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6"/>
  </p:notesMasterIdLst>
  <p:sldIdLst>
    <p:sldId id="257" r:id="rId2"/>
    <p:sldId id="258" r:id="rId3"/>
    <p:sldId id="403" r:id="rId4"/>
    <p:sldId id="402" r:id="rId5"/>
    <p:sldId id="426" r:id="rId6"/>
    <p:sldId id="427" r:id="rId7"/>
    <p:sldId id="428" r:id="rId8"/>
    <p:sldId id="401" r:id="rId9"/>
    <p:sldId id="406" r:id="rId10"/>
    <p:sldId id="430" r:id="rId11"/>
    <p:sldId id="479" r:id="rId12"/>
    <p:sldId id="429" r:id="rId13"/>
    <p:sldId id="431" r:id="rId14"/>
    <p:sldId id="436" r:id="rId15"/>
    <p:sldId id="433" r:id="rId16"/>
    <p:sldId id="434" r:id="rId17"/>
    <p:sldId id="469" r:id="rId18"/>
    <p:sldId id="480" r:id="rId19"/>
    <p:sldId id="432" r:id="rId20"/>
    <p:sldId id="437" r:id="rId21"/>
    <p:sldId id="438" r:id="rId22"/>
    <p:sldId id="435" r:id="rId23"/>
    <p:sldId id="439" r:id="rId24"/>
    <p:sldId id="440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52" r:id="rId33"/>
    <p:sldId id="449" r:id="rId34"/>
    <p:sldId id="450" r:id="rId35"/>
    <p:sldId id="451" r:id="rId36"/>
    <p:sldId id="478" r:id="rId37"/>
    <p:sldId id="453" r:id="rId38"/>
    <p:sldId id="454" r:id="rId39"/>
    <p:sldId id="455" r:id="rId40"/>
    <p:sldId id="470" r:id="rId41"/>
    <p:sldId id="456" r:id="rId42"/>
    <p:sldId id="457" r:id="rId43"/>
    <p:sldId id="464" r:id="rId44"/>
    <p:sldId id="465" r:id="rId45"/>
    <p:sldId id="466" r:id="rId46"/>
    <p:sldId id="467" r:id="rId47"/>
    <p:sldId id="471" r:id="rId48"/>
    <p:sldId id="472" r:id="rId49"/>
    <p:sldId id="474" r:id="rId50"/>
    <p:sldId id="473" r:id="rId51"/>
    <p:sldId id="475" r:id="rId52"/>
    <p:sldId id="476" r:id="rId53"/>
    <p:sldId id="477" r:id="rId54"/>
    <p:sldId id="415" r:id="rId55"/>
    <p:sldId id="458" r:id="rId56"/>
    <p:sldId id="459" r:id="rId57"/>
    <p:sldId id="460" r:id="rId58"/>
    <p:sldId id="419" r:id="rId59"/>
    <p:sldId id="461" r:id="rId60"/>
    <p:sldId id="462" r:id="rId61"/>
    <p:sldId id="463" r:id="rId62"/>
    <p:sldId id="481" r:id="rId63"/>
    <p:sldId id="423" r:id="rId64"/>
    <p:sldId id="42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212436-7545-4DAA-BF2F-8945E6909DE9}">
          <p14:sldIdLst>
            <p14:sldId id="257"/>
            <p14:sldId id="258"/>
            <p14:sldId id="403"/>
            <p14:sldId id="402"/>
            <p14:sldId id="426"/>
            <p14:sldId id="427"/>
            <p14:sldId id="428"/>
          </p14:sldIdLst>
        </p14:section>
        <p14:section name="Basics" id="{57E1CFD4-ED38-49AD-A353-4DBBF118844A}">
          <p14:sldIdLst>
            <p14:sldId id="401"/>
            <p14:sldId id="406"/>
            <p14:sldId id="430"/>
            <p14:sldId id="479"/>
            <p14:sldId id="429"/>
          </p14:sldIdLst>
        </p14:section>
        <p14:section name="jQuery Selectors" id="{0787B1D4-07BD-4620-BC9F-F0F2A2083EE6}">
          <p14:sldIdLst>
            <p14:sldId id="431"/>
            <p14:sldId id="436"/>
            <p14:sldId id="433"/>
            <p14:sldId id="434"/>
            <p14:sldId id="469"/>
            <p14:sldId id="480"/>
          </p14:sldIdLst>
        </p14:section>
        <p14:section name="Style manipulation" id="{2B4FFF1C-AF99-4B02-B530-8EC5E81E331E}">
          <p14:sldIdLst>
            <p14:sldId id="432"/>
            <p14:sldId id="437"/>
            <p14:sldId id="438"/>
            <p14:sldId id="435"/>
          </p14:sldIdLst>
        </p14:section>
        <p14:section name="Show / Hide functions" id="{37D0F632-F17D-426E-8F76-1914E4F2B30F}">
          <p14:sldIdLst>
            <p14:sldId id="439"/>
            <p14:sldId id="440"/>
            <p14:sldId id="442"/>
            <p14:sldId id="443"/>
            <p14:sldId id="444"/>
            <p14:sldId id="445"/>
            <p14:sldId id="446"/>
          </p14:sldIdLst>
        </p14:section>
        <p14:section name="Getting and setting content" id="{9C26D586-12BC-4AEE-8699-3CA4BE77DF32}">
          <p14:sldIdLst>
            <p14:sldId id="447"/>
            <p14:sldId id="448"/>
            <p14:sldId id="452"/>
            <p14:sldId id="449"/>
            <p14:sldId id="450"/>
            <p14:sldId id="451"/>
            <p14:sldId id="478"/>
          </p14:sldIdLst>
        </p14:section>
        <p14:section name="Class juggling" id="{46778207-82A1-4A00-A073-10D349FC3075}">
          <p14:sldIdLst>
            <p14:sldId id="453"/>
            <p14:sldId id="454"/>
            <p14:sldId id="455"/>
            <p14:sldId id="470"/>
          </p14:sldIdLst>
        </p14:section>
        <p14:section name="Attribute manipulation" id="{8415E07F-8BB3-47E3-B444-5D040D98F8A9}">
          <p14:sldIdLst>
            <p14:sldId id="456"/>
            <p14:sldId id="457"/>
          </p14:sldIdLst>
        </p14:section>
        <p14:section name="Events" id="{2240780F-D9B3-4584-8964-9736F7CC1FAF}">
          <p14:sldIdLst>
            <p14:sldId id="464"/>
            <p14:sldId id="465"/>
            <p14:sldId id="466"/>
            <p14:sldId id="467"/>
          </p14:sldIdLst>
        </p14:section>
        <p14:section name="Document traversal" id="{A9ED1278-920C-489F-B898-E6CC32F837B5}">
          <p14:sldIdLst>
            <p14:sldId id="471"/>
            <p14:sldId id="472"/>
            <p14:sldId id="474"/>
            <p14:sldId id="473"/>
          </p14:sldIdLst>
        </p14:section>
        <p14:section name="Untitled Section" id="{5190748D-2582-41E1-A8F0-51F0102C0BCF}">
          <p14:sldIdLst>
            <p14:sldId id="475"/>
            <p14:sldId id="476"/>
            <p14:sldId id="477"/>
          </p14:sldIdLst>
        </p14:section>
        <p14:section name="AJAX" id="{31BB2719-AE4E-4CC1-BFFD-F0BECEB16D86}">
          <p14:sldIdLst>
            <p14:sldId id="415"/>
            <p14:sldId id="458"/>
            <p14:sldId id="459"/>
            <p14:sldId id="460"/>
            <p14:sldId id="419"/>
            <p14:sldId id="461"/>
            <p14:sldId id="462"/>
            <p14:sldId id="463"/>
            <p14:sldId id="481"/>
          </p14:sldIdLst>
        </p14:section>
        <p14:section name="Outro" id="{B665CF77-40B7-4C66-A2B7-3F4B234C812D}">
          <p14:sldIdLst>
            <p14:sldId id="423"/>
            <p14:sldId id="4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78930"/>
    <a:srgbClr val="339966"/>
    <a:srgbClr val="E0E0E0"/>
    <a:srgbClr val="336699"/>
    <a:srgbClr val="0000FF"/>
    <a:srgbClr val="485469"/>
    <a:srgbClr val="5050FF"/>
    <a:srgbClr val="308899"/>
    <a:srgbClr val="44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86312" autoAdjust="0"/>
  </p:normalViewPr>
  <p:slideViewPr>
    <p:cSldViewPr>
      <p:cViewPr varScale="1">
        <p:scale>
          <a:sx n="63" d="100"/>
          <a:sy n="63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7/12/2010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December 07,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December 07,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/Main_Page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- Ajax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dirty="0" smtClean="0"/>
              <a:t>Επιμέλεια διαφαν</a:t>
            </a:r>
            <a:r>
              <a:rPr lang="el-GR" dirty="0"/>
              <a:t>ε</a:t>
            </a:r>
            <a:r>
              <a:rPr lang="el-GR" dirty="0" smtClean="0"/>
              <a:t>ιών: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αναπαράσταση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Αναπαριστά ένα </a:t>
            </a:r>
            <a:r>
              <a:rPr lang="el-GR" b="1" dirty="0" smtClean="0"/>
              <a:t>σύνολο</a:t>
            </a:r>
            <a:r>
              <a:rPr lang="el-GR" dirty="0" smtClean="0"/>
              <a:t> από ετικέτες τις οποίες μπορούμε να διαβάσουμε/αλλάξουμε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el-GR" dirty="0" smtClean="0"/>
              <a:t>αναπαράσταση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Αναπαριστά </a:t>
            </a:r>
            <a:r>
              <a:rPr lang="el-GR" b="1" dirty="0" smtClean="0"/>
              <a:t>μία μόνο </a:t>
            </a:r>
            <a:r>
              <a:rPr lang="el-GR" dirty="0" smtClean="0"/>
              <a:t>ετικέτα </a:t>
            </a:r>
            <a:r>
              <a:rPr lang="en-US" dirty="0" smtClean="0"/>
              <a:t>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6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αντικείμενο $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l-GR" dirty="0" smtClean="0"/>
              <a:t>μεταβλητή με όνομα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Θα μπορούσε να είναι οτιδήποτε, δε σημαίνει κάτι το </a:t>
            </a:r>
            <a:r>
              <a:rPr lang="el-GR" sz="24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</a:t>
            </a:r>
          </a:p>
          <a:p>
            <a:r>
              <a:rPr lang="el-GR" dirty="0" smtClean="0"/>
              <a:t>Μέσω αυτής έχουμε πρόσβαση στην </a:t>
            </a:r>
            <a:r>
              <a:rPr lang="en-US" dirty="0" err="1" smtClean="0"/>
              <a:t>jQuery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Ορίζεται μόλις φορτώσει και τρέξει το </a:t>
            </a:r>
            <a:r>
              <a:rPr lang="en-US" dirty="0" smtClean="0"/>
              <a:t>jquery.js</a:t>
            </a:r>
            <a:endParaRPr lang="el-GR" dirty="0" smtClean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1839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Επιλογείς </a:t>
            </a:r>
            <a:r>
              <a:rPr lang="en-US" dirty="0" err="1" smtClean="0"/>
              <a:t>jQuery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Τρόπος που επιλέγουμε </a:t>
            </a:r>
            <a:r>
              <a:rPr lang="en-US" dirty="0" smtClean="0"/>
              <a:t>html </a:t>
            </a:r>
            <a:r>
              <a:rPr lang="el-GR" dirty="0" smtClean="0"/>
              <a:t>στοιχεία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‘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επιλογέας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endParaRPr lang="el-GR" dirty="0"/>
          </a:p>
          <a:p>
            <a:r>
              <a:rPr lang="el-GR" dirty="0" smtClean="0"/>
              <a:t>Ο επιλογέας είναι ένας </a:t>
            </a:r>
            <a:r>
              <a:rPr lang="en-US" dirty="0" smtClean="0"/>
              <a:t>CSS </a:t>
            </a:r>
            <a:r>
              <a:rPr lang="el-GR" dirty="0" smtClean="0"/>
              <a:t>επιλογέας</a:t>
            </a:r>
          </a:p>
          <a:p>
            <a:r>
              <a:rPr lang="el-GR" dirty="0" smtClean="0"/>
              <a:t>Επιστρέφει:</a:t>
            </a:r>
          </a:p>
          <a:p>
            <a:pPr lvl="1"/>
            <a:r>
              <a:rPr lang="el-GR" dirty="0" smtClean="0"/>
              <a:t>Το σύνολο των στοιχείων που θα επέλεγε ο </a:t>
            </a:r>
            <a:r>
              <a:rPr lang="en-US" dirty="0" smtClean="0"/>
              <a:t>CSS </a:t>
            </a:r>
            <a:r>
              <a:rPr lang="el-GR" dirty="0" smtClean="0"/>
              <a:t>επιλογέας</a:t>
            </a:r>
          </a:p>
          <a:p>
            <a:pPr lvl="1"/>
            <a:endParaRPr lang="en-US" dirty="0" smtClean="0"/>
          </a:p>
          <a:p>
            <a:r>
              <a:rPr lang="el-GR" dirty="0" smtClean="0"/>
              <a:t>Παραδείγματα</a:t>
            </a:r>
          </a:p>
          <a:p>
            <a:pPr lvl="1"/>
            <a:r>
              <a:rPr lang="el-GR" dirty="0" smtClean="0"/>
              <a:t>Όλες οι φόρμες μιας σελίδας</a:t>
            </a:r>
            <a:endParaRPr lang="el-GR" dirty="0"/>
          </a:p>
          <a:p>
            <a:pPr lvl="2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forms = $( ‘form’ );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Όλα τα </a:t>
            </a:r>
            <a:r>
              <a:rPr lang="en-US" dirty="0" smtClean="0"/>
              <a:t>&lt;a&gt; </a:t>
            </a:r>
            <a:r>
              <a:rPr lang="el-GR" dirty="0" smtClean="0"/>
              <a:t>μέσα στο </a:t>
            </a:r>
            <a:r>
              <a:rPr lang="en-US" dirty="0" smtClean="0"/>
              <a:t>&lt;div id=“foo”&gt;</a:t>
            </a:r>
          </a:p>
          <a:p>
            <a:pPr lvl="2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links = $( ‘#foo a’ );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Επιλογείς </a:t>
            </a:r>
            <a:r>
              <a:rPr lang="en-US" dirty="0" err="1" smtClean="0"/>
              <a:t>jQuery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ΠΡΟΣΟΧΗ!</a:t>
            </a:r>
          </a:p>
          <a:p>
            <a:r>
              <a:rPr lang="el-GR" dirty="0" smtClean="0"/>
              <a:t>Η επιλογή γίνεται με βάση το έγγραφο όπως είναι εκείνη τη στιγμή</a:t>
            </a:r>
          </a:p>
          <a:p>
            <a:r>
              <a:rPr lang="el-GR" dirty="0" smtClean="0"/>
              <a:t>Αν αλλάξει στο μέλλον το αντικείμενο </a:t>
            </a:r>
            <a:r>
              <a:rPr lang="el-GR" b="1" dirty="0" smtClean="0"/>
              <a:t>δεν</a:t>
            </a:r>
            <a:r>
              <a:rPr lang="el-GR" dirty="0"/>
              <a:t> </a:t>
            </a:r>
            <a:r>
              <a:rPr lang="el-GR" dirty="0" smtClean="0"/>
              <a:t>αλλάζει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388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Αποτέλεσμα επιλογής </a:t>
            </a:r>
            <a:r>
              <a:rPr lang="en-US" dirty="0" err="1" smtClean="0"/>
              <a:t>jQuery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Επιστρέφει ένα αντικείμενο</a:t>
            </a:r>
          </a:p>
          <a:p>
            <a:r>
              <a:rPr lang="el-GR" dirty="0" smtClean="0"/>
              <a:t>Περιέχει:</a:t>
            </a:r>
          </a:p>
          <a:p>
            <a:pPr lvl="1"/>
            <a:r>
              <a:rPr lang="el-GR" dirty="0" smtClean="0"/>
              <a:t>Τα ίδια τα στοιχεία που επέλεξε</a:t>
            </a:r>
          </a:p>
          <a:p>
            <a:pPr lvl="1"/>
            <a:r>
              <a:rPr lang="el-GR" dirty="0" smtClean="0"/>
              <a:t>Χρήσιμες συναρτήσεις</a:t>
            </a:r>
          </a:p>
          <a:p>
            <a:pPr lvl="1"/>
            <a:r>
              <a:rPr lang="el-GR" dirty="0" smtClean="0"/>
              <a:t>Χρήσιμες ιδιότητες</a:t>
            </a:r>
          </a:p>
          <a:p>
            <a:pPr lvl="1"/>
            <a:endParaRPr lang="el-GR" dirty="0"/>
          </a:p>
          <a:p>
            <a:r>
              <a:rPr lang="el-GR" dirty="0" smtClean="0"/>
              <a:t>Οι συναρτήσεις δρουν μόνο στα στοιχεία που επιλέχτηκαν</a:t>
            </a:r>
          </a:p>
          <a:p>
            <a:endParaRPr lang="el-GR" dirty="0"/>
          </a:p>
          <a:p>
            <a:r>
              <a:rPr lang="el-GR" dirty="0" smtClean="0"/>
              <a:t>Ακόμα κι αν δεν επιλέχθηκαν στοιχεία οι συναρτήσεις υπάρχουν</a:t>
            </a:r>
          </a:p>
          <a:p>
            <a:pPr marL="274320" lvl="1" indent="0">
              <a:buNone/>
            </a:pP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‘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liroulirou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 //</a:t>
            </a:r>
            <a:r>
              <a:rPr lang="el-GR" sz="18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Δεν υπάρχει ετικέτα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liroulirou</a:t>
            </a:r>
            <a:endParaRPr lang="el-GR" sz="18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a.css(); //</a:t>
            </a:r>
            <a:r>
              <a:rPr lang="el-GR" sz="18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Είναι ορισμένο</a:t>
            </a:r>
          </a:p>
          <a:p>
            <a:endParaRPr lang="en-US" sz="18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Αποτέλεσμα επιλογής </a:t>
            </a:r>
            <a:r>
              <a:rPr lang="en-US" dirty="0" err="1" smtClean="0"/>
              <a:t>jQuery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/>
              <a:t>length</a:t>
            </a:r>
            <a:endParaRPr lang="el-GR" dirty="0" smtClean="0"/>
          </a:p>
          <a:p>
            <a:pPr lvl="1"/>
            <a:r>
              <a:rPr lang="el-GR" dirty="0" smtClean="0"/>
              <a:t>Περιέχει τον αριθμό των στοιχείων που επιλέχθηκαν</a:t>
            </a:r>
          </a:p>
          <a:p>
            <a:pPr lvl="1"/>
            <a:endParaRPr lang="el-GR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‘a’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‘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Υπάρχουν ‘ +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a.length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+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 σύνδεσμοι στη σελίδα’ )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σε </a:t>
            </a:r>
            <a:r>
              <a:rPr lang="en-US" dirty="0" smtClean="0"/>
              <a:t>DOM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στοιχεία σε αναπαράσταση </a:t>
            </a:r>
            <a:r>
              <a:rPr lang="en-US" dirty="0" smtClean="0"/>
              <a:t>DOM </a:t>
            </a:r>
            <a:r>
              <a:rPr lang="el-GR" dirty="0" smtClean="0"/>
              <a:t>βρίσκονται στις θέσεις 0, 1, 2 ...</a:t>
            </a:r>
            <a:r>
              <a:rPr lang="en-US" dirty="0" smtClean="0"/>
              <a:t>, length - 1</a:t>
            </a:r>
            <a:r>
              <a:rPr lang="el-GR" dirty="0" smtClean="0"/>
              <a:t> του αποτελέσματος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Τα παρακάτω είναι ισοδύναμα</a:t>
            </a:r>
            <a:endParaRPr lang="en-US" dirty="0"/>
          </a:p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‘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#foo’ )[ 0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];</a:t>
            </a:r>
          </a:p>
          <a:p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document.getElementById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‘foo’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 </a:t>
            </a:r>
            <a:r>
              <a:rPr lang="en-US" dirty="0" smtClean="0"/>
              <a:t>DOM </a:t>
            </a:r>
            <a:r>
              <a:rPr lang="el-GR" dirty="0" smtClean="0"/>
              <a:t>σε </a:t>
            </a:r>
            <a:r>
              <a:rPr lang="en-US" dirty="0" err="1" smtClean="0"/>
              <a:t>jQuery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 </a:t>
            </a:r>
            <a:r>
              <a:rPr lang="en-US" dirty="0" err="1" smtClean="0"/>
              <a:t>domElement</a:t>
            </a:r>
            <a:r>
              <a:rPr lang="en-US" dirty="0" smtClean="0"/>
              <a:t> ) </a:t>
            </a:r>
            <a:r>
              <a:rPr lang="el-GR" dirty="0" smtClean="0"/>
              <a:t>επιστρέφει την αντίστοιχη αναπαράσταση σε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l-GR" dirty="0" smtClean="0"/>
              <a:t>Τα παρακάτω είναι ισοδύναμα</a:t>
            </a:r>
            <a:endParaRPr lang="en-US" dirty="0"/>
          </a:p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‘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#foo’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document.getElementById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‘foo’ )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css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876800"/>
          </a:xfrm>
        </p:spPr>
        <p:txBody>
          <a:bodyPr>
            <a:normAutofit/>
          </a:bodyPr>
          <a:lstStyle/>
          <a:p>
            <a:r>
              <a:rPr lang="el-GR" dirty="0" smtClean="0"/>
              <a:t>Συνάρτηση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css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Διαφορετική συμπεριφορά ανάλογα με τα ορίσματα</a:t>
            </a:r>
            <a:endParaRPr lang="en-US" dirty="0" smtClean="0"/>
          </a:p>
          <a:p>
            <a:pPr lvl="1"/>
            <a:r>
              <a:rPr lang="el-GR" b="1" dirty="0" smtClean="0"/>
              <a:t>Αλλάζει ή διαβάζει</a:t>
            </a:r>
            <a:r>
              <a:rPr lang="el-GR" dirty="0" smtClean="0"/>
              <a:t> το </a:t>
            </a:r>
            <a:r>
              <a:rPr lang="en-US" dirty="0" smtClean="0"/>
              <a:t>CSS</a:t>
            </a:r>
          </a:p>
          <a:p>
            <a:pPr marL="457200" lvl="2"/>
            <a:r>
              <a:rPr lang="el-GR" sz="2000" dirty="0"/>
              <a:t>Οι κανόνες μέσω αυτής έχουν μεγαλύτερη ειδικότητα από </a:t>
            </a:r>
            <a:r>
              <a:rPr lang="el-GR" sz="2000" dirty="0" smtClean="0"/>
              <a:t>όλους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53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Εξοικίωση με τη βιβλιοθήκη </a:t>
            </a:r>
            <a:r>
              <a:rPr lang="en-US" dirty="0" err="1" smtClean="0"/>
              <a:t>jQuery</a:t>
            </a:r>
            <a:endParaRPr lang="el-GR" dirty="0" smtClean="0"/>
          </a:p>
          <a:p>
            <a:pPr lvl="1"/>
            <a:r>
              <a:rPr lang="el-GR" dirty="0"/>
              <a:t>Πρόσβαση στο έγγραφο</a:t>
            </a:r>
          </a:p>
          <a:p>
            <a:pPr lvl="1"/>
            <a:r>
              <a:rPr lang="el-GR" dirty="0"/>
              <a:t>Επιλογείς</a:t>
            </a:r>
          </a:p>
          <a:p>
            <a:pPr lvl="1"/>
            <a:r>
              <a:rPr lang="el-GR" dirty="0"/>
              <a:t>Αλλαγή του εγγράφου</a:t>
            </a:r>
          </a:p>
          <a:p>
            <a:pPr lvl="1"/>
            <a:r>
              <a:rPr lang="el-GR" dirty="0"/>
              <a:t>Αλλαγή </a:t>
            </a:r>
            <a:r>
              <a:rPr lang="en-US" dirty="0"/>
              <a:t>CSS</a:t>
            </a:r>
          </a:p>
          <a:p>
            <a:pPr lvl="1"/>
            <a:r>
              <a:rPr lang="el-GR" dirty="0"/>
              <a:t>Βασικά γεγονότα</a:t>
            </a:r>
          </a:p>
          <a:p>
            <a:r>
              <a:rPr lang="en-US" dirty="0" smtClean="0"/>
              <a:t>AJAX</a:t>
            </a:r>
          </a:p>
          <a:p>
            <a:pPr lvl="1"/>
            <a:r>
              <a:rPr lang="el-GR" dirty="0" smtClean="0"/>
              <a:t>Καθαρισμός </a:t>
            </a:r>
            <a:r>
              <a:rPr lang="el-GR" b="1" dirty="0" smtClean="0"/>
              <a:t>χωρίς θαμπάδα</a:t>
            </a:r>
          </a:p>
          <a:p>
            <a:pPr lvl="1"/>
            <a:r>
              <a:rPr lang="el-GR" b="1" dirty="0"/>
              <a:t>Απώθηση</a:t>
            </a:r>
            <a:r>
              <a:rPr lang="el-GR" dirty="0"/>
              <a:t> σκόνης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css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css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‘ιδιότητα’ )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Επιστρέφει την τιμή της ιδιότητας </a:t>
            </a:r>
            <a:r>
              <a:rPr lang="en-US" dirty="0" smtClean="0"/>
              <a:t>CSS </a:t>
            </a:r>
            <a:r>
              <a:rPr lang="el-GR" dirty="0" smtClean="0"/>
              <a:t>‘ιδιότητα’ του πρώτου στοιχείου</a:t>
            </a:r>
            <a:endParaRPr lang="en-US" dirty="0" smtClean="0"/>
          </a:p>
          <a:p>
            <a:r>
              <a:rPr lang="el-GR" dirty="0" smtClean="0"/>
              <a:t>Η ιδιότητα δε μπορεί να είναι συντομευμένη ιδιότητα</a:t>
            </a:r>
          </a:p>
          <a:p>
            <a:pPr lvl="1"/>
            <a:r>
              <a:rPr lang="en-US" dirty="0" smtClean="0"/>
              <a:t>border, padding, margin, background, font</a:t>
            </a:r>
            <a:endParaRPr lang="el-GR" dirty="0" smtClean="0"/>
          </a:p>
          <a:p>
            <a:pPr lvl="1"/>
            <a:endParaRPr lang="el-GR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style=“color: red”&gt;Foo&lt;/p&gt;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style=“color: blue”&gt;Bar&lt;/p&gt;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 type=“text/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foo = $( ‘p’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color = foo.css( ‘color’ ); //color = ‘red’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css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css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ιδιότητα’, ‘τιμή’ )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Ορίζει σε κάθε στοιχείο την </a:t>
            </a:r>
            <a:r>
              <a:rPr lang="en-US" dirty="0" smtClean="0"/>
              <a:t>CSS </a:t>
            </a:r>
            <a:r>
              <a:rPr lang="el-GR" dirty="0" smtClean="0"/>
              <a:t>ιδιότητα ‘ιδιότητα’ με τιμή ‘τιμή’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l-GR" dirty="0" smtClean="0"/>
              <a:t>Όλες οι παράγραφοι να έχουν πράσινα γράμματα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foo = $( ‘p’ );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foo.css( ‘color’, ‘green’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3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Συνάρτηση </a:t>
            </a:r>
            <a:r>
              <a:rPr lang="en-US" dirty="0" err="1"/>
              <a:t>css</a:t>
            </a:r>
            <a:r>
              <a:rPr lang="en-US" dirty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css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ιδιότητες )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/>
              <a:t>Ορίζει σε κάθε στοιχείο </a:t>
            </a:r>
            <a:r>
              <a:rPr lang="el-GR" dirty="0" smtClean="0"/>
              <a:t>τις </a:t>
            </a:r>
            <a:r>
              <a:rPr lang="en-US" dirty="0" smtClean="0"/>
              <a:t>CSS </a:t>
            </a:r>
            <a:r>
              <a:rPr lang="el-GR" dirty="0" smtClean="0"/>
              <a:t>ιδιότητες του </a:t>
            </a:r>
            <a:r>
              <a:rPr lang="el-GR" i="1" dirty="0" smtClean="0"/>
              <a:t>ιδιότητες</a:t>
            </a:r>
            <a:endParaRPr lang="el-GR" dirty="0" smtClean="0"/>
          </a:p>
          <a:p>
            <a:pPr lvl="1"/>
            <a:r>
              <a:rPr lang="el-GR" dirty="0" smtClean="0"/>
              <a:t>Το </a:t>
            </a:r>
            <a:r>
              <a:rPr lang="el-GR" i="1" dirty="0" smtClean="0"/>
              <a:t>ιδιότητες </a:t>
            </a:r>
            <a:r>
              <a:rPr lang="el-GR" dirty="0" smtClean="0"/>
              <a:t>είναι αντικείμενο της μορφής</a:t>
            </a:r>
          </a:p>
          <a:p>
            <a:pPr marL="0" lvl="1" indent="0">
              <a:buNone/>
            </a:pPr>
            <a:r>
              <a:rPr lang="el-GR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{</a:t>
            </a:r>
          </a:p>
          <a:p>
            <a:pPr marL="0" lvl="1" indent="0">
              <a:buNone/>
            </a:pPr>
            <a:r>
              <a:rPr lang="el-GR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‘ιδιότητα</a:t>
            </a:r>
            <a:r>
              <a:rPr lang="el-GR" sz="22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:</a:t>
            </a:r>
            <a:r>
              <a:rPr lang="el-GR" sz="22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‘τιμή’,</a:t>
            </a:r>
          </a:p>
          <a:p>
            <a:pPr marL="0" lvl="1" indent="0">
              <a:buNone/>
            </a:pPr>
            <a:r>
              <a:rPr lang="el-GR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l-GR" sz="22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‘ιδιότητα</a:t>
            </a:r>
            <a:r>
              <a:rPr lang="el-GR" sz="22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:</a:t>
            </a:r>
            <a:r>
              <a:rPr lang="el-GR" sz="22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‘τιμή’</a:t>
            </a:r>
          </a:p>
          <a:p>
            <a:pPr marL="0" lvl="1" indent="0">
              <a:buNone/>
            </a:pPr>
            <a:r>
              <a:rPr lang="el-GR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}</a:t>
            </a:r>
          </a:p>
          <a:p>
            <a:endParaRPr lang="el-GR" dirty="0"/>
          </a:p>
          <a:p>
            <a:r>
              <a:rPr lang="el-GR" dirty="0" smtClean="0"/>
              <a:t>Όλες οι παράγραφοι να έχουν άσπρο κείμενο σε μαύρο φόντο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paragraphs = $( ‘p’ );</a:t>
            </a:r>
            <a:endParaRPr lang="el-GR" sz="22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paragraphs.css( {</a:t>
            </a:r>
            <a:endParaRPr lang="el-GR" sz="22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‘background-color’: ‘black’,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‘color’: ‘white’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 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smtClean="0"/>
              <a:t>show()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/>
              <a:t>Χωρίς ορίσματα</a:t>
            </a:r>
            <a:endParaRPr lang="en-US" i="1" dirty="0" smtClean="0"/>
          </a:p>
          <a:p>
            <a:r>
              <a:rPr lang="el-GR" dirty="0" smtClean="0"/>
              <a:t>Εμφανίζει άμεσα τα στοιχεία στα οποία εφαρμόζεται</a:t>
            </a:r>
          </a:p>
          <a:p>
            <a:endParaRPr lang="el-G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id=“answer”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style=“display: none”&gt;42&lt;/p&gt;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‘#answer’ 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a.show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smtClean="0"/>
              <a:t>show()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show( </a:t>
            </a:r>
            <a:r>
              <a:rPr lang="el-GR" i="1" dirty="0" smtClean="0"/>
              <a:t>διάρκεια</a:t>
            </a:r>
            <a:r>
              <a:rPr lang="el-GR" dirty="0" smtClean="0"/>
              <a:t> )</a:t>
            </a:r>
          </a:p>
          <a:p>
            <a:pPr lvl="1"/>
            <a:r>
              <a:rPr lang="el-GR" dirty="0" smtClean="0"/>
              <a:t>Εμφανίζει με </a:t>
            </a:r>
            <a:r>
              <a:rPr lang="en-US" dirty="0" smtClean="0"/>
              <a:t>animation </a:t>
            </a:r>
            <a:r>
              <a:rPr lang="el-GR" dirty="0" smtClean="0"/>
              <a:t>τα στοιχεία στα οποία εφαρμόζεται</a:t>
            </a:r>
          </a:p>
          <a:p>
            <a:pPr lvl="1"/>
            <a:r>
              <a:rPr lang="el-GR" dirty="0" smtClean="0"/>
              <a:t>Το </a:t>
            </a:r>
            <a:r>
              <a:rPr lang="en-US" dirty="0" smtClean="0"/>
              <a:t>animation </a:t>
            </a:r>
            <a:r>
              <a:rPr lang="el-GR" dirty="0" smtClean="0"/>
              <a:t>διαρκεί </a:t>
            </a:r>
            <a:r>
              <a:rPr lang="el-GR" i="1" dirty="0" smtClean="0"/>
              <a:t>διάρκεια</a:t>
            </a:r>
            <a:r>
              <a:rPr lang="el-GR" dirty="0" smtClean="0"/>
              <a:t> </a:t>
            </a:r>
            <a:r>
              <a:rPr lang="en-US" dirty="0" smtClean="0"/>
              <a:t>milliseconds</a:t>
            </a:r>
          </a:p>
          <a:p>
            <a:pPr lvl="1"/>
            <a:r>
              <a:rPr lang="en-US" dirty="0" smtClean="0"/>
              <a:t>To </a:t>
            </a:r>
            <a:r>
              <a:rPr lang="el-GR" dirty="0" smtClean="0"/>
              <a:t>διάρκεια μπορεί να είναι και ‘</a:t>
            </a:r>
            <a:r>
              <a:rPr lang="en-US" dirty="0" smtClean="0"/>
              <a:t>fast’ </a:t>
            </a:r>
            <a:r>
              <a:rPr lang="el-GR" dirty="0" smtClean="0"/>
              <a:t>ή </a:t>
            </a:r>
            <a:r>
              <a:rPr lang="en-US" dirty="0" smtClean="0"/>
              <a:t>‘slow’</a:t>
            </a:r>
          </a:p>
          <a:p>
            <a:pPr lvl="2"/>
            <a:r>
              <a:rPr lang="en-US" dirty="0" smtClean="0"/>
              <a:t>fast = 200ms, slow = 600ms</a:t>
            </a:r>
            <a:endParaRPr lang="el-G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id=“answer”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style=“display: none”&gt;42&lt;/p&gt;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‘#answer’ 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a.show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‘fast’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smtClean="0"/>
              <a:t>hide()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/>
              <a:t>Χωρίς ορίσματα</a:t>
            </a:r>
            <a:endParaRPr lang="en-US" i="1" dirty="0" smtClean="0"/>
          </a:p>
          <a:p>
            <a:r>
              <a:rPr lang="el-GR" dirty="0" smtClean="0"/>
              <a:t>Κρύβει άμεσα τα στοιχεία στα οποία εφαρμόζεται</a:t>
            </a:r>
          </a:p>
          <a:p>
            <a:r>
              <a:rPr lang="el-GR" dirty="0" smtClean="0"/>
              <a:t>Σαν να είχαν </a:t>
            </a:r>
            <a:r>
              <a:rPr lang="en-US" dirty="0" smtClean="0"/>
              <a:t>display: none</a:t>
            </a:r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id=“answer”&gt;42&lt;/p&gt;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‘#answer’ 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a.hide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smtClean="0"/>
              <a:t>hide()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hide( </a:t>
            </a:r>
            <a:r>
              <a:rPr lang="el-GR" i="1" dirty="0" smtClean="0"/>
              <a:t>διάρκεια</a:t>
            </a:r>
            <a:r>
              <a:rPr lang="el-GR" dirty="0" smtClean="0"/>
              <a:t> )</a:t>
            </a:r>
          </a:p>
          <a:p>
            <a:pPr lvl="1"/>
            <a:r>
              <a:rPr lang="el-GR" dirty="0" smtClean="0"/>
              <a:t>Κρύβει με </a:t>
            </a:r>
            <a:r>
              <a:rPr lang="en-US" dirty="0" smtClean="0"/>
              <a:t>animation </a:t>
            </a:r>
            <a:r>
              <a:rPr lang="el-GR" dirty="0" smtClean="0"/>
              <a:t>τα στοιχεία στα οποία εφαρμόζεται</a:t>
            </a:r>
          </a:p>
          <a:p>
            <a:pPr lvl="1"/>
            <a:r>
              <a:rPr lang="el-GR" dirty="0" smtClean="0"/>
              <a:t>Το </a:t>
            </a:r>
            <a:r>
              <a:rPr lang="en-US" dirty="0" smtClean="0"/>
              <a:t>animation </a:t>
            </a:r>
            <a:r>
              <a:rPr lang="el-GR" dirty="0" smtClean="0"/>
              <a:t>διαρκεί </a:t>
            </a:r>
            <a:r>
              <a:rPr lang="el-GR" i="1" dirty="0" smtClean="0"/>
              <a:t>διάρκεια</a:t>
            </a:r>
            <a:r>
              <a:rPr lang="el-GR" dirty="0" smtClean="0"/>
              <a:t> </a:t>
            </a:r>
            <a:r>
              <a:rPr lang="en-US" dirty="0" smtClean="0"/>
              <a:t>milliseconds</a:t>
            </a:r>
          </a:p>
          <a:p>
            <a:pPr lvl="1"/>
            <a:r>
              <a:rPr lang="en-US" dirty="0" smtClean="0"/>
              <a:t>To </a:t>
            </a:r>
            <a:r>
              <a:rPr lang="el-GR" dirty="0" smtClean="0"/>
              <a:t>διάρκεια μπορεί να είναι και ‘</a:t>
            </a:r>
            <a:r>
              <a:rPr lang="en-US" dirty="0" smtClean="0"/>
              <a:t>fast’ </a:t>
            </a:r>
            <a:r>
              <a:rPr lang="el-GR" dirty="0" smtClean="0"/>
              <a:t>ή </a:t>
            </a:r>
            <a:r>
              <a:rPr lang="en-US" dirty="0" smtClean="0"/>
              <a:t>‘slow’</a:t>
            </a:r>
            <a:endParaRPr lang="el-GR" dirty="0"/>
          </a:p>
          <a:p>
            <a:pPr lvl="1"/>
            <a:endParaRPr lang="el-GR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id=“answer”&gt;42&lt;/p&gt;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‘#answer’ 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a.hide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‘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slow’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smtClean="0"/>
              <a:t>toggle()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/>
              <a:t>Χωρίς ορίσματα</a:t>
            </a:r>
            <a:endParaRPr lang="en-US" i="1" dirty="0" smtClean="0"/>
          </a:p>
          <a:p>
            <a:pPr lvl="1"/>
            <a:r>
              <a:rPr lang="el-GR" dirty="0" smtClean="0"/>
              <a:t>Τα στοιχεία που φαίνονται τα κρύβει</a:t>
            </a:r>
          </a:p>
          <a:p>
            <a:pPr lvl="1"/>
            <a:r>
              <a:rPr lang="el-GR" dirty="0" smtClean="0"/>
              <a:t>Τα στοιχεία που είναι κρυμένα τα εμφανίζει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style=“display: none”&gt;One&lt;/p&gt;</a:t>
            </a:r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style=“display: block”&gt;Two&lt;/p&gt;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paragraphs = $( ‘p’ 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p.toggle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 //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Κρύβεται το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One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εμφανίζεται το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Two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fadeIn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fadeIn</a:t>
            </a:r>
            <a:r>
              <a:rPr lang="en-US" dirty="0" smtClean="0"/>
              <a:t>( </a:t>
            </a:r>
            <a:r>
              <a:rPr lang="el-GR" dirty="0" smtClean="0"/>
              <a:t>διάρκεια )</a:t>
            </a:r>
          </a:p>
          <a:p>
            <a:pPr lvl="1"/>
            <a:r>
              <a:rPr lang="el-GR" dirty="0" smtClean="0"/>
              <a:t>Εμφανίζει ένα στοιχείο με εφέ </a:t>
            </a:r>
            <a:r>
              <a:rPr lang="en-US" dirty="0" smtClean="0"/>
              <a:t>fade</a:t>
            </a:r>
          </a:p>
          <a:p>
            <a:pPr lvl="1"/>
            <a:r>
              <a:rPr lang="el-GR" dirty="0" smtClean="0"/>
              <a:t>Το εφέ διαρκεί </a:t>
            </a:r>
            <a:r>
              <a:rPr lang="el-GR" i="1" dirty="0" smtClean="0"/>
              <a:t>διάρκεια </a:t>
            </a:r>
            <a:r>
              <a:rPr lang="en-US" dirty="0" smtClean="0"/>
              <a:t>milliseconds</a:t>
            </a:r>
            <a:endParaRPr lang="el-GR" dirty="0" smtClean="0"/>
          </a:p>
          <a:p>
            <a:pPr lvl="1"/>
            <a:r>
              <a:rPr lang="el-GR" dirty="0" smtClean="0"/>
              <a:t>Αν παραληφθεί η διάρκεια έχει προεπιλεγμένη τιμή 400</a:t>
            </a:r>
            <a:r>
              <a:rPr lang="en-US" dirty="0" err="1" smtClean="0"/>
              <a:t>ms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3" t="45205" r="23151" b="36384"/>
          <a:stretch/>
        </p:blipFill>
        <p:spPr bwMode="auto">
          <a:xfrm>
            <a:off x="827584" y="3717031"/>
            <a:ext cx="4784942" cy="1402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827584" y="5445224"/>
            <a:ext cx="478494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887" y="5594544"/>
            <a:ext cx="11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Χρόνος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166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fadeOut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fadeOut</a:t>
            </a:r>
            <a:r>
              <a:rPr lang="en-US" dirty="0" smtClean="0"/>
              <a:t>( </a:t>
            </a:r>
            <a:r>
              <a:rPr lang="el-GR" dirty="0" smtClean="0"/>
              <a:t>διάρκεια )</a:t>
            </a:r>
          </a:p>
          <a:p>
            <a:pPr lvl="1"/>
            <a:r>
              <a:rPr lang="el-GR" dirty="0" smtClean="0"/>
              <a:t>Κρύβει ένα στοιχείο με εφέ </a:t>
            </a:r>
            <a:r>
              <a:rPr lang="en-US" dirty="0" smtClean="0"/>
              <a:t>fade</a:t>
            </a:r>
          </a:p>
          <a:p>
            <a:pPr lvl="1"/>
            <a:r>
              <a:rPr lang="el-GR" dirty="0" smtClean="0"/>
              <a:t>Το εφέ διαρκεί </a:t>
            </a:r>
            <a:r>
              <a:rPr lang="el-GR" i="1" dirty="0" smtClean="0"/>
              <a:t>διάρκεια </a:t>
            </a:r>
            <a:r>
              <a:rPr lang="en-US" dirty="0" smtClean="0"/>
              <a:t>milliseconds</a:t>
            </a:r>
            <a:endParaRPr lang="el-GR" dirty="0" smtClean="0"/>
          </a:p>
          <a:p>
            <a:pPr lvl="1"/>
            <a:r>
              <a:rPr lang="el-GR" dirty="0" smtClean="0"/>
              <a:t>Αν παραληφθεί η διάρκεια έχει προεπιλεγμένη τιμή 400</a:t>
            </a:r>
            <a:r>
              <a:rPr lang="en-US" dirty="0" err="1" smtClean="0"/>
              <a:t>ms</a:t>
            </a:r>
            <a:endParaRPr lang="el-GR" dirty="0" smtClean="0"/>
          </a:p>
          <a:p>
            <a:pPr lvl="1"/>
            <a:r>
              <a:rPr lang="el-GR" dirty="0" smtClean="0"/>
              <a:t>Μετά το τέλος του </a:t>
            </a:r>
            <a:r>
              <a:rPr lang="en-US" dirty="0" smtClean="0"/>
              <a:t>animation </a:t>
            </a:r>
            <a:r>
              <a:rPr lang="el-GR" dirty="0" smtClean="0"/>
              <a:t>τα στοιχεία αποκτούν </a:t>
            </a:r>
            <a:r>
              <a:rPr lang="en-US" dirty="0" smtClean="0"/>
              <a:t>display: none</a:t>
            </a:r>
            <a:endParaRPr lang="el-G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7584" y="5445224"/>
            <a:ext cx="478494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887" y="5594544"/>
            <a:ext cx="11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Χρόνος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9" y="3933056"/>
            <a:ext cx="4676056" cy="1273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5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Εξοικίωση με τη βιβλιοθήκη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l-GR" dirty="0" smtClean="0"/>
              <a:t>Πρόσβαση στο έγγραφο</a:t>
            </a:r>
          </a:p>
          <a:p>
            <a:pPr lvl="1"/>
            <a:r>
              <a:rPr lang="el-GR" dirty="0" smtClean="0"/>
              <a:t>Επιλογείς</a:t>
            </a:r>
          </a:p>
          <a:p>
            <a:pPr lvl="1"/>
            <a:r>
              <a:rPr lang="el-GR" dirty="0" smtClean="0"/>
              <a:t>Αλλαγή του εγγράφου</a:t>
            </a:r>
          </a:p>
          <a:p>
            <a:pPr lvl="1"/>
            <a:r>
              <a:rPr lang="el-GR" dirty="0" smtClean="0"/>
              <a:t>Αλλαγή </a:t>
            </a:r>
            <a:r>
              <a:rPr lang="en-US" dirty="0" smtClean="0"/>
              <a:t>CSS</a:t>
            </a:r>
          </a:p>
          <a:p>
            <a:pPr lvl="1"/>
            <a:r>
              <a:rPr lang="el-GR" dirty="0" smtClean="0"/>
              <a:t>Βασικά γεγονότα</a:t>
            </a:r>
          </a:p>
          <a:p>
            <a:r>
              <a:rPr lang="en-US" dirty="0" smtClean="0"/>
              <a:t>AJAX</a:t>
            </a:r>
          </a:p>
          <a:p>
            <a:pPr lvl="1"/>
            <a:r>
              <a:rPr lang="el-GR" b="1" dirty="0" smtClean="0"/>
              <a:t>Ασύγχρονη</a:t>
            </a:r>
            <a:r>
              <a:rPr lang="el-GR" dirty="0" smtClean="0"/>
              <a:t> ανάγνωση/εγγραφή δεδομένων</a:t>
            </a:r>
            <a:endParaRPr lang="en-US" dirty="0" smtClean="0"/>
          </a:p>
          <a:p>
            <a:pPr lvl="1"/>
            <a:r>
              <a:rPr lang="en-US" dirty="0" smtClean="0"/>
              <a:t>HTTP </a:t>
            </a:r>
            <a:r>
              <a:rPr lang="el-GR" dirty="0" smtClean="0"/>
              <a:t>συνδέσεις μέσω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33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smtClean="0"/>
              <a:t>text()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/>
              <a:t>Χωρίς ορίσματα</a:t>
            </a:r>
          </a:p>
          <a:p>
            <a:r>
              <a:rPr lang="el-GR" dirty="0" smtClean="0"/>
              <a:t>Επιστρέφει το κείμενο όλων των στοιχείων σε ένα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Hellp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 world!&lt;/p&gt;</a:t>
            </a:r>
          </a:p>
          <a:p>
            <a:endParaRPr lang="en-US" dirty="0"/>
          </a:p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text = $( ‘p’ ).text(); // text = ‘Hello world!’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smtClean="0"/>
              <a:t>text()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text(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κείμενο )</a:t>
            </a:r>
          </a:p>
          <a:p>
            <a:r>
              <a:rPr lang="el-GR" dirty="0" smtClean="0"/>
              <a:t>Ορίζει το κείμενο όλων των στοιχείων να είναι </a:t>
            </a:r>
            <a:r>
              <a:rPr lang="el-GR" i="1" dirty="0" smtClean="0"/>
              <a:t>κείμενο</a:t>
            </a:r>
            <a:endParaRPr lang="en-US" i="1" dirty="0" smtClean="0"/>
          </a:p>
          <a:p>
            <a:r>
              <a:rPr lang="el-GR" dirty="0" smtClean="0"/>
              <a:t>Κάνει αυτόματα </a:t>
            </a:r>
            <a:r>
              <a:rPr lang="en-US" dirty="0" smtClean="0"/>
              <a:t>escape </a:t>
            </a:r>
            <a:r>
              <a:rPr lang="el-GR" dirty="0" smtClean="0"/>
              <a:t>ειδικούς χαρακτήρες</a:t>
            </a:r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495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Συνάρτηση </a:t>
            </a:r>
            <a:r>
              <a:rPr lang="en-US" dirty="0"/>
              <a:t>text()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&lt;p&gt;&lt;strong&gt;Hello&lt;/strong&gt;&lt;/p&gt;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 world!&lt;/p&gt;</a:t>
            </a:r>
          </a:p>
          <a:p>
            <a:endParaRPr lang="en-US" dirty="0"/>
          </a:p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text = $( ‘p’ ).text( ‘&lt;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em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jQuery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rocks!&lt;/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em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&gt;’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&lt;p&gt;&amp;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lt;em&amp;gt;jQuery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rocks!&amp;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lt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;/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em&amp;gt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;&lt;/p&gt;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&lt;p&gt;&amp;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lt;em&amp;gt;jQuery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rocks!&amp;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lt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;/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em&amp;gt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;&lt;/p&gt;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173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smtClean="0"/>
              <a:t>html()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/>
              <a:t>Χωρίς ορίσματα</a:t>
            </a:r>
          </a:p>
          <a:p>
            <a:r>
              <a:rPr lang="el-GR" dirty="0" smtClean="0"/>
              <a:t>Επιστρέφει τα </a:t>
            </a:r>
            <a:r>
              <a:rPr lang="en-US" dirty="0" smtClean="0"/>
              <a:t>html </a:t>
            </a:r>
            <a:r>
              <a:rPr lang="el-GR" dirty="0" smtClean="0"/>
              <a:t>περιεχόμενα </a:t>
            </a:r>
            <a:r>
              <a:rPr lang="el-GR" b="1" dirty="0" smtClean="0"/>
              <a:t>του πρώτου</a:t>
            </a:r>
            <a:r>
              <a:rPr lang="el-GR" dirty="0" smtClean="0"/>
              <a:t> στοιχείου σε ένα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strong&gt;Hell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ο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&lt;/strong&gt;&lt;/p&gt;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 world!&lt;/p&gt;</a:t>
            </a:r>
          </a:p>
          <a:p>
            <a:endParaRPr lang="en-US" dirty="0"/>
          </a:p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html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‘p’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).html(); 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 html = ‘&lt;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strong&gt;Hello&lt;/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strong&gt;’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smtClean="0"/>
              <a:t>html()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html(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κώδικας )</a:t>
            </a:r>
          </a:p>
          <a:p>
            <a:r>
              <a:rPr lang="el-GR" dirty="0" smtClean="0"/>
              <a:t>Ορίζει το </a:t>
            </a:r>
            <a:r>
              <a:rPr lang="en-US" dirty="0" smtClean="0"/>
              <a:t>html </a:t>
            </a:r>
            <a:r>
              <a:rPr lang="el-GR" dirty="0" smtClean="0"/>
              <a:t>περιεχόμενο όλων των στοιχείων να είναι </a:t>
            </a:r>
            <a:r>
              <a:rPr lang="el-GR" i="1" dirty="0" smtClean="0"/>
              <a:t>κώδικας</a:t>
            </a:r>
            <a:endParaRPr lang="en-US" i="1" dirty="0" smtClean="0"/>
          </a:p>
          <a:p>
            <a:r>
              <a:rPr lang="el-GR" b="1" dirty="0" smtClean="0"/>
              <a:t>Δεν</a:t>
            </a:r>
            <a:r>
              <a:rPr lang="el-GR" dirty="0" smtClean="0"/>
              <a:t> γίνονται </a:t>
            </a:r>
            <a:r>
              <a:rPr lang="en-US" dirty="0" smtClean="0"/>
              <a:t>escape </a:t>
            </a:r>
            <a:r>
              <a:rPr lang="el-GR" dirty="0" smtClean="0"/>
              <a:t>οι ειδικοί χαρακτήρες</a:t>
            </a:r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32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Συνάρτηση </a:t>
            </a:r>
            <a:r>
              <a:rPr lang="en-US" dirty="0"/>
              <a:t>html()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&lt;p&gt;&lt;strong&gt;Hello&lt;strong&gt;&lt;/p&gt;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 world!&lt;/p&gt;</a:t>
            </a:r>
          </a:p>
          <a:p>
            <a:endParaRPr lang="en-US" dirty="0"/>
          </a:p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 = $( ‘p’ ).html( ‘&lt;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em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jQuery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rocks&lt;/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em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&gt;’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jQuery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rocks&lt;/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&gt;&lt;/p&gt;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jQuery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rocks&lt;/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&gt;&lt;/p&gt;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4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l-GR" baseline="30000" dirty="0" smtClean="0"/>
              <a:t>η</a:t>
            </a:r>
            <a:r>
              <a:rPr lang="el-GR" dirty="0" smtClean="0"/>
              <a:t> Εργασία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l-GR" dirty="0" smtClean="0"/>
              <a:t>Παράδοση μέσω </a:t>
            </a:r>
            <a:r>
              <a:rPr lang="en-US" dirty="0" smtClean="0"/>
              <a:t>SSH (Secure </a:t>
            </a:r>
            <a:r>
              <a:rPr lang="en-US" dirty="0" err="1" smtClean="0"/>
              <a:t>SHell</a:t>
            </a:r>
            <a:r>
              <a:rPr lang="en-US" dirty="0" smtClean="0"/>
              <a:t>)</a:t>
            </a:r>
            <a:endParaRPr lang="el-GR" dirty="0" smtClean="0"/>
          </a:p>
          <a:p>
            <a:pPr lvl="1"/>
            <a:r>
              <a:rPr lang="el-GR" dirty="0" smtClean="0"/>
              <a:t>Ανεβάστε </a:t>
            </a:r>
            <a:r>
              <a:rPr lang="en-US" dirty="0" smtClean="0"/>
              <a:t>.js,.html, .</a:t>
            </a:r>
            <a:r>
              <a:rPr lang="en-US" dirty="0" err="1" smtClean="0"/>
              <a:t>css</a:t>
            </a:r>
            <a:r>
              <a:rPr lang="en-US" dirty="0" smtClean="0"/>
              <a:t>, 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l-GR" dirty="0" smtClean="0"/>
              <a:t>εικόνες κλπ.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home </a:t>
            </a:r>
            <a:r>
              <a:rPr lang="el-GR" dirty="0" smtClean="0"/>
              <a:t>σας</a:t>
            </a:r>
          </a:p>
          <a:p>
            <a:pPr lvl="1"/>
            <a:r>
              <a:rPr lang="el-GR" dirty="0" smtClean="0"/>
              <a:t>Επιβεβαιώστε ότι έχετε πρόσβαση </a:t>
            </a:r>
            <a:r>
              <a:rPr lang="el-GR" b="1" dirty="0" smtClean="0"/>
              <a:t>με ιδιωτικό/δημόσιο κλειδί</a:t>
            </a:r>
            <a:endParaRPr lang="en-US" b="1" dirty="0" smtClean="0"/>
          </a:p>
          <a:p>
            <a:pPr lvl="1"/>
            <a:r>
              <a:rPr lang="el-GR" dirty="0" smtClean="0"/>
              <a:t>Μέχρι </a:t>
            </a:r>
            <a:r>
              <a:rPr lang="el-GR" b="1" dirty="0" smtClean="0"/>
              <a:t>πριν τις διακοπές των Χριστουγέννων</a:t>
            </a:r>
            <a:endParaRPr lang="en-US" b="1" dirty="0" smtClean="0"/>
          </a:p>
          <a:p>
            <a:r>
              <a:rPr lang="el-GR" b="1" dirty="0" smtClean="0"/>
              <a:t>Να βελτιώσετε τον </a:t>
            </a:r>
            <a:r>
              <a:rPr lang="en-US" b="1" dirty="0" smtClean="0"/>
              <a:t>file </a:t>
            </a:r>
            <a:r>
              <a:rPr lang="en-US" b="1" dirty="0" err="1" smtClean="0"/>
              <a:t>uploader</a:t>
            </a:r>
            <a:endParaRPr lang="en-US" b="1" dirty="0" smtClean="0"/>
          </a:p>
          <a:p>
            <a:pPr lvl="1"/>
            <a:r>
              <a:rPr lang="el-GR" dirty="0" smtClean="0"/>
              <a:t>Βελτίωση πάνω στην 4</a:t>
            </a:r>
            <a:r>
              <a:rPr lang="el-GR" baseline="30000" dirty="0" smtClean="0"/>
              <a:t>η</a:t>
            </a:r>
            <a:r>
              <a:rPr lang="el-GR" dirty="0" smtClean="0"/>
              <a:t> και 5</a:t>
            </a:r>
            <a:r>
              <a:rPr lang="el-GR" baseline="30000" dirty="0" smtClean="0"/>
              <a:t>η</a:t>
            </a:r>
            <a:r>
              <a:rPr lang="el-GR" dirty="0" smtClean="0"/>
              <a:t> εργασία</a:t>
            </a:r>
            <a:endParaRPr lang="en-US" dirty="0" smtClean="0"/>
          </a:p>
          <a:p>
            <a:pPr lvl="1"/>
            <a:r>
              <a:rPr lang="el-GR" dirty="0" smtClean="0"/>
              <a:t>Χρήση </a:t>
            </a:r>
            <a:r>
              <a:rPr lang="en-US" dirty="0" err="1" smtClean="0"/>
              <a:t>Javascript</a:t>
            </a:r>
            <a:endParaRPr lang="el-GR" dirty="0" smtClean="0"/>
          </a:p>
          <a:p>
            <a:pPr lvl="1"/>
            <a:r>
              <a:rPr lang="el-GR" dirty="0" smtClean="0"/>
              <a:t>Αλλαγή της σελίδας της λίστας των αρχείων</a:t>
            </a:r>
          </a:p>
          <a:p>
            <a:pPr lvl="1"/>
            <a:r>
              <a:rPr lang="el-GR" dirty="0" smtClean="0"/>
              <a:t>Κλικ σε αρχείο στη λίστα για άμεση προβολή</a:t>
            </a:r>
            <a:endParaRPr lang="en-US" dirty="0" smtClean="0"/>
          </a:p>
          <a:p>
            <a:pPr lvl="1"/>
            <a:r>
              <a:rPr lang="el-GR" dirty="0" smtClean="0"/>
              <a:t>Άμεση προβολή κάτω από την λίστα</a:t>
            </a:r>
          </a:p>
          <a:p>
            <a:pPr lvl="1"/>
            <a:r>
              <a:rPr lang="el-GR" dirty="0" smtClean="0"/>
              <a:t>Ειδικός σύνδεσμος για </a:t>
            </a:r>
            <a:r>
              <a:rPr lang="en-US" dirty="0" smtClean="0"/>
              <a:t>download</a:t>
            </a:r>
          </a:p>
          <a:p>
            <a:pPr lvl="1"/>
            <a:r>
              <a:rPr lang="el-GR" dirty="0" smtClean="0"/>
              <a:t>Άμεση προβολή: </a:t>
            </a:r>
            <a:r>
              <a:rPr lang="en-US" dirty="0" smtClean="0"/>
              <a:t>.txt, .jpg, .</a:t>
            </a:r>
            <a:r>
              <a:rPr lang="en-US" dirty="0" err="1" smtClean="0"/>
              <a:t>png</a:t>
            </a:r>
            <a:r>
              <a:rPr lang="en-US" dirty="0" smtClean="0"/>
              <a:t>, 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addClass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addClass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‘κλάσηΑ κλάσηΒ’ )</a:t>
            </a:r>
          </a:p>
          <a:p>
            <a:pPr lvl="1"/>
            <a:r>
              <a:rPr lang="el-GR" dirty="0" smtClean="0"/>
              <a:t>Προσθέτει στα στοιχεία τις κλάσεις που της περνάμε</a:t>
            </a:r>
          </a:p>
          <a:p>
            <a:pPr lvl="1"/>
            <a:r>
              <a:rPr lang="el-GR" dirty="0" smtClean="0"/>
              <a:t>Δεν αντικαθιστά τις ήδη υπάρχουσες κλάσεις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27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removeClass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removeClass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‘κλάσηΑ κλάσηΒ’ )</a:t>
            </a:r>
          </a:p>
          <a:p>
            <a:pPr lvl="1"/>
            <a:r>
              <a:rPr lang="el-GR" dirty="0" smtClean="0"/>
              <a:t>Αφαιρεί στα στοιχεία τις κλάσεις που της περνάμε</a:t>
            </a:r>
          </a:p>
          <a:p>
            <a:pPr lvl="1"/>
            <a:r>
              <a:rPr lang="el-GR" dirty="0" smtClean="0"/>
              <a:t>Δεν αντικαθιστά τις ήδη υπάρχουσες κλάσεις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04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toggleClass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toggleClass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‘κλάσηΑ κλάσηΒ’ )</a:t>
            </a:r>
          </a:p>
          <a:p>
            <a:pPr lvl="1"/>
            <a:r>
              <a:rPr lang="el-GR" dirty="0" smtClean="0"/>
              <a:t>Αν ένα στοιχείο έχει την κλάση την αφαιρεί</a:t>
            </a:r>
          </a:p>
          <a:p>
            <a:pPr lvl="1"/>
            <a:r>
              <a:rPr lang="el-GR" dirty="0" smtClean="0"/>
              <a:t>Αν ένα στοιχείο δεν έχει την κλάση την προσθέτει</a:t>
            </a:r>
          </a:p>
          <a:p>
            <a:pPr lvl="1"/>
            <a:r>
              <a:rPr lang="el-GR" dirty="0" smtClean="0"/>
              <a:t>Δεν αντικαθιστά τις ήδη υπάρχουσες κλάσεις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31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είναι η </a:t>
            </a:r>
            <a:r>
              <a:rPr lang="en-US" dirty="0" err="1" smtClean="0"/>
              <a:t>jQuery</a:t>
            </a:r>
            <a:r>
              <a:rPr lang="el-GR" dirty="0" smtClean="0"/>
              <a:t>;</a:t>
            </a:r>
          </a:p>
          <a:p>
            <a:pPr lvl="1"/>
            <a:r>
              <a:rPr lang="el-GR" dirty="0" smtClean="0"/>
              <a:t>«Βοηθητικές ρόδες» για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l-GR" dirty="0" smtClean="0"/>
              <a:t>Βιβλιοθήκη γραμμένη η ίδια σε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l-GR" dirty="0" smtClean="0"/>
              <a:t>Ό,τι κάνουμε με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μπορούμε να το κάνουμε με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l-GR" dirty="0" smtClean="0"/>
              <a:t>Τι μπορεί να κάνει:</a:t>
            </a:r>
          </a:p>
          <a:p>
            <a:pPr lvl="1"/>
            <a:r>
              <a:rPr lang="el-GR" dirty="0" smtClean="0"/>
              <a:t>Πρόσβαση στο </a:t>
            </a:r>
            <a:r>
              <a:rPr lang="en-US" dirty="0" smtClean="0"/>
              <a:t>HTML </a:t>
            </a:r>
            <a:r>
              <a:rPr lang="el-GR" dirty="0" smtClean="0"/>
              <a:t>μέσω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l-GR" dirty="0" smtClean="0"/>
              <a:t>Αλλαγή ιδιοτήτων εγγράφου δυναμικά</a:t>
            </a:r>
          </a:p>
          <a:p>
            <a:pPr lvl="2"/>
            <a:r>
              <a:rPr lang="el-GR" dirty="0" smtClean="0"/>
              <a:t>Περιεχόμενο </a:t>
            </a:r>
            <a:r>
              <a:rPr lang="en-US" dirty="0" smtClean="0"/>
              <a:t>HTML</a:t>
            </a:r>
          </a:p>
          <a:p>
            <a:pPr lvl="2"/>
            <a:r>
              <a:rPr lang="el-GR" dirty="0" smtClean="0"/>
              <a:t>Μορφοποίηση </a:t>
            </a:r>
            <a:r>
              <a:rPr lang="en-US" dirty="0" smtClean="0"/>
              <a:t>CSS</a:t>
            </a:r>
            <a:endParaRPr lang="el-GR" dirty="0" smtClean="0"/>
          </a:p>
          <a:p>
            <a:pPr lvl="1"/>
            <a:r>
              <a:rPr lang="el-GR" dirty="0" smtClean="0"/>
              <a:t>Χειρισμός γεγονότων εύκολα</a:t>
            </a:r>
          </a:p>
        </p:txBody>
      </p:sp>
    </p:spTree>
    <p:extLst>
      <p:ext uri="{BB962C8B-B14F-4D97-AF65-F5344CB8AC3E}">
        <p14:creationId xmlns:p14="http://schemas.microsoft.com/office/powerpoint/2010/main" val="995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hasClass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hasClass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κλάση )</a:t>
            </a:r>
          </a:p>
          <a:p>
            <a:r>
              <a:rPr lang="el-GR" dirty="0" smtClean="0"/>
              <a:t>Επιστρέφει </a:t>
            </a:r>
            <a:r>
              <a:rPr lang="en-US" dirty="0" smtClean="0"/>
              <a:t>true </a:t>
            </a:r>
            <a:r>
              <a:rPr lang="el-GR" dirty="0" smtClean="0"/>
              <a:t>αν </a:t>
            </a:r>
            <a:r>
              <a:rPr lang="el-GR" b="1" dirty="0" smtClean="0"/>
              <a:t>οποιοδήποτε</a:t>
            </a:r>
            <a:r>
              <a:rPr lang="el-GR" dirty="0" smtClean="0"/>
              <a:t> από τα στοιχεία έχει την κλάση </a:t>
            </a:r>
            <a:r>
              <a:rPr lang="el-GR" i="1" dirty="0" smtClean="0"/>
              <a:t>κλάση</a:t>
            </a:r>
          </a:p>
          <a:p>
            <a:endParaRPr lang="el-GR" i="1" dirty="0"/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class=“foo”&gt;&lt;/p&gt;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class=“bar”&gt;&lt;/p&gt;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‘p’ ).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hasClass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‘bar’ ); //true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attr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ιδιότητα )</a:t>
            </a:r>
          </a:p>
          <a:p>
            <a:pPr lvl="1"/>
            <a:r>
              <a:rPr lang="el-GR" dirty="0" smtClean="0"/>
              <a:t>Επιστρέφει την τιμή της ιδιότητας </a:t>
            </a:r>
            <a:r>
              <a:rPr lang="el-GR" i="1" dirty="0" smtClean="0"/>
              <a:t>ιδιότητα </a:t>
            </a:r>
            <a:r>
              <a:rPr lang="el-GR" dirty="0" smtClean="0"/>
              <a:t>του </a:t>
            </a:r>
            <a:r>
              <a:rPr lang="el-GR" b="1" dirty="0" smtClean="0"/>
              <a:t>πρώτου </a:t>
            </a:r>
            <a:r>
              <a:rPr lang="el-GR" dirty="0" smtClean="0"/>
              <a:t>στοιχείου</a:t>
            </a:r>
          </a:p>
          <a:p>
            <a:pPr lvl="1"/>
            <a:endParaRPr lang="el-GR" b="1" dirty="0" smtClean="0"/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=‘foo.jpg’  alt=‘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Delicious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Waffle’ 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description = $( ‘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).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attr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‘alt’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 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attr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ιδιότητα, τιμή )</a:t>
            </a:r>
          </a:p>
          <a:p>
            <a:pPr lvl="1"/>
            <a:r>
              <a:rPr lang="el-GR" dirty="0" smtClean="0"/>
              <a:t>Ορίζει στα στοιχεία την ιδιότητα </a:t>
            </a:r>
            <a:r>
              <a:rPr lang="el-GR" i="1" dirty="0" smtClean="0"/>
              <a:t>ιδιότητα </a:t>
            </a:r>
            <a:r>
              <a:rPr lang="el-GR" dirty="0" smtClean="0"/>
              <a:t>με τιμή </a:t>
            </a:r>
            <a:r>
              <a:rPr lang="el-GR" i="1" dirty="0" smtClean="0"/>
              <a:t>τιμή</a:t>
            </a:r>
          </a:p>
          <a:p>
            <a:pPr lvl="1"/>
            <a:endParaRPr lang="el-GR" i="1" dirty="0"/>
          </a:p>
          <a:p>
            <a:pPr lvl="1"/>
            <a:endParaRPr lang="el-GR" i="1" dirty="0" smtClean="0"/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id=“photo”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=‘foo.jpg’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alt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=‘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Delicoius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Waffle’ 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photo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‘#photo’ 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photo.attr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‘title’,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photo.attr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‘alt’ )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61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Όταν συμβαίνει κάτι στον </a:t>
            </a:r>
            <a:r>
              <a:rPr lang="en-US" dirty="0" smtClean="0"/>
              <a:t>browser </a:t>
            </a:r>
            <a:r>
              <a:rPr lang="el-GR" dirty="0" smtClean="0"/>
              <a:t>πυροδοτείται ένα γεγονός</a:t>
            </a:r>
          </a:p>
          <a:p>
            <a:r>
              <a:rPr lang="el-GR" dirty="0" smtClean="0"/>
              <a:t>Πολύ χρήσιμο να εκτελούμε κώδικα κάθε φορά που συμβαίνει κάτι τέτοιο</a:t>
            </a:r>
          </a:p>
          <a:p>
            <a:endParaRPr lang="el-GR" dirty="0"/>
          </a:p>
          <a:p>
            <a:r>
              <a:rPr lang="el-GR" dirty="0" smtClean="0"/>
              <a:t>Διάφορα είδη γεγονότων</a:t>
            </a:r>
            <a:r>
              <a:rPr lang="en-US" dirty="0" smtClean="0"/>
              <a:t>, </a:t>
            </a:r>
            <a:r>
              <a:rPr lang="el-GR" dirty="0" smtClean="0"/>
              <a:t>πληκτρολογίου, ποντικιού κ.α.</a:t>
            </a:r>
          </a:p>
          <a:p>
            <a:endParaRPr lang="el-GR" dirty="0"/>
          </a:p>
          <a:p>
            <a:r>
              <a:rPr lang="el-GR" dirty="0"/>
              <a:t>Η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l-GR" dirty="0"/>
              <a:t>μας επιτρέπει εύκολη χρήση </a:t>
            </a:r>
            <a:r>
              <a:rPr lang="el-GR" dirty="0" smtClean="0"/>
              <a:t>γεγονότων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169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Γεγονότα</a:t>
            </a:r>
            <a:r>
              <a:rPr lang="en-US" dirty="0" smtClean="0"/>
              <a:t> </a:t>
            </a:r>
            <a:r>
              <a:rPr lang="el-GR" dirty="0" smtClean="0"/>
              <a:t>– Βασική σύνταξη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επιλογέας ).όνομαΓεγονότος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συνάρτηση )</a:t>
            </a:r>
          </a:p>
          <a:p>
            <a:endParaRPr lang="el-GR" dirty="0" smtClean="0"/>
          </a:p>
          <a:p>
            <a:r>
              <a:rPr lang="el-GR" dirty="0" smtClean="0"/>
              <a:t>Κάθε φορά που συμβαίνει το γεγονός </a:t>
            </a:r>
            <a:r>
              <a:rPr lang="el-GR" i="1" dirty="0" smtClean="0"/>
              <a:t>όνομαΓεγονότος </a:t>
            </a:r>
            <a:r>
              <a:rPr lang="el-GR" b="1" dirty="0" smtClean="0"/>
              <a:t>και </a:t>
            </a:r>
            <a:r>
              <a:rPr lang="el-GR" dirty="0" smtClean="0"/>
              <a:t>αφορά τα στοιχεία του επιλογέα τότε εκτελείται η συνάρτηση </a:t>
            </a:r>
            <a:r>
              <a:rPr lang="el-GR" i="1" dirty="0" smtClean="0"/>
              <a:t>συνάρτηση</a:t>
            </a:r>
          </a:p>
          <a:p>
            <a:endParaRPr lang="el-GR" i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979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Κλικ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Πυροδοτείται όταν γίνεται κλικ σε κάποιο στοιχείο από το ποντίκι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span id=“button”&gt;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Εμφάνιση&lt;/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span&gt;</a:t>
            </a:r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id=“content” style=“display: none”&gt;[…]&lt;/p&gt;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‘#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button’ ).click( function()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$( ‘#content’ ).show( ‘fast’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29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Υποβολή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Πυροδοτείται όταν υποβάλλεται μία φόρμα</a:t>
            </a:r>
          </a:p>
          <a:p>
            <a:pPr lvl="1"/>
            <a:r>
              <a:rPr lang="el-GR" dirty="0" smtClean="0"/>
              <a:t>Η υποβολή σταματάει αν επιστρέψουμε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  <a:p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‘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form.login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).submit( function() { … } 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Διάσχιση εγγράφου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Συναρτήσεις διάσχισης εγγράφου</a:t>
            </a:r>
          </a:p>
          <a:p>
            <a:pPr lvl="1"/>
            <a:r>
              <a:rPr lang="el-GR" dirty="0" smtClean="0"/>
              <a:t>Μας πηγαίνουν σε σημεία του εγγράφου με βάση τα επιλεγμένα στοιχεία</a:t>
            </a:r>
          </a:p>
          <a:p>
            <a:pPr lvl="1"/>
            <a:r>
              <a:rPr lang="el-GR" dirty="0" smtClean="0"/>
              <a:t>Όλες οι συναρτήσεις μπορούν να φιλτραρισθούν με επιλογέα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027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Διάσχιση εγγράφου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children( [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επιλογέας] )</a:t>
            </a:r>
          </a:p>
          <a:p>
            <a:pPr lvl="1"/>
            <a:r>
              <a:rPr lang="el-GR" dirty="0" smtClean="0"/>
              <a:t>Επιστρέφει τα άμεσα παιδιά των στοιχείων σε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αναπαράσταση</a:t>
            </a:r>
          </a:p>
          <a:p>
            <a:pPr lvl="1"/>
            <a:endParaRPr lang="el-GR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siblings( [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επιλογέας] )</a:t>
            </a:r>
          </a:p>
          <a:p>
            <a:pPr lvl="1"/>
            <a:r>
              <a:rPr lang="el-GR" dirty="0" smtClean="0"/>
              <a:t>Επιστρέφει τα αδέλφια των στοιχείων σε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αναπαράσταση</a:t>
            </a:r>
          </a:p>
          <a:p>
            <a:pPr marL="27432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98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Διάσχιση εγγράφου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next( [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επιλογέας] )</a:t>
            </a:r>
          </a:p>
          <a:p>
            <a:pPr lvl="1"/>
            <a:r>
              <a:rPr lang="el-GR" dirty="0" smtClean="0"/>
              <a:t>Επιστρέφει τους αμέσως επόμενους αδελφούς των στοιχείων σε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αναπαράσταση</a:t>
            </a:r>
          </a:p>
          <a:p>
            <a:pPr lvl="1"/>
            <a:endParaRPr lang="el-GR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prev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[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επιλογέας] )</a:t>
            </a:r>
          </a:p>
          <a:p>
            <a:pPr lvl="1"/>
            <a:r>
              <a:rPr lang="el-GR" dirty="0" smtClean="0"/>
              <a:t>Επιστρέφει τον προηγούμενο αδελφό των στοιχείων σε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αναπαράσταση</a:t>
            </a:r>
          </a:p>
          <a:p>
            <a:pPr marL="27432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660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Φόρτωση της </a:t>
            </a:r>
            <a:r>
              <a:rPr lang="en-US" dirty="0" err="1" smtClean="0"/>
              <a:t>jQuery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el-GR" dirty="0" smtClean="0"/>
              <a:t>Είναι ένα αρχείο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l-GR" dirty="0" smtClean="0"/>
              <a:t>Βάζουμε μία ετικέτα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&lt;script&gt; </a:t>
            </a:r>
            <a:r>
              <a:rPr lang="el-GR" dirty="0" smtClean="0"/>
              <a:t>με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l-GR" dirty="0" smtClean="0"/>
              <a:t>τον αρχείο της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l-GR" dirty="0" smtClean="0"/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 type=“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text/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=“jquery.js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6532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Διάσχιση εγγράφου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parent( [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επιλογέας] )</a:t>
            </a:r>
          </a:p>
          <a:p>
            <a:pPr lvl="1"/>
            <a:r>
              <a:rPr lang="el-GR" dirty="0" smtClean="0"/>
              <a:t>Επιστρέφει τους πατέρες των στοιχείων σε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αναπαράσταση</a:t>
            </a:r>
          </a:p>
          <a:p>
            <a:pPr lvl="1"/>
            <a:endParaRPr lang="el-GR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parents( [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επιλογέας] )</a:t>
            </a:r>
          </a:p>
          <a:p>
            <a:pPr lvl="1"/>
            <a:r>
              <a:rPr lang="el-GR" dirty="0" smtClean="0"/>
              <a:t>Επιστρέφει όλους τους προγόνους των στοιχείων σε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αναπαράσταση</a:t>
            </a:r>
          </a:p>
          <a:p>
            <a:pPr marL="27432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660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Ασύγχρονη φύση της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Callbacks</a:t>
            </a:r>
          </a:p>
          <a:p>
            <a:pPr lvl="1"/>
            <a:r>
              <a:rPr lang="el-GR" dirty="0" smtClean="0"/>
              <a:t>Τρέχουν κάτι όταν γίνει κάτι άλλο</a:t>
            </a:r>
          </a:p>
          <a:p>
            <a:pPr lvl="1"/>
            <a:endParaRPr lang="el-GR" dirty="0"/>
          </a:p>
          <a:p>
            <a:r>
              <a:rPr lang="el-GR" dirty="0" smtClean="0"/>
              <a:t>Παραδείγματα</a:t>
            </a:r>
          </a:p>
          <a:p>
            <a:pPr lvl="1"/>
            <a:r>
              <a:rPr lang="el-GR" dirty="0" smtClean="0"/>
              <a:t>Τρέξε την συνάρτηση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foo() </a:t>
            </a:r>
            <a:r>
              <a:rPr lang="el-GR" dirty="0" smtClean="0"/>
              <a:t>όταν φορτωθεί το έγγραφο</a:t>
            </a:r>
          </a:p>
          <a:p>
            <a:pPr lvl="1"/>
            <a:r>
              <a:rPr lang="el-GR" dirty="0" smtClean="0"/>
              <a:t>Τρέξε την συνάρτηση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bar() </a:t>
            </a:r>
            <a:r>
              <a:rPr lang="el-GR" dirty="0" smtClean="0"/>
              <a:t>όταν γίνει κλικ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922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Είναι ανώνυμες συναρτήσεις</a:t>
            </a:r>
          </a:p>
          <a:p>
            <a:r>
              <a:rPr lang="el-GR" dirty="0" smtClean="0"/>
              <a:t>Σύνταξη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function() { </a:t>
            </a:r>
            <a:r>
              <a:rPr lang="el-GR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κώδικας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/>
              <a:t>Περνιούνται ως παράμετροι σε άλλες συναρτήσεις</a:t>
            </a:r>
          </a:p>
          <a:p>
            <a:r>
              <a:rPr lang="el-GR" dirty="0" smtClean="0"/>
              <a:t>Περισσότερα για ανώνυμες συναρτήσεις στα επόμενα μαθήματα</a:t>
            </a:r>
          </a:p>
        </p:txBody>
      </p:sp>
    </p:spTree>
    <p:extLst>
      <p:ext uri="{BB962C8B-B14F-4D97-AF65-F5344CB8AC3E}">
        <p14:creationId xmlns:p14="http://schemas.microsoft.com/office/powerpoint/2010/main" val="460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Εκτέλεση κώδικα μετά τη φόρτωση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Μπορούμε να τρέξουμε ένα τμήμα κώδικα αφού φορτώσει όλη η σελίδα: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function ()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κώδικας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14883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err="1" smtClean="0"/>
              <a:t>JAvascript</a:t>
            </a:r>
            <a:r>
              <a:rPr lang="en-US" dirty="0" smtClean="0"/>
              <a:t> and XML</a:t>
            </a:r>
          </a:p>
          <a:p>
            <a:pPr lvl="1"/>
            <a:r>
              <a:rPr lang="el-GR" dirty="0" smtClean="0"/>
              <a:t>Το </a:t>
            </a:r>
            <a:r>
              <a:rPr lang="en-US" dirty="0" smtClean="0"/>
              <a:t>XML </a:t>
            </a:r>
            <a:r>
              <a:rPr lang="el-GR" dirty="0" smtClean="0"/>
              <a:t>δεν συνηθίζεται</a:t>
            </a:r>
          </a:p>
          <a:p>
            <a:pPr lvl="1"/>
            <a:r>
              <a:rPr lang="el-GR" dirty="0" smtClean="0"/>
              <a:t>Τα </a:t>
            </a:r>
            <a:r>
              <a:rPr lang="el-GR" dirty="0"/>
              <a:t>δεδομένα ανταλλάσσονται σε </a:t>
            </a:r>
            <a:r>
              <a:rPr lang="en-US" dirty="0" smtClean="0"/>
              <a:t>JSON</a:t>
            </a:r>
            <a:r>
              <a:rPr lang="el-GR" dirty="0" smtClean="0"/>
              <a:t> ή</a:t>
            </a:r>
            <a:r>
              <a:rPr lang="en-US" dirty="0" smtClean="0"/>
              <a:t> </a:t>
            </a:r>
            <a:r>
              <a:rPr lang="el-GR" dirty="0" smtClean="0"/>
              <a:t>άμεσα </a:t>
            </a:r>
            <a:r>
              <a:rPr lang="en-US" dirty="0" smtClean="0"/>
              <a:t>HTML/CSS</a:t>
            </a:r>
          </a:p>
          <a:p>
            <a:r>
              <a:rPr lang="el-GR" dirty="0" smtClean="0"/>
              <a:t>Επιτρέπει </a:t>
            </a:r>
            <a:r>
              <a:rPr lang="en-US" dirty="0" smtClean="0"/>
              <a:t>HTTP </a:t>
            </a:r>
            <a:r>
              <a:rPr lang="el-GR" dirty="0" smtClean="0"/>
              <a:t>συνδέσεις μέσω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POST </a:t>
            </a:r>
            <a:r>
              <a:rPr lang="el-GR" dirty="0" smtClean="0"/>
              <a:t>και </a:t>
            </a:r>
            <a:r>
              <a:rPr lang="en-US" dirty="0" smtClean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0559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Πλεονεκτήματα:</a:t>
            </a:r>
          </a:p>
          <a:p>
            <a:pPr lvl="1"/>
            <a:r>
              <a:rPr lang="el-GR" dirty="0" smtClean="0"/>
              <a:t>Εφαρμογές που είναι ζωντανές</a:t>
            </a:r>
          </a:p>
          <a:p>
            <a:pPr lvl="1"/>
            <a:r>
              <a:rPr lang="el-GR" dirty="0" smtClean="0"/>
              <a:t>Φόρτωση νέου περιεχομένου χωρίς </a:t>
            </a:r>
            <a:r>
              <a:rPr lang="en-US" dirty="0" smtClean="0"/>
              <a:t>refresh</a:t>
            </a:r>
            <a:endParaRPr lang="el-GR" dirty="0" smtClean="0"/>
          </a:p>
          <a:p>
            <a:pPr lvl="1"/>
            <a:r>
              <a:rPr lang="el-GR" dirty="0" smtClean="0"/>
              <a:t>Διάβασμα των δεδομένων που θέλουμε απευθείας στην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l-GR" dirty="0" smtClean="0"/>
              <a:t>Αλλαγή μόνο μέρους μιας εφαρμογής</a:t>
            </a:r>
          </a:p>
        </p:txBody>
      </p:sp>
    </p:spTree>
    <p:extLst>
      <p:ext uri="{BB962C8B-B14F-4D97-AF65-F5344CB8AC3E}">
        <p14:creationId xmlns:p14="http://schemas.microsoft.com/office/powerpoint/2010/main" val="22286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Μειονεκτήματα</a:t>
            </a:r>
          </a:p>
          <a:p>
            <a:pPr lvl="1"/>
            <a:r>
              <a:rPr lang="el-GR" dirty="0" smtClean="0"/>
              <a:t>Το κουμπί «πίσω» δε συμπεριφέρεται όπως θα περιμέναμε</a:t>
            </a:r>
          </a:p>
          <a:p>
            <a:pPr lvl="1"/>
            <a:r>
              <a:rPr lang="el-GR" dirty="0" smtClean="0"/>
              <a:t>Το κουμπί «</a:t>
            </a:r>
            <a:r>
              <a:rPr lang="en-US" dirty="0" smtClean="0"/>
              <a:t>Bookmark</a:t>
            </a:r>
            <a:r>
              <a:rPr lang="el-GR" dirty="0" smtClean="0"/>
              <a:t>»</a:t>
            </a:r>
            <a:r>
              <a:rPr lang="en-US" dirty="0" smtClean="0"/>
              <a:t> </a:t>
            </a:r>
            <a:r>
              <a:rPr lang="el-GR" dirty="0" smtClean="0"/>
              <a:t>δε </a:t>
            </a:r>
            <a:r>
              <a:rPr lang="el-GR" dirty="0"/>
              <a:t>συμπεριφέρεται όπως θα </a:t>
            </a:r>
            <a:r>
              <a:rPr lang="el-GR" dirty="0" smtClean="0"/>
              <a:t>περιμέναμε</a:t>
            </a:r>
          </a:p>
          <a:p>
            <a:pPr lvl="1"/>
            <a:r>
              <a:rPr lang="el-GR" dirty="0" smtClean="0"/>
              <a:t>Οι περισσότερες αράχνες δε τρέχουν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l-GR" dirty="0" smtClean="0">
                <a:sym typeface="Wingdings" pitchFamily="2" charset="2"/>
              </a:rPr>
              <a:t> δε καταγράφουν το περιεχόμενο που παράγεται από αυτή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l-GR" dirty="0" smtClean="0">
                <a:sym typeface="Wingdings" pitchFamily="2" charset="2"/>
              </a:rPr>
              <a:t>Δε μπορούμε να φορτώσουμε οποιαδήποτε διεύθυνση</a:t>
            </a:r>
          </a:p>
          <a:p>
            <a:pPr lvl="1"/>
            <a:endParaRPr lang="el-GR" dirty="0" smtClean="0">
              <a:sym typeface="Wingdings" pitchFamily="2" charset="2"/>
            </a:endParaRP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300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Παραδείγματα χρήσης</a:t>
            </a:r>
          </a:p>
          <a:p>
            <a:pPr lvl="1"/>
            <a:r>
              <a:rPr lang="el-GR" dirty="0" smtClean="0"/>
              <a:t>Ζωντανά αποτελέσματα αναζήτησης</a:t>
            </a:r>
          </a:p>
          <a:p>
            <a:pPr lvl="2"/>
            <a:r>
              <a:rPr lang="en-US" dirty="0" smtClean="0"/>
              <a:t>Google Instant</a:t>
            </a:r>
          </a:p>
          <a:p>
            <a:pPr lvl="2"/>
            <a:r>
              <a:rPr lang="en-US" dirty="0" smtClean="0"/>
              <a:t>Facebook search-as-you-type</a:t>
            </a:r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l-GR" dirty="0" smtClean="0"/>
              <a:t>Έλεγχος διαθεσιμότητας όνομα χρήστη πριν γίνει </a:t>
            </a:r>
            <a:r>
              <a:rPr lang="en-US" dirty="0" smtClean="0"/>
              <a:t>register</a:t>
            </a:r>
            <a:endParaRPr lang="el-GR" dirty="0" smtClean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81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l-GR" dirty="0" smtClean="0"/>
              <a:t>σε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Δύο βασικές μέθοδοι: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$.get()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$.post()</a:t>
            </a:r>
          </a:p>
          <a:p>
            <a:r>
              <a:rPr lang="el-GR" dirty="0" smtClean="0"/>
              <a:t>Ίδια σύνταξη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$.</a:t>
            </a:r>
            <a:r>
              <a:rPr lang="en-US" dirty="0" smtClean="0"/>
              <a:t>get()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$.get(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διεύθυνση, δεδομένα,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callback )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Κάνει ένα </a:t>
            </a:r>
            <a:r>
              <a:rPr lang="en-US" dirty="0" smtClean="0"/>
              <a:t>HTTP GET </a:t>
            </a:r>
            <a:r>
              <a:rPr lang="el-GR" dirty="0" smtClean="0"/>
              <a:t>αίτημα στη διεύθυνση </a:t>
            </a:r>
            <a:r>
              <a:rPr lang="el-GR" i="1" dirty="0" smtClean="0"/>
              <a:t>διεύθυνση </a:t>
            </a:r>
            <a:r>
              <a:rPr lang="el-GR" dirty="0" smtClean="0"/>
              <a:t>με </a:t>
            </a:r>
            <a:r>
              <a:rPr lang="en-US" dirty="0" smtClean="0"/>
              <a:t>GET </a:t>
            </a:r>
            <a:r>
              <a:rPr lang="el-GR" dirty="0" smtClean="0"/>
              <a:t>παραμέτρους τα </a:t>
            </a:r>
            <a:r>
              <a:rPr lang="el-GR" i="1" dirty="0" smtClean="0"/>
              <a:t>δεδομένα</a:t>
            </a:r>
            <a:endParaRPr lang="el-GR" dirty="0"/>
          </a:p>
          <a:p>
            <a:pPr lvl="1"/>
            <a:r>
              <a:rPr lang="el-GR" dirty="0" smtClean="0"/>
              <a:t>Όταν απαντήσει ο </a:t>
            </a:r>
            <a:r>
              <a:rPr lang="en-US" dirty="0" smtClean="0"/>
              <a:t>server </a:t>
            </a:r>
            <a:r>
              <a:rPr lang="el-GR" dirty="0" smtClean="0"/>
              <a:t>εκτελείται το </a:t>
            </a:r>
            <a:r>
              <a:rPr lang="en-US" dirty="0" smtClean="0"/>
              <a:t>callback</a:t>
            </a:r>
            <a:endParaRPr lang="el-GR" dirty="0" smtClean="0"/>
          </a:p>
          <a:p>
            <a:pPr lvl="1"/>
            <a:r>
              <a:rPr lang="el-GR" dirty="0" smtClean="0"/>
              <a:t>Στο </a:t>
            </a:r>
            <a:r>
              <a:rPr lang="en-US" dirty="0" smtClean="0"/>
              <a:t>callback </a:t>
            </a:r>
            <a:r>
              <a:rPr lang="el-GR" dirty="0" smtClean="0"/>
              <a:t>περνιέται ως παράμετρος </a:t>
            </a:r>
            <a:r>
              <a:rPr lang="el-GR" b="1" dirty="0" smtClean="0"/>
              <a:t>το αποτέλεσμα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9868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Φόρτωση της </a:t>
            </a:r>
            <a:r>
              <a:rPr lang="en-US" dirty="0" err="1" smtClean="0"/>
              <a:t>jQuery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Την κατεβάζουμε από </a:t>
            </a:r>
            <a:r>
              <a:rPr lang="en-US" dirty="0">
                <a:hlinkClick r:id="rId2"/>
              </a:rPr>
              <a:t>http://jquery.com</a:t>
            </a:r>
            <a:r>
              <a:rPr lang="en-US" dirty="0" smtClean="0">
                <a:hlinkClick r:id="rId2"/>
              </a:rPr>
              <a:t>/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2 εκδόσεις</a:t>
            </a:r>
          </a:p>
          <a:p>
            <a:pPr lvl="1"/>
            <a:r>
              <a:rPr lang="en-US" dirty="0" smtClean="0"/>
              <a:t>Minified + </a:t>
            </a:r>
            <a:r>
              <a:rPr lang="el-GR" dirty="0" smtClean="0"/>
              <a:t>συμπιεσμένη     </a:t>
            </a:r>
            <a:r>
              <a:rPr lang="en-US" dirty="0" smtClean="0"/>
              <a:t>26KB</a:t>
            </a:r>
          </a:p>
          <a:p>
            <a:pPr lvl="1"/>
            <a:r>
              <a:rPr lang="el-GR" dirty="0" smtClean="0"/>
              <a:t>Ασυμπίεστη                       179</a:t>
            </a:r>
            <a:r>
              <a:rPr lang="en-US" dirty="0" smtClean="0"/>
              <a:t>KB</a:t>
            </a:r>
            <a:endParaRPr lang="el-GR" dirty="0" smtClean="0"/>
          </a:p>
          <a:p>
            <a:pPr lvl="1"/>
            <a:endParaRPr lang="el-GR" dirty="0" smtClean="0"/>
          </a:p>
          <a:p>
            <a:r>
              <a:rPr lang="el-GR" dirty="0" smtClean="0"/>
              <a:t>Σελίδες με τεκμηρίωση και χρήσιμα παραδείγματα </a:t>
            </a:r>
            <a:r>
              <a:rPr lang="en-US" dirty="0">
                <a:hlinkClick r:id="rId3"/>
              </a:rPr>
              <a:t>http://docs.jquery.com/Main_Page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32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$.</a:t>
            </a:r>
            <a:r>
              <a:rPr lang="en-US" dirty="0" smtClean="0"/>
              <a:t>get()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&lt;h2&gt;Dynamic Paragraph&lt;/h2&gt;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id=“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dyn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”&gt;&lt;/p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...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$.get(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‘data.html’,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{ ‘local’: ‘true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},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function( data 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$( ‘#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dyn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).html( data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$.</a:t>
            </a:r>
            <a:r>
              <a:rPr lang="en-US" dirty="0" smtClean="0"/>
              <a:t>post()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$.post(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διεύθυνση, δεδομένα,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callback )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Κάνει ένα </a:t>
            </a:r>
            <a:r>
              <a:rPr lang="en-US" dirty="0" smtClean="0"/>
              <a:t>HTTP POST </a:t>
            </a:r>
            <a:r>
              <a:rPr lang="el-GR" dirty="0" smtClean="0"/>
              <a:t>αίτημα στη διεύθυνση </a:t>
            </a:r>
            <a:r>
              <a:rPr lang="el-GR" i="1" dirty="0" smtClean="0"/>
              <a:t>διεύθυνση </a:t>
            </a:r>
            <a:r>
              <a:rPr lang="el-GR" dirty="0" smtClean="0"/>
              <a:t>με </a:t>
            </a:r>
            <a:r>
              <a:rPr lang="en-US" dirty="0" smtClean="0"/>
              <a:t>POST </a:t>
            </a:r>
            <a:r>
              <a:rPr lang="el-GR" dirty="0" smtClean="0"/>
              <a:t>παραμέτρους τα </a:t>
            </a:r>
            <a:r>
              <a:rPr lang="el-GR" i="1" dirty="0" smtClean="0"/>
              <a:t>δεδομένα</a:t>
            </a:r>
            <a:endParaRPr lang="el-GR" dirty="0"/>
          </a:p>
          <a:p>
            <a:pPr lvl="1"/>
            <a:r>
              <a:rPr lang="el-GR" dirty="0" smtClean="0"/>
              <a:t>Όταν απαντήσει ο </a:t>
            </a:r>
            <a:r>
              <a:rPr lang="en-US" dirty="0" smtClean="0"/>
              <a:t>server </a:t>
            </a:r>
            <a:r>
              <a:rPr lang="el-GR" dirty="0" smtClean="0"/>
              <a:t>εκτελείται το </a:t>
            </a:r>
            <a:r>
              <a:rPr lang="en-US" dirty="0" smtClean="0"/>
              <a:t>callback</a:t>
            </a:r>
            <a:endParaRPr lang="el-GR" dirty="0" smtClean="0"/>
          </a:p>
          <a:p>
            <a:pPr lvl="1"/>
            <a:r>
              <a:rPr lang="el-GR" dirty="0" smtClean="0"/>
              <a:t>Στο </a:t>
            </a:r>
            <a:r>
              <a:rPr lang="en-US" dirty="0" smtClean="0"/>
              <a:t>callback </a:t>
            </a:r>
            <a:r>
              <a:rPr lang="el-GR" dirty="0" smtClean="0"/>
              <a:t>περνιέται ως παράμετρος </a:t>
            </a:r>
            <a:r>
              <a:rPr lang="el-GR" b="1" dirty="0" smtClean="0"/>
              <a:t>το αποτέλεσμα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8512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$.</a:t>
            </a:r>
            <a:r>
              <a:rPr lang="en-US" dirty="0" smtClean="0"/>
              <a:t>post()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&lt;h2&gt;Dynamic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Save&lt;/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h2&gt;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id=“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dyn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”&gt;&lt;/p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...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post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post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.php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’,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{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‘text’: ‘Hello’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},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function( data )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‘Post was saved!’ );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endParaRPr lang="el-GR" sz="2000" b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Εισαγωγή </a:t>
            </a:r>
            <a:r>
              <a:rPr lang="el-GR" dirty="0" smtClean="0"/>
              <a:t>στην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l-GR" dirty="0" smtClean="0"/>
              <a:t>Επιλογείς</a:t>
            </a:r>
          </a:p>
          <a:p>
            <a:pPr lvl="1"/>
            <a:r>
              <a:rPr lang="el-GR" dirty="0" smtClean="0"/>
              <a:t>Επεξεργασία </a:t>
            </a:r>
            <a:r>
              <a:rPr lang="en-US" dirty="0" smtClean="0"/>
              <a:t>HTML/CSS</a:t>
            </a:r>
          </a:p>
          <a:p>
            <a:pPr lvl="1"/>
            <a:r>
              <a:rPr lang="el-GR" dirty="0" smtClean="0"/>
              <a:t>Γεγονότα</a:t>
            </a:r>
            <a:endParaRPr lang="en-US" dirty="0" smtClean="0"/>
          </a:p>
          <a:p>
            <a:r>
              <a:rPr lang="en-US" dirty="0" smtClean="0"/>
              <a:t>AJAX</a:t>
            </a:r>
            <a:endParaRPr lang="el-GR" dirty="0" smtClean="0"/>
          </a:p>
          <a:p>
            <a:pPr lvl="1"/>
            <a:r>
              <a:rPr lang="en-US" dirty="0" smtClean="0"/>
              <a:t>GET/POST </a:t>
            </a:r>
            <a:r>
              <a:rPr lang="el-GR" dirty="0" smtClean="0"/>
              <a:t>και παραδείγματα</a:t>
            </a:r>
            <a:endParaRPr lang="en-US" dirty="0"/>
          </a:p>
        </p:txBody>
      </p:sp>
      <p:pic>
        <p:nvPicPr>
          <p:cNvPr id="1028" name="Picture 4" descr="http://www.boratmakeglorioustributeactto.com/agents/Borat05-Stuart_Morrison_0796875659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01" y="3069827"/>
            <a:ext cx="2882778" cy="376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l-GR" dirty="0" smtClean="0"/>
              <a:t>Τα </a:t>
            </a:r>
            <a:r>
              <a:rPr lang="en-US" dirty="0" err="1" smtClean="0"/>
              <a:t>Javascript</a:t>
            </a:r>
            <a:r>
              <a:rPr lang="en-US" dirty="0" smtClean="0"/>
              <a:t> events </a:t>
            </a:r>
            <a:r>
              <a:rPr lang="el-GR" dirty="0" smtClean="0"/>
              <a:t>σε</a:t>
            </a:r>
            <a:r>
              <a:rPr lang="en-US" dirty="0"/>
              <a:t> </a:t>
            </a:r>
            <a:r>
              <a:rPr lang="el-GR" dirty="0" smtClean="0"/>
              <a:t>βάθος</a:t>
            </a:r>
          </a:p>
          <a:p>
            <a:pPr lvl="1"/>
            <a:r>
              <a:rPr lang="en-US" dirty="0" smtClean="0"/>
              <a:t>Events </a:t>
            </a:r>
            <a:r>
              <a:rPr lang="el-GR" dirty="0" smtClean="0"/>
              <a:t>χωρίς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l-GR" dirty="0" smtClean="0"/>
              <a:t>Ποια είναι όλα τα </a:t>
            </a:r>
            <a:r>
              <a:rPr lang="en-US" dirty="0" smtClean="0"/>
              <a:t>events </a:t>
            </a:r>
            <a:r>
              <a:rPr lang="el-GR" dirty="0" smtClean="0"/>
              <a:t>που υπάρχουν;</a:t>
            </a:r>
          </a:p>
          <a:p>
            <a:pPr lvl="1"/>
            <a:r>
              <a:rPr lang="el-GR" dirty="0" smtClean="0"/>
              <a:t>Χειρισμός ποντικιού</a:t>
            </a:r>
          </a:p>
          <a:p>
            <a:pPr lvl="1"/>
            <a:r>
              <a:rPr lang="el-GR" dirty="0" smtClean="0"/>
              <a:t>Χειρισμός πληκτρολογίου</a:t>
            </a:r>
          </a:p>
          <a:p>
            <a:pPr lvl="1"/>
            <a:r>
              <a:rPr lang="el-GR" dirty="0" smtClean="0"/>
              <a:t>Διαφορετικοί τρόποι δήλωσης </a:t>
            </a:r>
            <a:r>
              <a:rPr lang="en-US" dirty="0" smtClean="0"/>
              <a:t>events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8037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Minification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Γίνεται αυτόματα από πρόγραμμα</a:t>
            </a:r>
          </a:p>
          <a:p>
            <a:r>
              <a:rPr lang="el-GR" dirty="0" smtClean="0"/>
              <a:t>Αφαιρούνται:</a:t>
            </a:r>
          </a:p>
          <a:p>
            <a:pPr lvl="1"/>
            <a:r>
              <a:rPr lang="el-GR" dirty="0" smtClean="0"/>
              <a:t>Σχόλια</a:t>
            </a:r>
          </a:p>
          <a:p>
            <a:pPr lvl="1"/>
            <a:r>
              <a:rPr lang="el-GR" dirty="0" smtClean="0"/>
              <a:t>Περιττές αλλαγές γραμμών, κενά, </a:t>
            </a:r>
            <a:r>
              <a:rPr lang="en-US" dirty="0" smtClean="0"/>
              <a:t>tab</a:t>
            </a:r>
            <a:endParaRPr lang="el-GR" dirty="0" smtClean="0"/>
          </a:p>
          <a:p>
            <a:r>
              <a:rPr lang="el-GR" dirty="0" smtClean="0"/>
              <a:t>Ελαχιστοποιούνται τα ονόματα μεταβλητών</a:t>
            </a:r>
            <a:endParaRPr lang="el-GR" dirty="0"/>
          </a:p>
          <a:p>
            <a:endParaRPr lang="el-GR" dirty="0" smtClean="0"/>
          </a:p>
          <a:p>
            <a:r>
              <a:rPr lang="el-GR" dirty="0" smtClean="0"/>
              <a:t>Πλεονεκτήματα</a:t>
            </a:r>
          </a:p>
          <a:p>
            <a:pPr lvl="1"/>
            <a:r>
              <a:rPr lang="el-GR" dirty="0" smtClean="0"/>
              <a:t>Μικρό μέγεθος</a:t>
            </a:r>
          </a:p>
          <a:p>
            <a:pPr lvl="1"/>
            <a:r>
              <a:rPr lang="el-GR" dirty="0" smtClean="0"/>
              <a:t>Γρήγορη </a:t>
            </a:r>
            <a:r>
              <a:rPr lang="el-GR" dirty="0"/>
              <a:t>μεταφορά μέσω δικτύου και </a:t>
            </a:r>
            <a:r>
              <a:rPr lang="el-GR" dirty="0" smtClean="0"/>
              <a:t>φόρτωση</a:t>
            </a:r>
          </a:p>
          <a:p>
            <a:r>
              <a:rPr lang="el-GR" dirty="0" smtClean="0"/>
              <a:t>Μειονεκτήματα</a:t>
            </a:r>
            <a:endParaRPr lang="el-GR" dirty="0"/>
          </a:p>
          <a:p>
            <a:pPr lvl="1"/>
            <a:r>
              <a:rPr lang="el-GR" dirty="0" smtClean="0"/>
              <a:t>Ελάχιστη αναγνωσιμότητα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336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l-GR" dirty="0" smtClean="0"/>
          </a:p>
          <a:p>
            <a:pPr lvl="1"/>
            <a:r>
              <a:rPr lang="el-GR" dirty="0" smtClean="0"/>
              <a:t>Είναι μία αναπαράσταση του εγγράφου </a:t>
            </a:r>
            <a:r>
              <a:rPr lang="en-US" dirty="0" smtClean="0"/>
              <a:t>HTML</a:t>
            </a:r>
            <a:endParaRPr lang="el-GR" dirty="0" smtClean="0"/>
          </a:p>
          <a:p>
            <a:pPr lvl="1"/>
            <a:r>
              <a:rPr lang="el-GR" dirty="0" smtClean="0"/>
              <a:t>Χρησιμοποιούμε τις δυνατότητές του μέσω </a:t>
            </a:r>
            <a:r>
              <a:rPr lang="en-US" dirty="0" err="1" smtClean="0"/>
              <a:t>Javascript</a:t>
            </a:r>
            <a:endParaRPr lang="el-GR" dirty="0" smtClean="0"/>
          </a:p>
          <a:p>
            <a:pPr lvl="1"/>
            <a:r>
              <a:rPr lang="el-GR" dirty="0" smtClean="0"/>
              <a:t>Μέσω αυτού μπορούμε να διαβάσουμε/αλλάξουμε το έγγραφο</a:t>
            </a:r>
            <a:endParaRPr lang="en-US" dirty="0" smtClean="0"/>
          </a:p>
          <a:p>
            <a:r>
              <a:rPr lang="el-GR" dirty="0" smtClean="0"/>
              <a:t>Λεπτομερής ανάλυση στα επόμενα μαθήματα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385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Δύο είδη αναπαραστάσεων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Μπορούμε να αναπαραστίσουμε μία </a:t>
            </a:r>
            <a:r>
              <a:rPr lang="en-US" dirty="0" smtClean="0"/>
              <a:t>HTML </a:t>
            </a:r>
            <a:r>
              <a:rPr lang="el-GR" dirty="0" smtClean="0"/>
              <a:t>ετικέτα</a:t>
            </a:r>
          </a:p>
          <a:p>
            <a:pPr lvl="1"/>
            <a:r>
              <a:rPr lang="el-GR" dirty="0" smtClean="0"/>
              <a:t>Με </a:t>
            </a:r>
            <a:r>
              <a:rPr lang="en-US" dirty="0" smtClean="0"/>
              <a:t>DOM </a:t>
            </a:r>
            <a:r>
              <a:rPr lang="el-GR" dirty="0" smtClean="0"/>
              <a:t>αναπαράσταση</a:t>
            </a:r>
          </a:p>
          <a:p>
            <a:pPr lvl="1"/>
            <a:r>
              <a:rPr lang="el-GR" dirty="0" smtClean="0"/>
              <a:t>Με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αναπαράσταση</a:t>
            </a:r>
            <a:endParaRPr lang="en-US" dirty="0" smtClean="0"/>
          </a:p>
          <a:p>
            <a:r>
              <a:rPr lang="el-GR" dirty="0" smtClean="0"/>
              <a:t>Μας προσφέρουν διαφορετικές δυνατότητες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3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3183</TotalTime>
  <Words>2272</Words>
  <Application>Microsoft Office PowerPoint</Application>
  <PresentationFormat>On-screen Show (4:3)</PresentationFormat>
  <Paragraphs>474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Clarity</vt:lpstr>
      <vt:lpstr>Jquery - Ajax</vt:lpstr>
      <vt:lpstr>Στόχος της ώρας</vt:lpstr>
      <vt:lpstr>Στόχος της ώρας</vt:lpstr>
      <vt:lpstr>jQuery</vt:lpstr>
      <vt:lpstr>Φόρτωση της jQuery</vt:lpstr>
      <vt:lpstr>Φόρτωση της jQuery</vt:lpstr>
      <vt:lpstr>Minification</vt:lpstr>
      <vt:lpstr>DOM</vt:lpstr>
      <vt:lpstr>Δύο είδη αναπαραστάσεων</vt:lpstr>
      <vt:lpstr>jQuery αναπαράσταση</vt:lpstr>
      <vt:lpstr>DOM αναπαράσταση</vt:lpstr>
      <vt:lpstr>Το αντικείμενο $</vt:lpstr>
      <vt:lpstr>Επιλογείς jQuery</vt:lpstr>
      <vt:lpstr>Επιλογείς jQuery</vt:lpstr>
      <vt:lpstr>Αποτέλεσμα επιλογής jQuery</vt:lpstr>
      <vt:lpstr>Αποτέλεσμα επιλογής jQuery</vt:lpstr>
      <vt:lpstr>Από jQuery σε DOM</vt:lpstr>
      <vt:lpstr>Από DOM σε jQuery</vt:lpstr>
      <vt:lpstr>Συνάρτηση css()</vt:lpstr>
      <vt:lpstr>Συνάρτηση css()</vt:lpstr>
      <vt:lpstr>Συνάρτηση css()</vt:lpstr>
      <vt:lpstr>Συνάρτηση css()</vt:lpstr>
      <vt:lpstr>Συνάρτηση show()</vt:lpstr>
      <vt:lpstr>Συνάρτηση show()</vt:lpstr>
      <vt:lpstr>Συνάρτηση hide()</vt:lpstr>
      <vt:lpstr>Συνάρτηση hide()</vt:lpstr>
      <vt:lpstr>Συνάρτηση toggle()</vt:lpstr>
      <vt:lpstr>Συνάρτηση fadeIn()</vt:lpstr>
      <vt:lpstr>Συνάρτηση fadeOut()</vt:lpstr>
      <vt:lpstr>Συνάρτηση text()</vt:lpstr>
      <vt:lpstr>Συνάρτηση text()</vt:lpstr>
      <vt:lpstr>Συνάρτηση text()</vt:lpstr>
      <vt:lpstr>Συνάρτηση html()</vt:lpstr>
      <vt:lpstr>Συνάρτηση html()</vt:lpstr>
      <vt:lpstr>Συνάρτηση html()</vt:lpstr>
      <vt:lpstr>6η Εργασία</vt:lpstr>
      <vt:lpstr>Συνάρτηση addClass()</vt:lpstr>
      <vt:lpstr>Συνάρτηση removeClass()</vt:lpstr>
      <vt:lpstr>Συνάρτηση toggleClass()</vt:lpstr>
      <vt:lpstr>Συνάρτηση hasClass()</vt:lpstr>
      <vt:lpstr>Συνάρτηση attr()</vt:lpstr>
      <vt:lpstr>Συνάρτηση attr()</vt:lpstr>
      <vt:lpstr>Γεγονότα</vt:lpstr>
      <vt:lpstr>Γεγονότα – Βασική σύνταξη</vt:lpstr>
      <vt:lpstr>Γεγονός Κλικ</vt:lpstr>
      <vt:lpstr>Γεγονός Υποβολή</vt:lpstr>
      <vt:lpstr>Διάσχιση εγγράφου</vt:lpstr>
      <vt:lpstr>Διάσχιση εγγράφου</vt:lpstr>
      <vt:lpstr>Διάσχιση εγγράφου</vt:lpstr>
      <vt:lpstr>Διάσχιση εγγράφου</vt:lpstr>
      <vt:lpstr>Callbacks</vt:lpstr>
      <vt:lpstr>Callbacks</vt:lpstr>
      <vt:lpstr>Εκτέλεση κώδικα μετά τη φόρτωση</vt:lpstr>
      <vt:lpstr>AJAX</vt:lpstr>
      <vt:lpstr>AJAX</vt:lpstr>
      <vt:lpstr>AJAX</vt:lpstr>
      <vt:lpstr>AJAX</vt:lpstr>
      <vt:lpstr>AJAX σε jQuery</vt:lpstr>
      <vt:lpstr>$.get()</vt:lpstr>
      <vt:lpstr>$.get()</vt:lpstr>
      <vt:lpstr>$.post()</vt:lpstr>
      <vt:lpstr>$.post()</vt:lpstr>
      <vt:lpstr>Μάθαμε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Petros</cp:lastModifiedBy>
  <cp:revision>458</cp:revision>
  <dcterms:created xsi:type="dcterms:W3CDTF">2010-08-24T17:58:17Z</dcterms:created>
  <dcterms:modified xsi:type="dcterms:W3CDTF">2010-12-07T15:03:34Z</dcterms:modified>
</cp:coreProperties>
</file>