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1"/>
  </p:notesMasterIdLst>
  <p:sldIdLst>
    <p:sldId id="257" r:id="rId2"/>
    <p:sldId id="258" r:id="rId3"/>
    <p:sldId id="402" r:id="rId4"/>
    <p:sldId id="426" r:id="rId5"/>
    <p:sldId id="448" r:id="rId6"/>
    <p:sldId id="449" r:id="rId7"/>
    <p:sldId id="429" r:id="rId8"/>
    <p:sldId id="431" r:id="rId9"/>
    <p:sldId id="427" r:id="rId10"/>
    <p:sldId id="432" r:id="rId11"/>
    <p:sldId id="430" r:id="rId12"/>
    <p:sldId id="433" r:id="rId13"/>
    <p:sldId id="434" r:id="rId14"/>
    <p:sldId id="435" r:id="rId15"/>
    <p:sldId id="436" r:id="rId16"/>
    <p:sldId id="437" r:id="rId17"/>
    <p:sldId id="439" r:id="rId18"/>
    <p:sldId id="438" r:id="rId19"/>
    <p:sldId id="440" r:id="rId20"/>
    <p:sldId id="441" r:id="rId21"/>
    <p:sldId id="442" r:id="rId22"/>
    <p:sldId id="443" r:id="rId23"/>
    <p:sldId id="444" r:id="rId24"/>
    <p:sldId id="445" r:id="rId25"/>
    <p:sldId id="447" r:id="rId26"/>
    <p:sldId id="446" r:id="rId27"/>
    <p:sldId id="450" r:id="rId28"/>
    <p:sldId id="453" r:id="rId29"/>
    <p:sldId id="469" r:id="rId30"/>
    <p:sldId id="470" r:id="rId31"/>
    <p:sldId id="472" r:id="rId32"/>
    <p:sldId id="452" r:id="rId33"/>
    <p:sldId id="454" r:id="rId34"/>
    <p:sldId id="467" r:id="rId35"/>
    <p:sldId id="465" r:id="rId36"/>
    <p:sldId id="468" r:id="rId37"/>
    <p:sldId id="455" r:id="rId38"/>
    <p:sldId id="456" r:id="rId39"/>
    <p:sldId id="457" r:id="rId40"/>
    <p:sldId id="458" r:id="rId41"/>
    <p:sldId id="466" r:id="rId42"/>
    <p:sldId id="471" r:id="rId43"/>
    <p:sldId id="459" r:id="rId44"/>
    <p:sldId id="460" r:id="rId45"/>
    <p:sldId id="462" r:id="rId46"/>
    <p:sldId id="473" r:id="rId47"/>
    <p:sldId id="461" r:id="rId48"/>
    <p:sldId id="463" r:id="rId49"/>
    <p:sldId id="4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309B73C-EFA8-40BB-9471-DD20F4813B2E}">
          <p14:sldIdLst>
            <p14:sldId id="257"/>
            <p14:sldId id="258"/>
            <p14:sldId id="402"/>
            <p14:sldId id="426"/>
          </p14:sldIdLst>
        </p14:section>
        <p14:section name="Browser incompatibilities" id="{93E5EC09-F491-44E7-A3BB-9FE810612D39}">
          <p14:sldIdLst>
            <p14:sldId id="448"/>
            <p14:sldId id="449"/>
          </p14:sldIdLst>
        </p14:section>
        <p14:section name="Inline Events" id="{A482F0D5-CAC8-4B93-8B87-B57DDE7E942E}">
          <p14:sldIdLst>
            <p14:sldId id="429"/>
            <p14:sldId id="431"/>
            <p14:sldId id="427"/>
            <p14:sldId id="432"/>
          </p14:sldIdLst>
        </p14:section>
        <p14:section name="Traditional model" id="{31A9B202-9E03-4C4E-842C-13FC719554B6}">
          <p14:sldIdLst>
            <p14:sldId id="430"/>
            <p14:sldId id="433"/>
            <p14:sldId id="434"/>
            <p14:sldId id="435"/>
            <p14:sldId id="436"/>
          </p14:sldIdLst>
        </p14:section>
        <p14:section name="W3C Model" id="{B27710AA-5442-4333-B072-173E98356D6A}">
          <p14:sldIdLst>
            <p14:sldId id="437"/>
            <p14:sldId id="439"/>
            <p14:sldId id="438"/>
            <p14:sldId id="440"/>
          </p14:sldIdLst>
        </p14:section>
        <p14:section name="this" id="{FE12D967-E2A2-4E66-B468-E4CA1F1904DC}">
          <p14:sldIdLst>
            <p14:sldId id="441"/>
            <p14:sldId id="442"/>
            <p14:sldId id="443"/>
            <p14:sldId id="444"/>
          </p14:sldIdLst>
        </p14:section>
        <p14:section name="Event Object" id="{72560755-70CA-43A7-AAD5-364A8AE7B108}">
          <p14:sldIdLst>
            <p14:sldId id="445"/>
            <p14:sldId id="447"/>
            <p14:sldId id="446"/>
          </p14:sldIdLst>
        </p14:section>
        <p14:section name="jQuery" id="{12569FE0-00CF-444D-ADC9-52233DC9E155}">
          <p14:sldIdLst>
            <p14:sldId id="450"/>
            <p14:sldId id="453"/>
          </p14:sldIdLst>
        </p14:section>
        <p14:section name="Event Bubbling" id="{035C6A36-049D-4FDF-BD7B-B988734294C4}">
          <p14:sldIdLst>
            <p14:sldId id="469"/>
            <p14:sldId id="470"/>
          </p14:sldIdLst>
        </p14:section>
        <p14:section name="Event list" id="{FB50B2C9-0642-4ABB-976E-3A76E5934B4A}">
          <p14:sldIdLst>
            <p14:sldId id="472"/>
            <p14:sldId id="452"/>
            <p14:sldId id="454"/>
            <p14:sldId id="467"/>
            <p14:sldId id="465"/>
            <p14:sldId id="468"/>
            <p14:sldId id="455"/>
            <p14:sldId id="456"/>
            <p14:sldId id="457"/>
            <p14:sldId id="458"/>
            <p14:sldId id="466"/>
            <p14:sldId id="471"/>
            <p14:sldId id="459"/>
            <p14:sldId id="460"/>
            <p14:sldId id="462"/>
            <p14:sldId id="473"/>
          </p14:sldIdLst>
        </p14:section>
        <p14:section name="Controlling default action" id="{2570E87F-C595-4389-B862-9DC5DC647F2F}">
          <p14:sldIdLst>
            <p14:sldId id="461"/>
          </p14:sldIdLst>
        </p14:section>
        <p14:section name="Outro" id="{D97D4645-CD20-48E5-99DC-3FB0AF27224A}">
          <p14:sldIdLst>
            <p14:sldId id="463"/>
            <p14:sldId id="4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000000"/>
    <a:srgbClr val="00FF00"/>
    <a:srgbClr val="678930"/>
    <a:srgbClr val="339966"/>
    <a:srgbClr val="336699"/>
    <a:srgbClr val="0000FF"/>
    <a:srgbClr val="485469"/>
    <a:srgbClr val="5050FF"/>
    <a:srgbClr val="30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 autoAdjust="0"/>
    <p:restoredTop sz="86312" autoAdjust="0"/>
  </p:normalViewPr>
  <p:slideViewPr>
    <p:cSldViewPr>
      <p:cViewPr>
        <p:scale>
          <a:sx n="70" d="100"/>
          <a:sy n="70" d="100"/>
        </p:scale>
        <p:origin x="-100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10/12/2010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December 10,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December 10,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rksmode.org/js/events_ord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</a:t>
            </a:r>
            <a:r>
              <a:rPr lang="el-GR" dirty="0"/>
              <a:t>ε</a:t>
            </a:r>
            <a:r>
              <a:rPr lang="el-GR" dirty="0" smtClean="0"/>
              <a:t>ιών: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323528" y="674400"/>
            <a:ext cx="84969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800" b="1" dirty="0" smtClean="0">
                <a:solidFill>
                  <a:schemeClr val="bg1"/>
                </a:solidFill>
                <a:latin typeface="UB-HelveticaCond" pitchFamily="2" charset="0"/>
              </a:rPr>
              <a:t>ΠΡΟΣΟΧΗ!</a:t>
            </a:r>
          </a:p>
          <a:p>
            <a:pPr algn="ctr"/>
            <a:r>
              <a:rPr lang="el-GR" sz="8800" dirty="0" smtClean="0">
                <a:solidFill>
                  <a:schemeClr val="bg1"/>
                </a:solidFill>
                <a:latin typeface="UB-HelveticaCond" pitchFamily="2" charset="0"/>
              </a:rPr>
              <a:t>ΜΗΝ ΤΟ ΔΟΚΙΜΑΣΕΤΕ </a:t>
            </a:r>
          </a:p>
          <a:p>
            <a:pPr algn="ctr"/>
            <a:r>
              <a:rPr lang="el-GR" sz="8800" dirty="0" smtClean="0">
                <a:solidFill>
                  <a:schemeClr val="bg1"/>
                </a:solidFill>
                <a:latin typeface="UB-HelveticaCond" pitchFamily="2" charset="0"/>
              </a:rPr>
              <a:t>ΣΤΟ ΣΠΙΤΙ</a:t>
            </a:r>
            <a:endParaRPr lang="el-GR" sz="8800" dirty="0">
              <a:solidFill>
                <a:schemeClr val="bg1"/>
              </a:solidFill>
              <a:latin typeface="UB-HelveticaCo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παραδοσιακό τρόπο</a:t>
            </a:r>
          </a:p>
          <a:p>
            <a:pPr lvl="1"/>
            <a:r>
              <a:rPr lang="el-GR" dirty="0" smtClean="0"/>
              <a:t>Ορίζοντας ιδιότητα στο</a:t>
            </a:r>
            <a:r>
              <a:rPr lang="en-US" dirty="0" smtClean="0"/>
              <a:t> </a:t>
            </a:r>
            <a:r>
              <a:rPr lang="el-GR" dirty="0" smtClean="0"/>
              <a:t>αντικείμενο της </a:t>
            </a:r>
            <a:r>
              <a:rPr lang="en-US" dirty="0" smtClean="0"/>
              <a:t>DOM </a:t>
            </a:r>
            <a:r>
              <a:rPr lang="el-GR" dirty="0" smtClean="0"/>
              <a:t>αναπαράστασης</a:t>
            </a:r>
          </a:p>
          <a:p>
            <a:pPr lvl="1"/>
            <a:r>
              <a:rPr lang="el-GR" dirty="0" smtClean="0"/>
              <a:t>Ορίζονται μέσα από την </a:t>
            </a:r>
            <a:r>
              <a:rPr lang="en-US" dirty="0" err="1" smtClean="0"/>
              <a:t>Javascript</a:t>
            </a:r>
            <a:endParaRPr lang="el-GR" dirty="0" smtClean="0"/>
          </a:p>
          <a:p>
            <a:pPr lvl="1"/>
            <a:r>
              <a:rPr lang="el-GR" dirty="0" smtClean="0"/>
              <a:t>Δε μπλέκουν περιεχόμενο με συμπεριφορά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80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Παραδοσιακή 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Βρίσκουμε την </a:t>
            </a:r>
            <a:r>
              <a:rPr lang="en-US" dirty="0" smtClean="0"/>
              <a:t>DOM </a:t>
            </a:r>
            <a:r>
              <a:rPr lang="el-GR" dirty="0" smtClean="0"/>
              <a:t>αναπαράσταση</a:t>
            </a:r>
          </a:p>
          <a:p>
            <a:pPr lvl="1"/>
            <a:r>
              <a:rPr lang="el-GR" dirty="0" smtClean="0"/>
              <a:t>Μέσω </a:t>
            </a:r>
            <a:r>
              <a:rPr lang="en-US" dirty="0" err="1" smtClean="0"/>
              <a:t>jQuery</a:t>
            </a:r>
            <a:r>
              <a:rPr lang="en-US" dirty="0" smtClean="0"/>
              <a:t> ( </a:t>
            </a:r>
            <a:r>
              <a:rPr lang="el-GR" dirty="0" smtClean="0"/>
              <a:t>$( ‘</a:t>
            </a:r>
            <a:r>
              <a:rPr lang="en-US" dirty="0" smtClean="0"/>
              <a:t>span’ )[ 0 ] )</a:t>
            </a:r>
          </a:p>
          <a:p>
            <a:pPr lvl="1"/>
            <a:r>
              <a:rPr lang="el-GR" dirty="0" smtClean="0"/>
              <a:t>Μέσω </a:t>
            </a:r>
            <a:r>
              <a:rPr lang="en-US" dirty="0" smtClean="0"/>
              <a:t>DOM </a:t>
            </a:r>
            <a:r>
              <a:rPr lang="el-GR" dirty="0" smtClean="0"/>
              <a:t>( </a:t>
            </a:r>
            <a:r>
              <a:rPr lang="en-US" dirty="0" err="1" smtClean="0"/>
              <a:t>document.getElementById</a:t>
            </a:r>
            <a:r>
              <a:rPr lang="en-US" dirty="0" smtClean="0"/>
              <a:t>( ‘foo’ ) )</a:t>
            </a:r>
          </a:p>
          <a:p>
            <a:pPr lvl="1"/>
            <a:endParaRPr lang="en-US" dirty="0"/>
          </a:p>
          <a:p>
            <a:r>
              <a:rPr lang="el-GR" dirty="0" smtClean="0"/>
              <a:t>Ορίζουμε την ιδιότητα </a:t>
            </a:r>
            <a:r>
              <a:rPr lang="en-US" b="1" dirty="0" smtClean="0"/>
              <a:t>on + </a:t>
            </a:r>
            <a:r>
              <a:rPr lang="el-GR" b="1" dirty="0" smtClean="0"/>
              <a:t>όνομα γεγονότος</a:t>
            </a:r>
          </a:p>
          <a:p>
            <a:endParaRPr lang="el-GR" b="1" dirty="0"/>
          </a:p>
          <a:p>
            <a:r>
              <a:rPr lang="el-GR" dirty="0" smtClean="0"/>
              <a:t>Τιμή της ιδιότητας μία συνάρτηση</a:t>
            </a:r>
          </a:p>
        </p:txBody>
      </p:sp>
    </p:spTree>
    <p:extLst>
      <p:ext uri="{BB962C8B-B14F-4D97-AF65-F5344CB8AC3E}">
        <p14:creationId xmlns:p14="http://schemas.microsoft.com/office/powerpoint/2010/main" val="7391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 id=“foo”&gt;Click me&lt;/span&gt;</a:t>
            </a:r>
          </a:p>
          <a:p>
            <a:endParaRPr lang="en-US" sz="2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‘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invoked’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return true;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‘foo’ 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7325" y="5597102"/>
            <a:ext cx="0" cy="4396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25" y="610876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Είδος γεγονότος</a:t>
            </a:r>
            <a:endParaRPr lang="el-G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10024" y="5934670"/>
            <a:ext cx="217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Τι θέλουμε να γίνει όταν συμβεί</a:t>
            </a:r>
          </a:p>
          <a:p>
            <a:pPr algn="ctr"/>
            <a:r>
              <a:rPr lang="el-GR" b="1" dirty="0" smtClean="0"/>
              <a:t>(χειριστής)</a:t>
            </a:r>
            <a:endParaRPr lang="el-GR" b="1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3129221" y="4785558"/>
            <a:ext cx="336445" cy="195953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4263" y="4814718"/>
            <a:ext cx="0" cy="449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77" y="41964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Στοιχείο που αφορά το γεγονός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5128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Προσοχή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FF0000"/>
                </a:solidFill>
              </a:rPr>
              <a:t>Λάθος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a.onclick</a:t>
            </a:r>
            <a:r>
              <a:rPr lang="en-US" dirty="0" smtClean="0"/>
              <a:t> = </a:t>
            </a:r>
            <a:r>
              <a:rPr lang="en-US" dirty="0" err="1" smtClean="0"/>
              <a:t>doSomething</a:t>
            </a:r>
            <a:r>
              <a:rPr lang="en-US" dirty="0" smtClean="0"/>
              <a:t>();</a:t>
            </a:r>
            <a:endParaRPr lang="el-GR" dirty="0" smtClean="0"/>
          </a:p>
          <a:p>
            <a:pPr lvl="1"/>
            <a:r>
              <a:rPr lang="el-GR" dirty="0" smtClean="0"/>
              <a:t>Εκτελεί την </a:t>
            </a:r>
            <a:r>
              <a:rPr lang="en-US" dirty="0" err="1" smtClean="0"/>
              <a:t>doSomething</a:t>
            </a:r>
            <a:r>
              <a:rPr lang="en-US" dirty="0" smtClean="0"/>
              <a:t> </a:t>
            </a:r>
            <a:r>
              <a:rPr lang="el-GR" dirty="0" smtClean="0"/>
              <a:t>και το αποτέλεσμα αποθηκεύεται στο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l-GR" dirty="0" smtClean="0">
                <a:solidFill>
                  <a:srgbClr val="00FF00"/>
                </a:solidFill>
              </a:rPr>
              <a:t>Σωστό</a:t>
            </a:r>
          </a:p>
          <a:p>
            <a:pPr lvl="1"/>
            <a:r>
              <a:rPr lang="en-US" dirty="0" err="1" smtClean="0"/>
              <a:t>a.onclick</a:t>
            </a:r>
            <a:r>
              <a:rPr lang="en-US" dirty="0" smtClean="0"/>
              <a:t> = </a:t>
            </a:r>
            <a:r>
              <a:rPr lang="en-US" dirty="0" err="1" smtClean="0"/>
              <a:t>doSomething</a:t>
            </a:r>
            <a:endParaRPr lang="en-US" dirty="0" smtClean="0"/>
          </a:p>
          <a:p>
            <a:pPr lvl="1"/>
            <a:r>
              <a:rPr lang="el-GR" dirty="0" smtClean="0"/>
              <a:t>Στο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l-GR" dirty="0" smtClean="0"/>
              <a:t>αποθηκεύεται η ίδια η συνάρτηση</a:t>
            </a:r>
            <a:endParaRPr lang="en-US" dirty="0" smtClean="0"/>
          </a:p>
          <a:p>
            <a:pPr marL="548640" lvl="2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283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Παραδοσιακή 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Κύριο μειονέκτημα</a:t>
            </a:r>
          </a:p>
          <a:p>
            <a:pPr lvl="1"/>
            <a:r>
              <a:rPr lang="el-GR" dirty="0" smtClean="0"/>
              <a:t>Μόνο έναν χειριστή ανά γεγονός</a:t>
            </a:r>
          </a:p>
          <a:p>
            <a:pPr lvl="1"/>
            <a:endParaRPr lang="el-GR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doSomethingElse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Εκτελείται μόνο η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doSomethingElse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84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l-GR" dirty="0" smtClean="0"/>
              <a:t>δήλωση γεγονότων</a:t>
            </a:r>
          </a:p>
          <a:p>
            <a:pPr lvl="1"/>
            <a:r>
              <a:rPr lang="el-GR" dirty="0" smtClean="0"/>
              <a:t>Λύνει το κύριο πρόβλημα του παραδοσιακού τρόπου</a:t>
            </a:r>
          </a:p>
          <a:p>
            <a:pPr lvl="1"/>
            <a:r>
              <a:rPr lang="el-GR" dirty="0" smtClean="0"/>
              <a:t>Ορίζουμε πολλούς χειριστές στο ίδιο γεγονός εύκολα</a:t>
            </a:r>
          </a:p>
          <a:p>
            <a:pPr lvl="1"/>
            <a:endParaRPr lang="el-GR" dirty="0" smtClean="0"/>
          </a:p>
          <a:p>
            <a:pPr lvl="1"/>
            <a:endParaRPr lang="el-GR" dirty="0"/>
          </a:p>
          <a:p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09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l-GR" dirty="0" smtClean="0"/>
              <a:t>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 id=“foo”&gt;Click me&lt;/span&gt;</a:t>
            </a:r>
          </a:p>
          <a:p>
            <a:endParaRPr lang="en-US" sz="20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alert(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invoked’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document.getElementById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‘foo’ );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a.addEventListener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‘click’,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false );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61818" y="530820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61718" y="581226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Είδος γεγονότος</a:t>
            </a:r>
            <a:endParaRPr lang="el-G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6435" y="5673764"/>
            <a:ext cx="217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Τι θέλουμε να γίνει όταν συμβεί</a:t>
            </a:r>
          </a:p>
          <a:p>
            <a:pPr algn="ctr"/>
            <a:r>
              <a:rPr lang="el-GR" b="1" dirty="0" smtClean="0"/>
              <a:t>(χειριστής)</a:t>
            </a:r>
            <a:endParaRPr lang="el-GR" b="1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5655770" y="4535349"/>
            <a:ext cx="316169" cy="1703873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1560" y="5308207"/>
            <a:ext cx="0" cy="472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58064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Στοιχείο που αφορά το γεγονός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4099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l-GR" dirty="0" smtClean="0"/>
              <a:t>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Μέθοδος </a:t>
            </a:r>
            <a:r>
              <a:rPr lang="en-US" dirty="0" err="1" smtClean="0"/>
              <a:t>addEventListener</a:t>
            </a:r>
            <a:endParaRPr lang="en-US" dirty="0" smtClean="0"/>
          </a:p>
          <a:p>
            <a:pPr lvl="1"/>
            <a:r>
              <a:rPr lang="el-GR" dirty="0" smtClean="0"/>
              <a:t>Υπάρχει στη </a:t>
            </a:r>
            <a:r>
              <a:rPr lang="en-US" dirty="0" smtClean="0"/>
              <a:t>DOM </a:t>
            </a:r>
            <a:r>
              <a:rPr lang="el-GR" dirty="0" smtClean="0"/>
              <a:t>αναπαράσταση οποιουδήποτε στοιχείου</a:t>
            </a:r>
          </a:p>
          <a:p>
            <a:pPr lvl="1"/>
            <a:endParaRPr lang="el-GR" dirty="0"/>
          </a:p>
          <a:p>
            <a:r>
              <a:rPr lang="el-GR" dirty="0" smtClean="0"/>
              <a:t>Παράμετροι</a:t>
            </a:r>
          </a:p>
          <a:p>
            <a:pPr lvl="1"/>
            <a:r>
              <a:rPr lang="el-GR" dirty="0" smtClean="0"/>
              <a:t>Γεγονός</a:t>
            </a:r>
          </a:p>
          <a:p>
            <a:pPr lvl="2"/>
            <a:r>
              <a:rPr lang="el-GR" dirty="0" smtClean="0"/>
              <a:t>Το γεγονός στο οποίο θέλουμε να αντιστοιχίσουμε τον χειριστή</a:t>
            </a:r>
          </a:p>
          <a:p>
            <a:pPr lvl="1"/>
            <a:r>
              <a:rPr lang="el-GR" dirty="0" smtClean="0"/>
              <a:t>Χειριστής</a:t>
            </a:r>
          </a:p>
          <a:p>
            <a:pPr lvl="2"/>
            <a:r>
              <a:rPr lang="el-GR" dirty="0" smtClean="0"/>
              <a:t>Η συνάρτηση/κώδικας που θα τρέξει όταν συμβεί το γεγονός</a:t>
            </a:r>
          </a:p>
          <a:p>
            <a:pPr lvl="1"/>
            <a:r>
              <a:rPr lang="el-GR" dirty="0" smtClean="0"/>
              <a:t>Χρησιμοποίηση φάσης δέσμευσης</a:t>
            </a:r>
          </a:p>
          <a:p>
            <a:pPr lvl="2"/>
            <a:r>
              <a:rPr lang="en-US" dirty="0" smtClean="0"/>
              <a:t>True/False</a:t>
            </a:r>
            <a:r>
              <a:rPr lang="el-GR" dirty="0" smtClean="0"/>
              <a:t>. Συνήθως θα είναι </a:t>
            </a:r>
            <a:r>
              <a:rPr lang="en-US" dirty="0" smtClean="0"/>
              <a:t>false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6777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Δήλωση πολλών χειριστών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a.addEventListener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‘click’,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false );</a:t>
            </a:r>
            <a:endParaRPr lang="el-GR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a.addEventListener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‘click’,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doSomethingElse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false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Δουλεύει όπως θα περιμέναμε, τρέχουν και τα </a:t>
            </a:r>
            <a:r>
              <a:rPr lang="el-GR" dirty="0" smtClean="0"/>
              <a:t>δύο</a:t>
            </a:r>
          </a:p>
          <a:p>
            <a:endParaRPr lang="el-GR" dirty="0"/>
          </a:p>
          <a:p>
            <a:r>
              <a:rPr lang="el-GR" dirty="0" smtClean="0"/>
              <a:t>Μπορούμε να αφαίρεσουμε χειριστές εύκολα</a:t>
            </a:r>
          </a:p>
          <a:p>
            <a:endParaRPr lang="el-GR" dirty="0"/>
          </a:p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a.removeEventListener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‘click’,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false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l-GR" sz="2000" dirty="0"/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1856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Βαθύτερη ανάλυση των γεγονότων</a:t>
            </a:r>
          </a:p>
          <a:p>
            <a:pPr lvl="1"/>
            <a:r>
              <a:rPr lang="el-GR" dirty="0" smtClean="0"/>
              <a:t>Πως δηλώνονται χωρίς </a:t>
            </a:r>
            <a:r>
              <a:rPr lang="en-US" dirty="0" smtClean="0"/>
              <a:t>frameworks</a:t>
            </a:r>
            <a:endParaRPr lang="el-GR" dirty="0" smtClean="0"/>
          </a:p>
          <a:p>
            <a:pPr lvl="1"/>
            <a:r>
              <a:rPr lang="el-GR" dirty="0" smtClean="0"/>
              <a:t>Ειδικές συμπεριφορές</a:t>
            </a:r>
          </a:p>
          <a:p>
            <a:pPr lvl="1"/>
            <a:r>
              <a:rPr lang="el-GR" dirty="0" smtClean="0"/>
              <a:t>Η ειδική μεταβλητή </a:t>
            </a:r>
            <a:r>
              <a:rPr lang="en-US" dirty="0" smtClean="0"/>
              <a:t>this</a:t>
            </a:r>
            <a:endParaRPr lang="el-GR" dirty="0" smtClean="0"/>
          </a:p>
          <a:p>
            <a:pPr lvl="1"/>
            <a:r>
              <a:rPr lang="el-GR" dirty="0" smtClean="0"/>
              <a:t>Είδη γεγονότων</a:t>
            </a:r>
          </a:p>
          <a:p>
            <a:pPr lvl="1"/>
            <a:endParaRPr lang="el-GR" dirty="0" smtClean="0"/>
          </a:p>
          <a:p>
            <a:r>
              <a:rPr lang="el-GR" dirty="0" smtClean="0"/>
              <a:t>Πολλά παραδείγματα</a:t>
            </a:r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Λέξη κλειδί </a:t>
            </a:r>
            <a:r>
              <a:rPr lang="en-US" dirty="0" smtClean="0"/>
              <a:t>this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Αναφέρεται πάντα στον ιδιοκτήτη της συνάρτησης που εκτελείται</a:t>
            </a:r>
          </a:p>
          <a:p>
            <a:endParaRPr lang="el-GR" dirty="0"/>
          </a:p>
          <a:p>
            <a:r>
              <a:rPr lang="el-GR" dirty="0" smtClean="0"/>
              <a:t>Ιδιοκτήτης μιας συνάρτησης είναι το αντικείμενο του οποίου είναι μέθοδος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38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Πείραμα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&lt;span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onclick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wtf_is_this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()”&gt;HTML&lt;/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 id="foo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"&gt;Traditional&lt;/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&lt;span id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=“bar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"&gt;W3C&lt;/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span&gt;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wtf_is_this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console.log( this 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b = 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‘#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foo’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)[ 0 ];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b.onclick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wtf_is_this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‘bar’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a.addEventListener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‘click’,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wtf_is_this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false )</a:t>
            </a:r>
          </a:p>
        </p:txBody>
      </p:sp>
    </p:spTree>
    <p:extLst>
      <p:ext uri="{BB962C8B-B14F-4D97-AF65-F5344CB8AC3E}">
        <p14:creationId xmlns:p14="http://schemas.microsoft.com/office/powerpoint/2010/main" val="28725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Συμπέρασμα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this </a:t>
            </a:r>
            <a:r>
              <a:rPr lang="el-GR" dirty="0" smtClean="0"/>
              <a:t>αναφέρεται στη </a:t>
            </a:r>
            <a:r>
              <a:rPr lang="en-US" dirty="0" smtClean="0"/>
              <a:t>DOM</a:t>
            </a:r>
            <a:r>
              <a:rPr lang="el-GR" dirty="0" smtClean="0"/>
              <a:t> αναπαράσταση του στοιχείου του οποίου πυροδοτήθηκε το γεγονός</a:t>
            </a:r>
          </a:p>
          <a:p>
            <a:pPr lvl="1"/>
            <a:r>
              <a:rPr lang="el-GR" dirty="0" smtClean="0"/>
              <a:t>Με εξαίρεση τον </a:t>
            </a:r>
            <a:r>
              <a:rPr lang="en-US" dirty="0" smtClean="0"/>
              <a:t>HTML </a:t>
            </a:r>
            <a:r>
              <a:rPr lang="el-GR" dirty="0" smtClean="0"/>
              <a:t>τρόπο (μη το χρησιμοποιείτε!)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l-GR" dirty="0" smtClean="0"/>
              <a:t>Με τον ίδιο κώδικα μπορούμε να αλλάζουμε ιδιότητες του στοιχείου του γεγονότος</a:t>
            </a:r>
          </a:p>
          <a:p>
            <a:pPr marL="0" indent="0">
              <a:buNone/>
            </a:pPr>
            <a:endParaRPr lang="el-GR" dirty="0" smtClean="0"/>
          </a:p>
          <a:p>
            <a:pPr lvl="1"/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264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&lt;span id="foo"&gt;W3C method&lt;/span&gt;</a:t>
            </a:r>
          </a:p>
          <a:p>
            <a:pPr marL="0" indent="0">
              <a:buNone/>
            </a:pPr>
            <a:endParaRPr lang="el-GR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clickHandler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()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$( this ).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css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‘color’, ‘red’ );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endParaRPr lang="el-GR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‘#foo’ )[ 0 ];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.addEventListerner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‘click’,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clickHandler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false )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γεγονότος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αντικείμενο που περιέχει πληροφορίες για το γεγονός</a:t>
            </a:r>
          </a:p>
          <a:p>
            <a:endParaRPr lang="el-GR" dirty="0"/>
          </a:p>
          <a:p>
            <a:r>
              <a:rPr lang="el-GR" dirty="0" smtClean="0"/>
              <a:t>Πληροφορίες όπως:</a:t>
            </a:r>
          </a:p>
          <a:p>
            <a:pPr lvl="1"/>
            <a:r>
              <a:rPr lang="el-GR" dirty="0" smtClean="0"/>
              <a:t>Που ήταν το ποντίκι όταν συνέβει</a:t>
            </a:r>
          </a:p>
          <a:p>
            <a:pPr lvl="1"/>
            <a:r>
              <a:rPr lang="el-GR" dirty="0" smtClean="0"/>
              <a:t>Τι πλήκτρα είχε πατήσει ο χρήστης</a:t>
            </a:r>
          </a:p>
          <a:p>
            <a:pPr lvl="1"/>
            <a:r>
              <a:rPr lang="el-GR" dirty="0" smtClean="0"/>
              <a:t>Ποιο κουμπί του ποντικιού είχε πατήσει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7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αντικείμενο γεγονότος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Πρόσβαση σε αυτό</a:t>
            </a:r>
          </a:p>
          <a:p>
            <a:pPr lvl="1"/>
            <a:r>
              <a:rPr lang="el-GR" dirty="0" smtClean="0"/>
              <a:t>Γίνεται μέσω του χειριστή</a:t>
            </a:r>
          </a:p>
          <a:p>
            <a:pPr lvl="1"/>
            <a:r>
              <a:rPr lang="el-GR" dirty="0" smtClean="0"/>
              <a:t>Αρκεί να ορίσουμε σε αυτόν μία παράμετρο</a:t>
            </a:r>
          </a:p>
          <a:p>
            <a:pPr lvl="1"/>
            <a:r>
              <a:rPr lang="el-GR" dirty="0" smtClean="0"/>
              <a:t>Θα περάσει σε αυτή αυτόματα το αντικείμενο γεγονότος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24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Χειριστές με παράμετρο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&lt;span id="foo"&gt;W3C method&lt;/span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e 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//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Το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 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είναι το αντικείμενο γεγονότος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 = $( ‘#foo’ )[ 0 ];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a.addEventListerner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‘click’,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false 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</a:t>
            </a:r>
            <a:r>
              <a:rPr lang="en-US" dirty="0" err="1" smtClean="0"/>
              <a:t>resque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κατάσταση του αντικειμένου γεγονότος μεταξύ των </a:t>
            </a:r>
            <a:r>
              <a:rPr lang="en-US" dirty="0" smtClean="0"/>
              <a:t>browser </a:t>
            </a:r>
            <a:r>
              <a:rPr lang="el-GR" dirty="0" smtClean="0"/>
              <a:t>προκαλεί πονοκέφαλο</a:t>
            </a:r>
          </a:p>
          <a:p>
            <a:endParaRPr lang="el-GR" dirty="0" smtClean="0"/>
          </a:p>
          <a:p>
            <a:r>
              <a:rPr lang="el-GR" dirty="0" smtClean="0"/>
              <a:t>Η </a:t>
            </a:r>
            <a:r>
              <a:rPr lang="en-US" dirty="0" err="1" smtClean="0"/>
              <a:t>jQuery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Διαχειρίζεται όλες τις διαφορές μεταξύ των </a:t>
            </a:r>
            <a:r>
              <a:rPr lang="en-US" dirty="0" err="1" smtClean="0"/>
              <a:t>broswer</a:t>
            </a:r>
            <a:endParaRPr lang="el-GR" dirty="0" smtClean="0"/>
          </a:p>
          <a:p>
            <a:pPr lvl="1"/>
            <a:r>
              <a:rPr lang="el-GR" dirty="0" smtClean="0"/>
              <a:t>Μας προσφέρει «κανονικοποιημένο» αντικείμενο γεγονότος παντού</a:t>
            </a:r>
            <a:endParaRPr lang="en-US" dirty="0" smtClean="0"/>
          </a:p>
          <a:p>
            <a:pPr lvl="1"/>
            <a:r>
              <a:rPr lang="el-GR" dirty="0" smtClean="0"/>
              <a:t>Έχει, όπως η </a:t>
            </a:r>
            <a:r>
              <a:rPr lang="en-US" dirty="0" smtClean="0"/>
              <a:t>W3C</a:t>
            </a:r>
            <a:r>
              <a:rPr lang="el-GR" dirty="0" smtClean="0"/>
              <a:t> μέθοδος, το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this</a:t>
            </a:r>
            <a:r>
              <a:rPr lang="el-GR" dirty="0" smtClean="0"/>
              <a:t> να αναφέρεται στο στοιχείο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419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</a:t>
            </a:r>
            <a:r>
              <a:rPr lang="en-US" dirty="0" err="1" smtClean="0"/>
              <a:t>resque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Δήλωση γεγονότων με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επιλογέας’ ).γεγονός(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function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 )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{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… 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Παράδειγμα</a:t>
            </a:r>
          </a:p>
          <a:p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$( ‘span’ ).click( function( e )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alert( ‘Link clicked’ 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2746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Ανάδυση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γεγονός σε ένα στοιχείο «αναδύεται» μέχρι τον τελευταίο πατέρα</a:t>
            </a:r>
          </a:p>
          <a:p>
            <a:endParaRPr lang="el-GR" dirty="0" smtClean="0"/>
          </a:p>
          <a:p>
            <a:r>
              <a:rPr lang="el-GR" dirty="0" smtClean="0"/>
              <a:t>Λύνει προβλήματα όπως</a:t>
            </a:r>
          </a:p>
          <a:p>
            <a:pPr lvl="1"/>
            <a:r>
              <a:rPr lang="el-GR" dirty="0" smtClean="0"/>
              <a:t>Πατέρας και παιδί έχουν χειριστές για το κλικ. Ποιο τρέχει πρώτα;</a:t>
            </a:r>
          </a:p>
          <a:p>
            <a:pPr lvl="1"/>
            <a:r>
              <a:rPr lang="el-GR" dirty="0" smtClean="0"/>
              <a:t>Σωστό </a:t>
            </a:r>
            <a:r>
              <a:rPr lang="en-US" dirty="0" smtClean="0"/>
              <a:t>drag ‘n drop</a:t>
            </a:r>
          </a:p>
          <a:p>
            <a:pPr lvl="1"/>
            <a:endParaRPr lang="en-US" dirty="0"/>
          </a:p>
          <a:p>
            <a:r>
              <a:rPr lang="el-GR" dirty="0" smtClean="0"/>
              <a:t>Αναλυτική εξήγηση </a:t>
            </a:r>
            <a:r>
              <a:rPr lang="en-US" dirty="0">
                <a:hlinkClick r:id="rId2"/>
              </a:rPr>
              <a:t>http://www.quirksmode.org/js/events_order.html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00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Προσφέρουν διαδραστικότητα στη σελίδα</a:t>
            </a:r>
          </a:p>
          <a:p>
            <a:endParaRPr lang="el-GR" dirty="0" smtClean="0"/>
          </a:p>
          <a:p>
            <a:r>
              <a:rPr lang="el-GR" dirty="0" smtClean="0"/>
              <a:t>Ενέργεια χρήστη </a:t>
            </a:r>
            <a:r>
              <a:rPr lang="el-GR" dirty="0" smtClean="0">
                <a:sym typeface="Wingdings" pitchFamily="2" charset="2"/>
              </a:rPr>
              <a:t> Αντίδραση σελίδας</a:t>
            </a:r>
          </a:p>
          <a:p>
            <a:endParaRPr lang="el-GR" dirty="0" smtClean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Η </a:t>
            </a:r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είναι σχεδιασμένη να λειτουργεί με γεγονότα</a:t>
            </a:r>
            <a:endParaRPr lang="el-G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5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824011"/>
            <a:ext cx="8136904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1075420" y="1484784"/>
            <a:ext cx="6921152" cy="47482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1579476" y="1994087"/>
            <a:ext cx="5913040" cy="3729603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467544" y="8240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document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420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body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9476" y="20065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div</a:t>
            </a:r>
            <a:endParaRPr lang="el-GR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194544" y="1008678"/>
            <a:ext cx="396044" cy="27391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Explosion 1 9"/>
          <p:cNvSpPr/>
          <p:nvPr/>
        </p:nvSpPr>
        <p:spPr>
          <a:xfrm>
            <a:off x="3235660" y="3212976"/>
            <a:ext cx="2304256" cy="1872208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3522522" y="388747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click</a:t>
            </a:r>
            <a:endParaRPr lang="el-GR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Πόσα γεγονότα υπάρχουν;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Ποντικιού</a:t>
            </a:r>
          </a:p>
          <a:p>
            <a:pPr lvl="1"/>
            <a:r>
              <a:rPr lang="en-US" dirty="0" err="1" smtClean="0"/>
              <a:t>mousedown</a:t>
            </a:r>
            <a:endParaRPr lang="en-US" dirty="0" smtClean="0"/>
          </a:p>
          <a:p>
            <a:pPr lvl="1"/>
            <a:r>
              <a:rPr lang="en-US" dirty="0" err="1" smtClean="0"/>
              <a:t>mouseup</a:t>
            </a:r>
            <a:endParaRPr lang="en-US" dirty="0" smtClean="0"/>
          </a:p>
          <a:p>
            <a:pPr lvl="1"/>
            <a:r>
              <a:rPr lang="en-US" dirty="0" smtClean="0"/>
              <a:t>click</a:t>
            </a:r>
          </a:p>
          <a:p>
            <a:r>
              <a:rPr lang="el-GR" dirty="0" smtClean="0"/>
              <a:t>Πληκτρολογίου</a:t>
            </a:r>
          </a:p>
          <a:p>
            <a:pPr lvl="1"/>
            <a:r>
              <a:rPr lang="en-US" dirty="0" err="1" smtClean="0"/>
              <a:t>keydown</a:t>
            </a:r>
            <a:endParaRPr lang="en-US" dirty="0" smtClean="0"/>
          </a:p>
          <a:p>
            <a:pPr lvl="1"/>
            <a:r>
              <a:rPr lang="en-US" dirty="0" err="1" smtClean="0"/>
              <a:t>keypress</a:t>
            </a:r>
            <a:endParaRPr lang="en-US" dirty="0" smtClean="0"/>
          </a:p>
          <a:p>
            <a:pPr lvl="1"/>
            <a:r>
              <a:rPr lang="en-US" dirty="0" err="1" smtClean="0"/>
              <a:t>keyup</a:t>
            </a:r>
            <a:endParaRPr lang="en-US" dirty="0" smtClean="0"/>
          </a:p>
          <a:p>
            <a:r>
              <a:rPr lang="el-GR" dirty="0" smtClean="0"/>
              <a:t>Φόρμας</a:t>
            </a:r>
          </a:p>
          <a:p>
            <a:pPr lvl="1"/>
            <a:r>
              <a:rPr lang="en-US" dirty="0" smtClean="0"/>
              <a:t>submit</a:t>
            </a:r>
          </a:p>
          <a:p>
            <a:pPr lvl="1"/>
            <a:r>
              <a:rPr lang="en-US" dirty="0" smtClean="0"/>
              <a:t>reset</a:t>
            </a:r>
            <a:endParaRPr lang="el-GR" dirty="0" smtClean="0"/>
          </a:p>
          <a:p>
            <a:pPr lvl="1"/>
            <a:endParaRPr lang="el-GR" dirty="0"/>
          </a:p>
          <a:p>
            <a:r>
              <a:rPr lang="el-GR" i="1" dirty="0" smtClean="0"/>
              <a:t>Και άλλα πολλά..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24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err="1" smtClean="0"/>
              <a:t>mousedown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πατήσει ένα κουμπί από το ποντίκι του και ο κέρσορας είναι πάνω σε ένα στοιχείο</a:t>
            </a:r>
          </a:p>
          <a:p>
            <a:endParaRPr lang="el-GR" dirty="0"/>
          </a:p>
          <a:p>
            <a:r>
              <a:rPr lang="el-GR" dirty="0" smtClean="0"/>
              <a:t>Μπορεί να χρησιμοποιηθεί με κάθε στοιχείο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873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err="1" smtClean="0"/>
              <a:t>mouseup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αφήσει ένα κουμπί από το ποντίκι του και ο κέρσορας είναι πάνω σε ένα στοιχείο</a:t>
            </a:r>
          </a:p>
          <a:p>
            <a:endParaRPr lang="el-GR" dirty="0"/>
          </a:p>
          <a:p>
            <a:r>
              <a:rPr lang="el-GR" dirty="0" smtClean="0"/>
              <a:t>Μπορεί να χρησιμοποιηθεί με κάθε στοιχείο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232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err="1" smtClean="0"/>
              <a:t>mousemove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κουνήσει το ποντίκι του και ο κέρσορας είναι πάνω σε ένα στοιχείο</a:t>
            </a:r>
          </a:p>
          <a:p>
            <a:endParaRPr lang="el-GR" dirty="0"/>
          </a:p>
          <a:p>
            <a:r>
              <a:rPr lang="el-GR" dirty="0" smtClean="0"/>
              <a:t>Μπορεί να χρησιμοποιηθεί με κάθε στοιχείο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8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Αντικείμενο γεγονότος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Ιδιότητες σχετικές με το ποντίκι</a:t>
            </a:r>
          </a:p>
          <a:p>
            <a:pPr lvl="1"/>
            <a:r>
              <a:rPr lang="en-US" dirty="0" err="1" smtClean="0"/>
              <a:t>pageX</a:t>
            </a:r>
            <a:endParaRPr lang="en-US" dirty="0" smtClean="0"/>
          </a:p>
          <a:p>
            <a:pPr lvl="2"/>
            <a:r>
              <a:rPr lang="el-GR" dirty="0" smtClean="0"/>
              <a:t>Η απόσταση του ποντικιού από την αριστερή πλευρά του </a:t>
            </a:r>
            <a:r>
              <a:rPr lang="en-US" dirty="0" smtClean="0"/>
              <a:t>document</a:t>
            </a:r>
            <a:endParaRPr lang="el-GR" dirty="0" smtClean="0"/>
          </a:p>
          <a:p>
            <a:pPr lvl="1"/>
            <a:r>
              <a:rPr lang="en-US" dirty="0" err="1" smtClean="0"/>
              <a:t>pageY</a:t>
            </a:r>
            <a:endParaRPr lang="el-GR" dirty="0" smtClean="0"/>
          </a:p>
          <a:p>
            <a:pPr lvl="2"/>
            <a:r>
              <a:rPr lang="el-GR" dirty="0" smtClean="0"/>
              <a:t>Η απόσταση του ποντικιού από την πάνω πλευρά του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which</a:t>
            </a:r>
          </a:p>
          <a:p>
            <a:pPr lvl="2"/>
            <a:r>
              <a:rPr lang="el-GR" dirty="0" smtClean="0"/>
              <a:t>Ποιο κουμπί του ποντικιού ήταν πατημένο</a:t>
            </a:r>
          </a:p>
          <a:p>
            <a:pPr lvl="2"/>
            <a:r>
              <a:rPr lang="el-GR" dirty="0" smtClean="0"/>
              <a:t>1 – Αριστερό κουμπί</a:t>
            </a:r>
          </a:p>
          <a:p>
            <a:pPr lvl="2"/>
            <a:r>
              <a:rPr lang="el-GR" dirty="0" smtClean="0"/>
              <a:t>2 – Μεσαίο κουμπί</a:t>
            </a:r>
          </a:p>
          <a:p>
            <a:pPr lvl="2"/>
            <a:r>
              <a:rPr lang="el-GR" dirty="0" smtClean="0"/>
              <a:t>3 – Δεξί κουμπί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93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Συνδυασμός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Παράγουμε το εφέ </a:t>
            </a:r>
            <a:r>
              <a:rPr lang="en-US" dirty="0" smtClean="0"/>
              <a:t>drag n’ drop </a:t>
            </a:r>
            <a:r>
              <a:rPr lang="el-GR" dirty="0" smtClean="0"/>
              <a:t>χρησιμοποιώντας</a:t>
            </a:r>
          </a:p>
          <a:p>
            <a:pPr lvl="1"/>
            <a:r>
              <a:rPr lang="en-US" dirty="0" err="1" smtClean="0"/>
              <a:t>mousedown</a:t>
            </a:r>
            <a:endParaRPr lang="el-GR" dirty="0"/>
          </a:p>
          <a:p>
            <a:pPr lvl="1"/>
            <a:r>
              <a:rPr lang="en-US" dirty="0" err="1" smtClean="0"/>
              <a:t>mousemove</a:t>
            </a:r>
            <a:r>
              <a:rPr lang="en-US" dirty="0" smtClean="0"/>
              <a:t> </a:t>
            </a:r>
            <a:endParaRPr lang="el-GR" dirty="0" smtClean="0"/>
          </a:p>
          <a:p>
            <a:pPr lvl="1"/>
            <a:r>
              <a:rPr lang="en-US" dirty="0" err="1" smtClean="0"/>
              <a:t>mouseup</a:t>
            </a:r>
            <a:endParaRPr lang="el-GR" dirty="0"/>
          </a:p>
          <a:p>
            <a:pPr lvl="1"/>
            <a:r>
              <a:rPr lang="el-GR" dirty="0" smtClean="0"/>
              <a:t>Αντικείμενο γεγονότος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20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smtClean="0"/>
              <a:t>click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συμβούν συνεχόμενα </a:t>
            </a:r>
            <a:r>
              <a:rPr lang="en-US" dirty="0" err="1" smtClean="0"/>
              <a:t>mousedown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err="1" smtClean="0"/>
              <a:t>mouseup</a:t>
            </a:r>
            <a:r>
              <a:rPr lang="el-GR" dirty="0" smtClean="0"/>
              <a:t> στο ίδιο στοιχείο</a:t>
            </a:r>
          </a:p>
          <a:p>
            <a:endParaRPr lang="el-GR" dirty="0"/>
          </a:p>
          <a:p>
            <a:r>
              <a:rPr lang="el-GR" dirty="0" smtClean="0"/>
              <a:t>Μπορεί να χρησιμοποιηθεί με κάθε στοιχείο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Υλοποίηση κουμπιών διεπαφής χρήστη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801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err="1" smtClean="0"/>
              <a:t>keydown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πιέσει ένα πλήκτρο στο πληκτρολόγιό του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Πυροδοτείται στο στοιχείο που είναι εστιασμένο</a:t>
            </a:r>
          </a:p>
          <a:p>
            <a:r>
              <a:rPr lang="el-GR" dirty="0" smtClean="0"/>
              <a:t>Τα στοιχεία που μπορούν να εστιαστούν διαφέρουν ανά </a:t>
            </a:r>
            <a:r>
              <a:rPr lang="en-US" dirty="0" smtClean="0"/>
              <a:t>browser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169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err="1" smtClean="0"/>
              <a:t>keyup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αφήσει ένα πλήκτρο στο πληκτρολόγιό του</a:t>
            </a:r>
            <a:endParaRPr lang="en-US" dirty="0" smtClean="0"/>
          </a:p>
          <a:p>
            <a:endParaRPr lang="en-US" dirty="0"/>
          </a:p>
          <a:p>
            <a:r>
              <a:rPr lang="el-GR" dirty="0"/>
              <a:t>Πυροδοτείται στο στοιχείο που είναι εστιασμένο</a:t>
            </a:r>
          </a:p>
          <a:p>
            <a:r>
              <a:rPr lang="el-GR" dirty="0"/>
              <a:t>Τα στοιχεία που μπορούν να εστιαστούν διαφέρουν ανά </a:t>
            </a:r>
            <a:r>
              <a:rPr lang="en-US" dirty="0"/>
              <a:t>browser</a:t>
            </a:r>
            <a:endParaRPr lang="el-GR" dirty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7109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Πως χρησιμοποιούνται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Χειριστές</a:t>
            </a:r>
          </a:p>
          <a:p>
            <a:pPr lvl="1"/>
            <a:r>
              <a:rPr lang="el-GR" dirty="0" smtClean="0"/>
              <a:t>Κώδικας που τρέχει όταν γίνεται κάποιο γεγονός</a:t>
            </a:r>
          </a:p>
          <a:p>
            <a:pPr lvl="1"/>
            <a:endParaRPr lang="el-GR" dirty="0"/>
          </a:p>
          <a:p>
            <a:r>
              <a:rPr lang="el-GR" dirty="0" smtClean="0"/>
              <a:t>Γεγονότα</a:t>
            </a:r>
          </a:p>
          <a:p>
            <a:pPr lvl="1"/>
            <a:r>
              <a:rPr lang="el-GR" dirty="0" smtClean="0"/>
              <a:t>Συμβαίνουν όταν αλληλεπιδρά ο χρήστης με τη σελίδα</a:t>
            </a:r>
          </a:p>
          <a:p>
            <a:pPr lvl="1"/>
            <a:r>
              <a:rPr lang="el-GR" dirty="0" smtClean="0"/>
              <a:t>Αφορούν κάθε φορά ένα στοιχείο</a:t>
            </a:r>
          </a:p>
          <a:p>
            <a:endParaRPr lang="el-GR" dirty="0" smtClean="0"/>
          </a:p>
          <a:p>
            <a:r>
              <a:rPr lang="el-GR" dirty="0" smtClean="0"/>
              <a:t>Αντιστοιχίζουμε χειριστές με γεγονότα</a:t>
            </a:r>
          </a:p>
          <a:p>
            <a:pPr lvl="1"/>
            <a:r>
              <a:rPr lang="el-GR" dirty="0" smtClean="0"/>
              <a:t>Στο </a:t>
            </a:r>
            <a:r>
              <a:rPr lang="en-US" dirty="0" smtClean="0"/>
              <a:t>HTML</a:t>
            </a:r>
          </a:p>
          <a:p>
            <a:pPr lvl="1"/>
            <a:r>
              <a:rPr lang="el-GR" dirty="0" smtClean="0"/>
              <a:t>Με παραδοσιακό τρόπο</a:t>
            </a:r>
          </a:p>
          <a:p>
            <a:pPr lvl="1"/>
            <a:r>
              <a:rPr lang="el-GR" dirty="0" smtClean="0"/>
              <a:t>Με τη μέθοδο του </a:t>
            </a:r>
            <a:r>
              <a:rPr lang="en-US" dirty="0" smtClean="0"/>
              <a:t>W3C</a:t>
            </a:r>
            <a:endParaRPr lang="el-GR" dirty="0" smtClean="0"/>
          </a:p>
          <a:p>
            <a:pPr marL="0" indent="0">
              <a:buNone/>
            </a:pPr>
            <a:endParaRPr lang="el-GR" dirty="0" smtClean="0"/>
          </a:p>
          <a:p>
            <a:r>
              <a:rPr lang="el-GR" dirty="0" smtClean="0"/>
              <a:t>Όταν συμβεί το γεγονός τρέχει ο χειριστής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532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err="1" smtClean="0"/>
              <a:t>keypress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πιέσει ένα πλήκτρο στο πληκτρολόγιό του</a:t>
            </a:r>
            <a:endParaRPr lang="en-US" dirty="0" smtClean="0"/>
          </a:p>
          <a:p>
            <a:endParaRPr lang="en-US" dirty="0"/>
          </a:p>
          <a:p>
            <a:r>
              <a:rPr lang="el-GR" dirty="0"/>
              <a:t>Πυροδοτείται στο στοιχείο που είναι εστιασμένο</a:t>
            </a:r>
          </a:p>
          <a:p>
            <a:r>
              <a:rPr lang="el-GR" dirty="0"/>
              <a:t>Τα στοιχεία που μπορούν να εστιαστούν διαφέρουν ανά </a:t>
            </a:r>
            <a:r>
              <a:rPr lang="en-US" dirty="0"/>
              <a:t>browser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09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Αντικείμενο γεγονότος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Ιδιότητες σχετικές με το πληκτρολόγιο</a:t>
            </a:r>
          </a:p>
          <a:p>
            <a:pPr lvl="1"/>
            <a:r>
              <a:rPr lang="en-US" dirty="0" err="1"/>
              <a:t>altKey</a:t>
            </a:r>
            <a:endParaRPr lang="en-US" dirty="0" smtClean="0"/>
          </a:p>
          <a:p>
            <a:pPr lvl="2"/>
            <a:r>
              <a:rPr lang="el-GR" dirty="0"/>
              <a:t>Είναι </a:t>
            </a:r>
            <a:r>
              <a:rPr lang="en-US" dirty="0"/>
              <a:t>true </a:t>
            </a:r>
            <a:r>
              <a:rPr lang="el-GR" dirty="0"/>
              <a:t>αν ήταν πατημένο το πλήκτρο </a:t>
            </a:r>
            <a:r>
              <a:rPr lang="en-US" dirty="0" smtClean="0"/>
              <a:t>alt</a:t>
            </a:r>
            <a:endParaRPr lang="en-US" dirty="0"/>
          </a:p>
          <a:p>
            <a:pPr lvl="1"/>
            <a:r>
              <a:rPr lang="en-US" dirty="0" err="1" smtClean="0"/>
              <a:t>ctrlKey</a:t>
            </a:r>
            <a:endParaRPr lang="el-GR" dirty="0" smtClean="0"/>
          </a:p>
          <a:p>
            <a:pPr lvl="2"/>
            <a:r>
              <a:rPr lang="el-GR" dirty="0" smtClean="0"/>
              <a:t>Είναι </a:t>
            </a:r>
            <a:r>
              <a:rPr lang="en-US" dirty="0" smtClean="0"/>
              <a:t>true </a:t>
            </a:r>
            <a:r>
              <a:rPr lang="el-GR" dirty="0" smtClean="0"/>
              <a:t>αν ήταν πατημένο το πλήκτρο </a:t>
            </a:r>
            <a:r>
              <a:rPr lang="en-US" dirty="0" smtClean="0"/>
              <a:t>control</a:t>
            </a:r>
          </a:p>
          <a:p>
            <a:pPr lvl="1"/>
            <a:r>
              <a:rPr lang="en-US" dirty="0"/>
              <a:t>which</a:t>
            </a:r>
            <a:endParaRPr lang="en-US" dirty="0" smtClean="0"/>
          </a:p>
          <a:p>
            <a:pPr lvl="2"/>
            <a:r>
              <a:rPr lang="el-GR" dirty="0" smtClean="0"/>
              <a:t>Ο κωδικός του κουμπιού του πληκτρολογίου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7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μπορούμε να κάνουμε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Συντομεύσεις πληκτρολογίου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Gmail</a:t>
            </a:r>
            <a:endParaRPr lang="el-GR" dirty="0" smtClean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41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smtClean="0"/>
              <a:t>submit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υποβάλει μία φόρμα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Χρησιμοποιείται μόνο σε φόρμες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Επιτρέπει </a:t>
            </a:r>
            <a:r>
              <a:rPr lang="en-US" dirty="0" smtClean="0"/>
              <a:t>validation </a:t>
            </a:r>
            <a:r>
              <a:rPr lang="el-GR" dirty="0" smtClean="0"/>
              <a:t>στην μεριά του χρήστη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30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smtClean="0"/>
              <a:t>reset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 ο χρήστης κάνει </a:t>
            </a:r>
            <a:r>
              <a:rPr lang="en-US" dirty="0" smtClean="0"/>
              <a:t>reset </a:t>
            </a:r>
            <a:r>
              <a:rPr lang="el-GR" dirty="0" smtClean="0"/>
              <a:t>μία φόρμα</a:t>
            </a:r>
          </a:p>
          <a:p>
            <a:endParaRPr lang="el-GR" dirty="0"/>
          </a:p>
          <a:p>
            <a:r>
              <a:rPr lang="el-GR" dirty="0"/>
              <a:t>Χρησιμοποιείται μόνο σε φόρμες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0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smtClean="0"/>
              <a:t>load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Συμβαίνει όταν:</a:t>
            </a:r>
          </a:p>
          <a:p>
            <a:pPr lvl="1"/>
            <a:r>
              <a:rPr lang="el-GR" dirty="0" smtClean="0"/>
              <a:t>Φορτώσει όλο το </a:t>
            </a:r>
            <a:r>
              <a:rPr lang="en-US" dirty="0" smtClean="0"/>
              <a:t>body</a:t>
            </a:r>
            <a:endParaRPr lang="el-GR" dirty="0" smtClean="0"/>
          </a:p>
          <a:p>
            <a:pPr lvl="1"/>
            <a:r>
              <a:rPr lang="el-GR" dirty="0" smtClean="0"/>
              <a:t>Κατέβουν όλες οι εικόνες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Χρήσιμο όταν ο κώδικάς μας προυποθέτει να υπάρχει το </a:t>
            </a:r>
            <a:r>
              <a:rPr lang="en-US" dirty="0" smtClean="0"/>
              <a:t>document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85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Γεγονός </a:t>
            </a:r>
            <a:r>
              <a:rPr lang="en-US" dirty="0" smtClean="0"/>
              <a:t>change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Συμβαίνει όταν:</a:t>
            </a:r>
          </a:p>
          <a:p>
            <a:pPr lvl="1"/>
            <a:r>
              <a:rPr lang="el-GR" dirty="0" smtClean="0"/>
              <a:t>Αλλάξει η ιδιότητα </a:t>
            </a:r>
            <a:r>
              <a:rPr lang="en-US" dirty="0" smtClean="0"/>
              <a:t>value</a:t>
            </a:r>
            <a:r>
              <a:rPr lang="el-GR" dirty="0" smtClean="0"/>
              <a:t> ενός στοιχείου</a:t>
            </a:r>
            <a:endParaRPr lang="el-GR" dirty="0"/>
          </a:p>
          <a:p>
            <a:endParaRPr lang="el-GR" dirty="0"/>
          </a:p>
          <a:p>
            <a:r>
              <a:rPr lang="el-GR" dirty="0" smtClean="0"/>
              <a:t>Έχει νόημα μόνο σε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err="1" smtClean="0"/>
              <a:t>textarea</a:t>
            </a:r>
            <a:endParaRPr lang="en-US" dirty="0" smtClean="0"/>
          </a:p>
          <a:p>
            <a:pPr lvl="1"/>
            <a:r>
              <a:rPr lang="en-US" dirty="0" smtClean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0244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Έλεγχος προεπιλεγμένης λειτουργίας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Προεπιλεγμένες λειτουργίες</a:t>
            </a:r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Αν ο χειριστής κάποιου γεγονότος επιστρέφει </a:t>
            </a:r>
            <a:r>
              <a:rPr lang="en-US" dirty="0" smtClean="0"/>
              <a:t>false</a:t>
            </a:r>
            <a:r>
              <a:rPr lang="el-GR" dirty="0" smtClean="0"/>
              <a:t> διακόπτεται η προεπιλεγμένη λειτουργία</a:t>
            </a:r>
          </a:p>
          <a:p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5487"/>
              </p:ext>
            </p:extLst>
          </p:nvPr>
        </p:nvGraphicFramePr>
        <p:xfrm>
          <a:off x="1403648" y="23488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Γεγονός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Λειτουργία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Υποβολή Φόρμας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Υποβολή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Κλικ συνδέσμου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Μετάβαση</a:t>
                      </a:r>
                      <a:r>
                        <a:rPr lang="el-GR" baseline="0" dirty="0" smtClean="0"/>
                        <a:t> στον σύνδεσμο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Κλικ σε κείμενο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Επιλογή κειμένου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 τα γεγονότα</a:t>
            </a:r>
          </a:p>
          <a:p>
            <a:r>
              <a:rPr lang="el-GR" dirty="0" smtClean="0"/>
              <a:t>Πως ορίζω χειριστή σε κάποιο γεγονός</a:t>
            </a:r>
          </a:p>
          <a:p>
            <a:r>
              <a:rPr lang="el-GR" dirty="0" smtClean="0"/>
              <a:t>Τι είναι το </a:t>
            </a:r>
            <a:r>
              <a:rPr lang="en-US" dirty="0" smtClean="0"/>
              <a:t>this</a:t>
            </a:r>
            <a:endParaRPr lang="el-GR" dirty="0" smtClean="0"/>
          </a:p>
          <a:p>
            <a:r>
              <a:rPr lang="el-GR" dirty="0" smtClean="0"/>
              <a:t>Πόσα είδη γεγονότων υπάρχουν</a:t>
            </a:r>
          </a:p>
          <a:p>
            <a:r>
              <a:rPr lang="el-GR" dirty="0" smtClean="0"/>
              <a:t>Ανάδυση γεγονότων</a:t>
            </a:r>
          </a:p>
        </p:txBody>
      </p:sp>
    </p:spTree>
    <p:extLst>
      <p:ext uri="{BB962C8B-B14F-4D97-AF65-F5344CB8AC3E}">
        <p14:creationId xmlns:p14="http://schemas.microsoft.com/office/powerpoint/2010/main" val="33098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Ανάπτυξη </a:t>
            </a:r>
            <a:r>
              <a:rPr lang="en-US" dirty="0" smtClean="0"/>
              <a:t>web </a:t>
            </a:r>
            <a:r>
              <a:rPr lang="el-GR" dirty="0" smtClean="0"/>
              <a:t>εφαρμογών για συσκευές </a:t>
            </a:r>
            <a:r>
              <a:rPr lang="en-US" dirty="0" smtClean="0"/>
              <a:t>mobile</a:t>
            </a:r>
            <a:endParaRPr lang="el-GR" dirty="0"/>
          </a:p>
          <a:p>
            <a:pPr lvl="1"/>
            <a:r>
              <a:rPr lang="el-GR" dirty="0" smtClean="0"/>
              <a:t>Προσκεκλημένος διδάσκοντας Ανδρέας Νομικός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32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Διαφορετικότητα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Μεγάλες διαφορές από </a:t>
            </a:r>
            <a:r>
              <a:rPr lang="en-US" dirty="0" smtClean="0"/>
              <a:t>browser </a:t>
            </a:r>
            <a:r>
              <a:rPr lang="el-GR" dirty="0" smtClean="0"/>
              <a:t>σε </a:t>
            </a:r>
            <a:r>
              <a:rPr lang="en-US" dirty="0" smtClean="0"/>
              <a:t>browser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Τα παρακάτω ισχύουν σε </a:t>
            </a:r>
            <a:r>
              <a:rPr lang="en-US" dirty="0" smtClean="0"/>
              <a:t>browsers </a:t>
            </a:r>
            <a:r>
              <a:rPr lang="el-GR" dirty="0" smtClean="0"/>
              <a:t>όπως: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Chrome</a:t>
            </a:r>
            <a:endParaRPr lang="el-GR" dirty="0" smtClean="0"/>
          </a:p>
          <a:p>
            <a:pPr lvl="1"/>
            <a:endParaRPr lang="el-GR" dirty="0" smtClean="0"/>
          </a:p>
          <a:p>
            <a:pPr lvl="1"/>
            <a:endParaRPr lang="el-GR" dirty="0"/>
          </a:p>
          <a:p>
            <a:r>
              <a:rPr lang="el-GR" dirty="0" smtClean="0"/>
              <a:t>Χρησιμοποιείστε </a:t>
            </a:r>
            <a:r>
              <a:rPr lang="en-US" dirty="0" smtClean="0"/>
              <a:t>frameworks </a:t>
            </a:r>
            <a:r>
              <a:rPr lang="el-GR" dirty="0" smtClean="0"/>
              <a:t>όπως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l-GR" dirty="0" smtClean="0"/>
              <a:t>για γεγονότα</a:t>
            </a:r>
          </a:p>
        </p:txBody>
      </p:sp>
    </p:spTree>
    <p:extLst>
      <p:ext uri="{BB962C8B-B14F-4D97-AF65-F5344CB8AC3E}">
        <p14:creationId xmlns:p14="http://schemas.microsoft.com/office/powerpoint/2010/main" val="41266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ynamidsolutions.files.wordpress.com/2009/08/firefox_and_internet_explor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3942"/>
            <a:ext cx="6624736" cy="640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Μέσα στο </a:t>
            </a:r>
            <a:r>
              <a:rPr lang="en-US" dirty="0" smtClean="0"/>
              <a:t>HTML</a:t>
            </a:r>
            <a:endParaRPr lang="el-GR" dirty="0" smtClean="0"/>
          </a:p>
          <a:p>
            <a:pPr lvl="1"/>
            <a:r>
              <a:rPr lang="el-GR" dirty="0" smtClean="0"/>
              <a:t>Με ιδιότητα στο στοιχείο του οποίου τα γεγονότα μας ενδιαφέρουν</a:t>
            </a:r>
          </a:p>
          <a:p>
            <a:pPr lvl="1"/>
            <a:r>
              <a:rPr lang="el-GR" dirty="0" smtClean="0"/>
              <a:t>Ξεπερασμένη</a:t>
            </a:r>
          </a:p>
          <a:p>
            <a:pPr lvl="1"/>
            <a:r>
              <a:rPr lang="el-GR" dirty="0" smtClean="0"/>
              <a:t>Μπλέκει περιεχόμενο με συμπεριφορά</a:t>
            </a:r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856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l-GR" dirty="0" smtClean="0"/>
              <a:t>δήλωση γεγονότων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Ιδιότητες έχουν όνομα </a:t>
            </a:r>
            <a:r>
              <a:rPr lang="en-US" b="1" dirty="0"/>
              <a:t>on + </a:t>
            </a:r>
            <a:r>
              <a:rPr lang="el-GR" b="1" dirty="0"/>
              <a:t>όνομα γεγονότος</a:t>
            </a:r>
          </a:p>
          <a:p>
            <a:pPr lvl="1"/>
            <a:r>
              <a:rPr lang="en-US" b="1" dirty="0" err="1"/>
              <a:t>onclick</a:t>
            </a:r>
            <a:endParaRPr lang="en-US" b="1" dirty="0"/>
          </a:p>
          <a:p>
            <a:pPr lvl="1"/>
            <a:r>
              <a:rPr lang="en-US" b="1" dirty="0" err="1"/>
              <a:t>onkeypress</a:t>
            </a:r>
            <a:endParaRPr lang="en-US" b="1" dirty="0"/>
          </a:p>
          <a:p>
            <a:pPr lvl="1"/>
            <a:r>
              <a:rPr lang="en-US" b="1" dirty="0" err="1" smtClean="0"/>
              <a:t>onsubmit</a:t>
            </a:r>
            <a:r>
              <a:rPr lang="el-GR" b="1" dirty="0" smtClean="0"/>
              <a:t> </a:t>
            </a:r>
          </a:p>
          <a:p>
            <a:pPr lvl="1"/>
            <a:r>
              <a:rPr lang="el-GR" b="1" dirty="0" smtClean="0"/>
              <a:t>κλπ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l-GR" dirty="0"/>
              <a:t>Τιμή της ιδιότητας ο κώδικας που θα τρέξει (χειριστής)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52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768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&lt;span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onclick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alert( ‘Click Event’ )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n-US" sz="2000" dirty="0" smtClean="0">
                <a:latin typeface="Lucida Console" pitchFamily="49" charset="0"/>
              </a:rPr>
              <a:t>Click me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&lt;/span&gt;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3563316" y="1225327"/>
            <a:ext cx="462903" cy="4608512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2304315" y="256490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Δήλωση ενδιαφέροντος για κάποιο γεγονός</a:t>
            </a:r>
            <a:endParaRPr lang="el-G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21440" y="425023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1340" y="475428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Είδος γεγονότος</a:t>
            </a:r>
            <a:endParaRPr lang="el-G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37136" y="4809306"/>
            <a:ext cx="217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Τι θέλουμε να γίνει όταν συμβεί</a:t>
            </a:r>
          </a:p>
          <a:p>
            <a:pPr algn="ctr"/>
            <a:r>
              <a:rPr lang="el-GR" b="1" dirty="0" smtClean="0"/>
              <a:t>(χειριστής)</a:t>
            </a:r>
            <a:endParaRPr lang="el-GR" b="1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4193104" y="2775962"/>
            <a:ext cx="462903" cy="332036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2902357"/>
            <a:ext cx="0" cy="8992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00" y="189287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Στοιχείο που αφορά το γεγονός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9432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/>
      <p:bldP spid="11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3640</TotalTime>
  <Words>1249</Words>
  <Application>Microsoft Office PowerPoint</Application>
  <PresentationFormat>On-screen Show (4:3)</PresentationFormat>
  <Paragraphs>369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Clarity</vt:lpstr>
      <vt:lpstr>Javascript events</vt:lpstr>
      <vt:lpstr>Στόχος της ώρας</vt:lpstr>
      <vt:lpstr>Γεγονότα</vt:lpstr>
      <vt:lpstr>Πως χρησιμοποιούνται</vt:lpstr>
      <vt:lpstr>Διαφορετικότητα</vt:lpstr>
      <vt:lpstr>PowerPoint Presentation</vt:lpstr>
      <vt:lpstr>Δήλωση γεγονότων</vt:lpstr>
      <vt:lpstr>HTML δήλωση γεγονότων</vt:lpstr>
      <vt:lpstr>Παράδειγμα</vt:lpstr>
      <vt:lpstr>PowerPoint Presentation</vt:lpstr>
      <vt:lpstr>Δήλωση γεγονότων</vt:lpstr>
      <vt:lpstr>Παραδοσιακή δήλωση γεγονότων</vt:lpstr>
      <vt:lpstr>Παράδειγμα</vt:lpstr>
      <vt:lpstr>Προσοχή</vt:lpstr>
      <vt:lpstr>Παραδοσιακή δήλωση γεγονότων</vt:lpstr>
      <vt:lpstr>Δήλωση γεγονότων</vt:lpstr>
      <vt:lpstr>W3C δήλωση γεγονότων</vt:lpstr>
      <vt:lpstr>W3C δήλωση γεγονότων</vt:lpstr>
      <vt:lpstr>Δήλωση πολλών χειριστών</vt:lpstr>
      <vt:lpstr>Λέξη κλειδί this</vt:lpstr>
      <vt:lpstr>Πείραμα</vt:lpstr>
      <vt:lpstr>Συμπέρασμα</vt:lpstr>
      <vt:lpstr>Παράδειγμα</vt:lpstr>
      <vt:lpstr>Το αντικείμενο γεγονότος</vt:lpstr>
      <vt:lpstr>Το αντικείμενο γεγονότος</vt:lpstr>
      <vt:lpstr>Χειριστές με παράμετρο</vt:lpstr>
      <vt:lpstr>jQuery to the resque</vt:lpstr>
      <vt:lpstr>jQuery to the resque</vt:lpstr>
      <vt:lpstr>Ανάδυση γεγονότων</vt:lpstr>
      <vt:lpstr>PowerPoint Presentation</vt:lpstr>
      <vt:lpstr>Πόσα γεγονότα υπάρχουν;</vt:lpstr>
      <vt:lpstr>Γεγονός mousedown</vt:lpstr>
      <vt:lpstr>Γεγονός mouseup</vt:lpstr>
      <vt:lpstr>Γεγονός mousemove</vt:lpstr>
      <vt:lpstr>Αντικείμενο γεγονότος</vt:lpstr>
      <vt:lpstr>Συνδυασμός</vt:lpstr>
      <vt:lpstr>Γεγονός click</vt:lpstr>
      <vt:lpstr>Γεγονός keydown</vt:lpstr>
      <vt:lpstr>Γεγονός keyup</vt:lpstr>
      <vt:lpstr>Γεγονός keypress</vt:lpstr>
      <vt:lpstr>Αντικείμενο γεγονότος</vt:lpstr>
      <vt:lpstr>Τι μπορούμε να κάνουμε</vt:lpstr>
      <vt:lpstr>Γεγονός submit</vt:lpstr>
      <vt:lpstr>Γεγονός reset</vt:lpstr>
      <vt:lpstr>Γεγονός load</vt:lpstr>
      <vt:lpstr>Γεγονός change</vt:lpstr>
      <vt:lpstr>Έλεγχος προεπιλεγμένης λειτουργίας</vt:lpstr>
      <vt:lpstr>Μάθαμε</vt:lpstr>
      <vt:lpstr>Την επόμενη φορά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Petros</cp:lastModifiedBy>
  <cp:revision>497</cp:revision>
  <dcterms:created xsi:type="dcterms:W3CDTF">2010-08-24T17:58:17Z</dcterms:created>
  <dcterms:modified xsi:type="dcterms:W3CDTF">2010-12-10T16:02:02Z</dcterms:modified>
</cp:coreProperties>
</file>