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5"/>
  </p:notesMasterIdLst>
  <p:sldIdLst>
    <p:sldId id="257" r:id="rId2"/>
    <p:sldId id="295" r:id="rId3"/>
    <p:sldId id="258" r:id="rId4"/>
    <p:sldId id="265" r:id="rId5"/>
    <p:sldId id="264" r:id="rId6"/>
    <p:sldId id="277" r:id="rId7"/>
    <p:sldId id="293" r:id="rId8"/>
    <p:sldId id="294" r:id="rId9"/>
    <p:sldId id="266" r:id="rId10"/>
    <p:sldId id="260" r:id="rId11"/>
    <p:sldId id="301" r:id="rId12"/>
    <p:sldId id="302" r:id="rId13"/>
    <p:sldId id="303" r:id="rId14"/>
    <p:sldId id="304" r:id="rId15"/>
    <p:sldId id="268" r:id="rId16"/>
    <p:sldId id="269" r:id="rId17"/>
    <p:sldId id="296" r:id="rId18"/>
    <p:sldId id="270" r:id="rId19"/>
    <p:sldId id="297" r:id="rId20"/>
    <p:sldId id="271" r:id="rId21"/>
    <p:sldId id="299" r:id="rId22"/>
    <p:sldId id="300" r:id="rId23"/>
    <p:sldId id="272" r:id="rId24"/>
    <p:sldId id="298" r:id="rId25"/>
    <p:sldId id="273" r:id="rId26"/>
    <p:sldId id="274" r:id="rId27"/>
    <p:sldId id="275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5" r:id="rId42"/>
    <p:sldId id="306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6A7570-D2F8-4DF1-B0EE-74BEEAE05ABF}">
          <p14:sldIdLst>
            <p14:sldId id="257"/>
            <p14:sldId id="295"/>
          </p14:sldIdLst>
        </p14:section>
        <p14:section name="What is DOM" id="{27E6259E-EA90-4F33-8EEC-E7CC9BC56C6A}">
          <p14:sldIdLst>
            <p14:sldId id="258"/>
            <p14:sldId id="265"/>
          </p14:sldIdLst>
        </p14:section>
        <p14:section name="DOM Tree" id="{7B31DD56-0E60-413C-B334-1ABE8A89BB85}">
          <p14:sldIdLst>
            <p14:sldId id="264"/>
            <p14:sldId id="277"/>
            <p14:sldId id="293"/>
            <p14:sldId id="294"/>
          </p14:sldIdLst>
        </p14:section>
        <p14:section name="DOM Nodes" id="{EB6006A6-305D-4877-8AE6-7382F87B53D8}">
          <p14:sldIdLst>
            <p14:sldId id="266"/>
            <p14:sldId id="260"/>
            <p14:sldId id="301"/>
            <p14:sldId id="302"/>
            <p14:sldId id="303"/>
            <p14:sldId id="304"/>
          </p14:sldIdLst>
        </p14:section>
        <p14:section name="DOM Traversal" id="{4A6BB9BD-99A7-4ED1-A144-CD9C1327286B}">
          <p14:sldIdLst>
            <p14:sldId id="268"/>
            <p14:sldId id="269"/>
            <p14:sldId id="296"/>
            <p14:sldId id="270"/>
            <p14:sldId id="297"/>
            <p14:sldId id="271"/>
            <p14:sldId id="299"/>
            <p14:sldId id="300"/>
            <p14:sldId id="272"/>
            <p14:sldId id="298"/>
            <p14:sldId id="273"/>
          </p14:sldIdLst>
        </p14:section>
        <p14:section name="Attributes" id="{A0892117-29A9-4572-8257-F8494725B34C}">
          <p14:sldIdLst>
            <p14:sldId id="274"/>
            <p14:sldId id="275"/>
          </p14:sldIdLst>
        </p14:section>
        <p14:section name=".value" id="{1829932F-F0DE-458B-9879-4E3CA5B23A5C}">
          <p14:sldIdLst>
            <p14:sldId id="278"/>
          </p14:sldIdLst>
        </p14:section>
        <p14:section name=".style" id="{E445D766-8167-40FE-8707-87047BDF6942}">
          <p14:sldIdLst>
            <p14:sldId id="279"/>
            <p14:sldId id="280"/>
            <p14:sldId id="281"/>
          </p14:sldIdLst>
        </p14:section>
        <p14:section name="DOM Creation" id="{1237A770-AD0A-4E5B-84C5-615EA4FC1FB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Outro" id="{6E3BFDA5-40C7-4473-B050-B61402FAE83D}">
          <p14:sldIdLst>
            <p14:sldId id="305"/>
            <p14:sldId id="306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E0E0E0"/>
    <a:srgbClr val="000000"/>
    <a:srgbClr val="00FF00"/>
    <a:srgbClr val="678930"/>
    <a:srgbClr val="339966"/>
    <a:srgbClr val="0000FF"/>
    <a:srgbClr val="485469"/>
    <a:srgbClr val="5050FF"/>
    <a:srgbClr val="30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86312" autoAdjust="0"/>
  </p:normalViewPr>
  <p:slideViewPr>
    <p:cSldViewPr>
      <p:cViewPr>
        <p:scale>
          <a:sx n="70" d="100"/>
          <a:sy n="70" d="100"/>
        </p:scale>
        <p:origin x="-135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29/12/2010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December 29,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December 29,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</a:t>
            </a:r>
            <a:r>
              <a:rPr lang="el-GR" dirty="0"/>
              <a:t>ε</a:t>
            </a:r>
            <a:r>
              <a:rPr lang="el-GR" dirty="0" smtClean="0"/>
              <a:t>ιών: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στοιχείο </a:t>
            </a:r>
            <a:r>
              <a:rPr lang="en-US" dirty="0" smtClean="0"/>
              <a:t>HTML </a:t>
            </a:r>
            <a:r>
              <a:rPr lang="el-GR" dirty="0" smtClean="0"/>
              <a:t>είναι ένα </a:t>
            </a:r>
            <a:r>
              <a:rPr lang="en-US" dirty="0" smtClean="0"/>
              <a:t>Element Node</a:t>
            </a:r>
          </a:p>
          <a:p>
            <a:endParaRPr lang="en-US" dirty="0"/>
          </a:p>
          <a:p>
            <a:r>
              <a:rPr lang="el-GR" dirty="0" smtClean="0"/>
              <a:t>Κάθε κομμάτι κειμένου στο </a:t>
            </a:r>
            <a:r>
              <a:rPr lang="en-US" dirty="0" smtClean="0"/>
              <a:t>HTML </a:t>
            </a:r>
            <a:r>
              <a:rPr lang="el-GR" dirty="0" smtClean="0"/>
              <a:t>είναι ένα </a:t>
            </a:r>
            <a:r>
              <a:rPr lang="en-US" dirty="0" err="1" smtClean="0"/>
              <a:t>TextNode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Τα </a:t>
            </a:r>
            <a:r>
              <a:rPr lang="en-US" dirty="0" smtClean="0"/>
              <a:t>HTML </a:t>
            </a:r>
            <a:r>
              <a:rPr lang="el-GR" dirty="0" smtClean="0"/>
              <a:t>σχόλια είναι </a:t>
            </a:r>
            <a:r>
              <a:rPr lang="en-US" dirty="0" smtClean="0"/>
              <a:t>Comment Nodes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61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Nodes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κομμάτι κειμένου του εγγράφου</a:t>
            </a:r>
          </a:p>
          <a:p>
            <a:endParaRPr lang="el-GR" dirty="0"/>
          </a:p>
          <a:p>
            <a:endParaRPr lang="el-GR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&lt;p&gt;This is a text node&lt;/p&gt;</a:t>
            </a:r>
            <a:endParaRPr lang="el-GR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2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p&gt;Hello, &lt;strong&gt;world!&lt;/strong&gt;&lt;/p&gt;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2681790" y="1696202"/>
            <a:ext cx="252028" cy="32403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1670648" y="3449603"/>
            <a:ext cx="2274312" cy="354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 Node</a:t>
            </a:r>
            <a:endParaRPr lang="el-GR" b="1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1670184" y="4336336"/>
            <a:ext cx="189352" cy="113572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627704" y="5055884"/>
            <a:ext cx="2274312" cy="354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 Node</a:t>
            </a:r>
            <a:endParaRPr lang="el-GR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4118963" y="4486415"/>
            <a:ext cx="189352" cy="85328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3076483" y="5064743"/>
            <a:ext cx="2274312" cy="354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 Node</a:t>
            </a:r>
            <a:endParaRPr lang="el-G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5762" y="2088898"/>
            <a:ext cx="1803764" cy="35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Element Node</a:t>
            </a:r>
            <a:endParaRPr lang="el-GR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99592" y="2478698"/>
            <a:ext cx="0" cy="4462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80" y="3791261"/>
            <a:ext cx="1803764" cy="35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Element Node</a:t>
            </a:r>
            <a:endParaRPr lang="el-GR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57310" y="4181061"/>
            <a:ext cx="0" cy="4462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7978" y="3791261"/>
            <a:ext cx="1803764" cy="35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Element Node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41808" y="4181061"/>
            <a:ext cx="0" cy="4462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</a:t>
            </a:r>
            <a:r>
              <a:rPr lang="en-US" dirty="0" smtClean="0"/>
              <a:t>nodes </a:t>
            </a:r>
            <a:r>
              <a:rPr lang="el-GR" dirty="0" smtClean="0"/>
              <a:t>βλέπτε;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&lt;span&gt;Nodes&lt;/span&gt;, how to they work?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060848"/>
            <a:ext cx="1803764" cy="35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Element Node</a:t>
            </a:r>
            <a:endParaRPr lang="el-GR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7358" y="2450648"/>
            <a:ext cx="0" cy="4462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42137" y="2537180"/>
            <a:ext cx="1803764" cy="35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Element Node</a:t>
            </a:r>
            <a:endParaRPr lang="el-G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967" y="2926980"/>
            <a:ext cx="0" cy="4462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3449" y="4230560"/>
            <a:ext cx="14334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Text Node</a:t>
            </a:r>
            <a:endParaRPr lang="el-GR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90168" y="3755442"/>
            <a:ext cx="0" cy="398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4219184"/>
            <a:ext cx="14334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Text Node</a:t>
            </a:r>
            <a:endParaRPr lang="el-GR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12855" y="3744066"/>
            <a:ext cx="0" cy="398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9262" y="4869160"/>
            <a:ext cx="14334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Text Node*</a:t>
            </a:r>
            <a:endParaRPr lang="el-GR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55981" y="3373226"/>
            <a:ext cx="0" cy="14197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261" y="5301208"/>
            <a:ext cx="306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l-GR" dirty="0" smtClean="0"/>
              <a:t>Περιέχει μόνο ένα </a:t>
            </a:r>
            <a:r>
              <a:rPr lang="en-US" dirty="0" smtClean="0"/>
              <a:t>space!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371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2" grpId="0" animBg="1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των </a:t>
            </a:r>
            <a:r>
              <a:rPr lang="en-US" dirty="0" smtClean="0"/>
              <a:t>Node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x.nodeName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Περιέχει το όνομα του </a:t>
            </a:r>
            <a:r>
              <a:rPr lang="en-US" dirty="0" smtClean="0"/>
              <a:t>Node</a:t>
            </a:r>
            <a:endParaRPr lang="el-GR" dirty="0" smtClean="0"/>
          </a:p>
          <a:p>
            <a:pPr lvl="1"/>
            <a:r>
              <a:rPr lang="el-GR" dirty="0" smtClean="0"/>
              <a:t>Για </a:t>
            </a:r>
            <a:r>
              <a:rPr lang="en-US" dirty="0" smtClean="0"/>
              <a:t>Text Nodes </a:t>
            </a:r>
            <a:r>
              <a:rPr lang="el-GR" dirty="0" smtClean="0"/>
              <a:t>είναι </a:t>
            </a:r>
            <a:r>
              <a:rPr lang="en-US" dirty="0" smtClean="0"/>
              <a:t>‘#text’</a:t>
            </a:r>
            <a:endParaRPr lang="el-GR" dirty="0" smtClean="0"/>
          </a:p>
          <a:p>
            <a:pPr lvl="1"/>
            <a:r>
              <a:rPr lang="el-GR" dirty="0" smtClean="0"/>
              <a:t>Για </a:t>
            </a:r>
            <a:r>
              <a:rPr lang="en-US" dirty="0" smtClean="0"/>
              <a:t>Element Nodes </a:t>
            </a:r>
            <a:r>
              <a:rPr lang="el-GR" dirty="0" smtClean="0"/>
              <a:t>είναι το όνομα τις ετικέτας</a:t>
            </a:r>
          </a:p>
          <a:p>
            <a:pPr lvl="1"/>
            <a:endParaRPr lang="el-GR" dirty="0"/>
          </a:p>
          <a:p>
            <a:r>
              <a:rPr lang="el-GR" dirty="0" smtClean="0"/>
              <a:t>Η ετικέτα είναι ή σε μικρά ή σε κεφαλαία ανάλογα με τον </a:t>
            </a:r>
            <a:r>
              <a:rPr lang="en-US" dirty="0" smtClean="0"/>
              <a:t>browser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45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των </a:t>
            </a:r>
            <a:r>
              <a:rPr lang="en-US" dirty="0" smtClean="0"/>
              <a:t>Node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x.nodeValue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Περιέχει την τιμή του </a:t>
            </a:r>
            <a:r>
              <a:rPr lang="en-US" dirty="0" smtClean="0"/>
              <a:t>Node</a:t>
            </a:r>
            <a:endParaRPr lang="el-GR" dirty="0" smtClean="0"/>
          </a:p>
          <a:p>
            <a:pPr lvl="1"/>
            <a:r>
              <a:rPr lang="el-GR" dirty="0" smtClean="0"/>
              <a:t>Για </a:t>
            </a:r>
            <a:r>
              <a:rPr lang="en-US" dirty="0" smtClean="0"/>
              <a:t>Text Nodes </a:t>
            </a:r>
            <a:r>
              <a:rPr lang="el-GR" dirty="0" smtClean="0"/>
              <a:t>είναι το </a:t>
            </a:r>
            <a:r>
              <a:rPr lang="en-US" dirty="0" smtClean="0"/>
              <a:t>String </a:t>
            </a:r>
            <a:r>
              <a:rPr lang="el-GR" dirty="0" smtClean="0"/>
              <a:t>με το κείμενο του </a:t>
            </a:r>
            <a:r>
              <a:rPr lang="en-US" dirty="0" smtClean="0"/>
              <a:t>Node</a:t>
            </a:r>
            <a:endParaRPr lang="el-GR" dirty="0" smtClean="0"/>
          </a:p>
          <a:p>
            <a:pPr lvl="1"/>
            <a:r>
              <a:rPr lang="el-GR" dirty="0" smtClean="0"/>
              <a:t>Για </a:t>
            </a:r>
            <a:r>
              <a:rPr lang="en-US" dirty="0" smtClean="0"/>
              <a:t>Element Nodes </a:t>
            </a:r>
            <a:r>
              <a:rPr lang="el-GR" dirty="0" smtClean="0"/>
              <a:t>είναι </a:t>
            </a:r>
            <a:r>
              <a:rPr lang="en-US" dirty="0" smtClean="0"/>
              <a:t>null</a:t>
            </a:r>
            <a:endParaRPr lang="el-GR" dirty="0" smtClean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48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Διάσχιση του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Σε κάθε </a:t>
            </a:r>
            <a:r>
              <a:rPr lang="en-US" dirty="0" smtClean="0"/>
              <a:t>Node </a:t>
            </a:r>
            <a:r>
              <a:rPr lang="el-GR" dirty="0" smtClean="0"/>
              <a:t>έχουμε μεθόδους και ιδότητες για να διασχίσουμε το </a:t>
            </a:r>
            <a:r>
              <a:rPr lang="en-US" dirty="0" smtClean="0"/>
              <a:t>DOM </a:t>
            </a:r>
            <a:r>
              <a:rPr lang="el-GR" dirty="0" smtClean="0"/>
              <a:t>δέντρο</a:t>
            </a:r>
          </a:p>
          <a:p>
            <a:endParaRPr lang="el-GR" dirty="0"/>
          </a:p>
          <a:p>
            <a:r>
              <a:rPr lang="el-GR" dirty="0" smtClean="0"/>
              <a:t>Με αυτό τον τρόπο βρίσκουμε το στοιχείο που θέλουμε</a:t>
            </a:r>
          </a:p>
          <a:p>
            <a:endParaRPr lang="el-GR" dirty="0"/>
          </a:p>
          <a:p>
            <a:r>
              <a:rPr lang="el-GR" dirty="0" smtClean="0"/>
              <a:t>Ως βάση έχουμε το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Παιδιά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x.childNodes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Είναι ένας πίνακας</a:t>
            </a:r>
          </a:p>
          <a:p>
            <a:r>
              <a:rPr lang="el-GR" dirty="0" smtClean="0"/>
              <a:t>Περιέχει όλα τα παιδιά του στοιχείου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l-GR" dirty="0" smtClean="0"/>
              <a:t>Το πρώτο παιδί είναι το στοιχείο 0</a:t>
            </a:r>
          </a:p>
          <a:p>
            <a:endParaRPr lang="el-GR" dirty="0"/>
          </a:p>
          <a:p>
            <a:r>
              <a:rPr lang="el-GR" dirty="0" smtClean="0"/>
              <a:t>Το μήκος του είναι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x.childNodes.length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173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Παιδιά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Hello, &lt;strong&gt;world&lt;/strong&gt;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document.body.childNodes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[ 0 ] </a:t>
            </a:r>
            <a:r>
              <a:rPr lang="en-US" dirty="0" smtClean="0">
                <a:sym typeface="Wingdings" pitchFamily="2" charset="2"/>
              </a:rPr>
              <a:t> “Hello, “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document.body.childNodes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[ 1 ] </a:t>
            </a:r>
            <a:r>
              <a:rPr lang="en-US" dirty="0" smtClean="0">
                <a:sym typeface="Wingdings" pitchFamily="2" charset="2"/>
              </a:rPr>
              <a:t> &lt;strong&gt;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87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Ειδικά παιδιά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x.firstChild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Περιέχει το πρώτο παιδί του </a:t>
            </a:r>
            <a:r>
              <a:rPr lang="en-US" dirty="0" smtClean="0"/>
              <a:t>x</a:t>
            </a:r>
            <a:r>
              <a:rPr lang="el-GR" dirty="0" smtClean="0"/>
              <a:t> ή </a:t>
            </a:r>
            <a:r>
              <a:rPr lang="en-US" dirty="0" smtClean="0"/>
              <a:t>null </a:t>
            </a:r>
            <a:r>
              <a:rPr lang="el-GR" dirty="0" smtClean="0"/>
              <a:t>αν δεν έχει παιδιά</a:t>
            </a:r>
            <a:endParaRPr lang="en-US" dirty="0"/>
          </a:p>
          <a:p>
            <a:endParaRPr lang="en-US" dirty="0" smtClean="0"/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x.lastChild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Περιέχει το τελευταίο παιδί του </a:t>
            </a:r>
            <a:r>
              <a:rPr lang="en-US" dirty="0" smtClean="0"/>
              <a:t>x</a:t>
            </a:r>
            <a:r>
              <a:rPr lang="el-GR" dirty="0" smtClean="0"/>
              <a:t> ή </a:t>
            </a:r>
            <a:r>
              <a:rPr lang="en-US" dirty="0" smtClean="0"/>
              <a:t>null </a:t>
            </a:r>
            <a:r>
              <a:rPr lang="el-GR" dirty="0" smtClean="0"/>
              <a:t>αν δεν έχει παιδιά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64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Ειδικά Παιδιά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Hello, &lt;strong&gt;world&lt;/strong&gt;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document.body.firstChild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“Hello, “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document.body.lastChild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&lt;strong&gt;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document.body.lastChild.firstChild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“world”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96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Εξοικείωση με το </a:t>
            </a:r>
            <a:r>
              <a:rPr lang="en-US" dirty="0" smtClean="0"/>
              <a:t>DOM</a:t>
            </a:r>
            <a:endParaRPr lang="el-GR" dirty="0" smtClean="0"/>
          </a:p>
          <a:p>
            <a:r>
              <a:rPr lang="el-GR" dirty="0" smtClean="0"/>
              <a:t>Δέντρο </a:t>
            </a:r>
            <a:r>
              <a:rPr lang="en-US" dirty="0" smtClean="0"/>
              <a:t>DOM</a:t>
            </a:r>
            <a:r>
              <a:rPr lang="el-GR" dirty="0" smtClean="0"/>
              <a:t>:</a:t>
            </a:r>
            <a:endParaRPr lang="en-US" dirty="0" smtClean="0"/>
          </a:p>
          <a:p>
            <a:pPr lvl="1"/>
            <a:r>
              <a:rPr lang="el-GR" dirty="0" smtClean="0"/>
              <a:t>Διάσχιση</a:t>
            </a:r>
          </a:p>
          <a:p>
            <a:pPr lvl="1"/>
            <a:r>
              <a:rPr lang="el-GR" dirty="0" smtClean="0"/>
              <a:t>Τροποποίηση</a:t>
            </a:r>
          </a:p>
          <a:p>
            <a:r>
              <a:rPr lang="el-GR" dirty="0" smtClean="0"/>
              <a:t>Παραδείγματα</a:t>
            </a:r>
          </a:p>
        </p:txBody>
      </p:sp>
    </p:spTree>
    <p:extLst>
      <p:ext uri="{BB962C8B-B14F-4D97-AF65-F5344CB8AC3E}">
        <p14:creationId xmlns:p14="http://schemas.microsoft.com/office/powerpoint/2010/main" val="3634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Πατέρας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x.parentNode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Περιέχει τον πατέρα του </a:t>
            </a:r>
            <a:r>
              <a:rPr lang="en-US" dirty="0" smtClean="0"/>
              <a:t>x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Είναι σίγουρα </a:t>
            </a:r>
            <a:r>
              <a:rPr lang="en-US" dirty="0" smtClean="0"/>
              <a:t>Element Node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11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Αδέλφια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x.nextSibling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Περιέχει το επόμενο </a:t>
            </a:r>
            <a:r>
              <a:rPr lang="en-US" dirty="0" smtClean="0"/>
              <a:t>Node </a:t>
            </a:r>
            <a:r>
              <a:rPr lang="el-GR" dirty="0" smtClean="0"/>
              <a:t>από τα παιδιά του πατέρα του </a:t>
            </a:r>
            <a:r>
              <a:rPr lang="en-US" dirty="0" smtClean="0"/>
              <a:t>x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19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Αδέλφια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x.previousSibling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Περιέχει το προηγούμενο </a:t>
            </a:r>
            <a:r>
              <a:rPr lang="en-US" dirty="0" smtClean="0"/>
              <a:t>Node </a:t>
            </a:r>
            <a:r>
              <a:rPr lang="el-GR" dirty="0" smtClean="0"/>
              <a:t>από τα παιδιά του πατέρα του </a:t>
            </a:r>
            <a:r>
              <a:rPr lang="en-US" dirty="0" smtClean="0"/>
              <a:t>x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7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Απευθείας μετάβαση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Μέθοδοι σε κάθε </a:t>
            </a:r>
            <a:r>
              <a:rPr lang="en-US" dirty="0" smtClean="0"/>
              <a:t>Element Node</a:t>
            </a:r>
            <a:r>
              <a:rPr lang="el-GR" dirty="0" smtClean="0"/>
              <a:t> </a:t>
            </a:r>
          </a:p>
          <a:p>
            <a:endParaRPr lang="el-GR" dirty="0" smtClean="0"/>
          </a:p>
          <a:p>
            <a:r>
              <a:rPr lang="el-GR" dirty="0" smtClean="0"/>
              <a:t>Αντί για μεγάλες δύσχρηστες αλυσίδες από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childNodes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[ ].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childNodes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Πηγαίνουμε κατευθείαν στο στοιχείο ανεξάρτητα από τη δομή του δέντρου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14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Απευθείας μετάβαση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x.getElementById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id )</a:t>
            </a:r>
          </a:p>
          <a:p>
            <a:endParaRPr lang="en-US" dirty="0"/>
          </a:p>
          <a:p>
            <a:r>
              <a:rPr lang="el-GR" dirty="0" smtClean="0"/>
              <a:t>Επιστρέφει το στοιχείο που έχει </a:t>
            </a:r>
            <a:r>
              <a:rPr lang="en-US" dirty="0" smtClean="0"/>
              <a:t>id </a:t>
            </a:r>
            <a:r>
              <a:rPr lang="en-US" i="1" dirty="0" err="1" smtClean="0"/>
              <a:t>id</a:t>
            </a:r>
            <a:r>
              <a:rPr lang="el-GR" dirty="0"/>
              <a:t> </a:t>
            </a:r>
            <a:r>
              <a:rPr lang="el-GR" dirty="0" smtClean="0"/>
              <a:t>και είναι απόγονος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</a:p>
          <a:p>
            <a:endParaRPr lang="en-US" i="1" dirty="0"/>
          </a:p>
          <a:p>
            <a:r>
              <a:rPr lang="el-GR" dirty="0" smtClean="0"/>
              <a:t>Μειονέκτημα</a:t>
            </a:r>
          </a:p>
          <a:p>
            <a:pPr lvl="1"/>
            <a:r>
              <a:rPr lang="el-GR" dirty="0" smtClean="0"/>
              <a:t>Σε κάθε στοιχείο που μας ενδιαφέρει χρειάζεται ξεχωριστό </a:t>
            </a:r>
            <a:r>
              <a:rPr lang="en-US" dirty="0" smtClean="0"/>
              <a:t>id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74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Απευθείας μετάβαση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x.getElementsByTagName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ετικέτα )</a:t>
            </a:r>
          </a:p>
          <a:p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Επιστρέφει ένα </a:t>
            </a:r>
            <a:r>
              <a:rPr lang="el-GR" b="1" dirty="0" smtClean="0"/>
              <a:t>πίνακα </a:t>
            </a:r>
            <a:r>
              <a:rPr lang="el-GR" dirty="0" smtClean="0"/>
              <a:t>με τους απογόνους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  <a:r>
              <a:rPr lang="en-US" dirty="0" smtClean="0"/>
              <a:t> </a:t>
            </a:r>
            <a:r>
              <a:rPr lang="el-GR" dirty="0" smtClean="0"/>
              <a:t>που έχουν ετικέτα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ετικέτα</a:t>
            </a:r>
          </a:p>
        </p:txBody>
      </p:sp>
    </p:spTree>
    <p:extLst>
      <p:ext uri="{BB962C8B-B14F-4D97-AF65-F5344CB8AC3E}">
        <p14:creationId xmlns:p14="http://schemas.microsoft.com/office/powerpoint/2010/main" val="33292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</a:t>
            </a:r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x.getAttribute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ιδιότητα )</a:t>
            </a:r>
          </a:p>
          <a:p>
            <a:endParaRPr lang="el-GR" dirty="0" smtClean="0"/>
          </a:p>
          <a:p>
            <a:r>
              <a:rPr lang="el-GR" dirty="0" smtClean="0"/>
              <a:t>Μέθοδος σε κάθε </a:t>
            </a:r>
            <a:r>
              <a:rPr lang="en-US" dirty="0" smtClean="0"/>
              <a:t>DOM </a:t>
            </a:r>
            <a:r>
              <a:rPr lang="en-US" dirty="0" err="1" smtClean="0"/>
              <a:t>ElementNode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Επιστρέφει την τιμή της ιδιότητας σε </a:t>
            </a:r>
            <a:r>
              <a:rPr lang="en-US" dirty="0" smtClean="0"/>
              <a:t>string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427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</a:t>
            </a:r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x.setAttribute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ιδιότητα, τιμή )</a:t>
            </a:r>
          </a:p>
          <a:p>
            <a:endParaRPr lang="el-GR" dirty="0"/>
          </a:p>
          <a:p>
            <a:r>
              <a:rPr lang="el-GR" dirty="0"/>
              <a:t>Μέθοδος σε κάθε </a:t>
            </a:r>
            <a:r>
              <a:rPr lang="en-US" dirty="0"/>
              <a:t>DOM </a:t>
            </a:r>
            <a:r>
              <a:rPr lang="en-US" dirty="0" err="1"/>
              <a:t>ElementNode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Θέτει την ιδιότητα και την τιμή της στο </a:t>
            </a:r>
            <a:r>
              <a:rPr lang="en-US" dirty="0" smtClean="0"/>
              <a:t>Node </a:t>
            </a:r>
            <a:r>
              <a:rPr lang="el-GR" dirty="0" smtClean="0"/>
              <a:t>που αναφέρεται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76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Τιμές πεδίου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x.value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Περιέχει την τιμή της ιδιότητας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value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 smtClean="0"/>
              <a:t>Είναι ορισμένο μόνο σε ετικέτες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err="1" smtClean="0"/>
              <a:t>textarea</a:t>
            </a:r>
            <a:endParaRPr lang="en-US" dirty="0" smtClean="0"/>
          </a:p>
          <a:p>
            <a:pPr lvl="1"/>
            <a:r>
              <a:rPr lang="en-US" dirty="0" smtClean="0"/>
              <a:t>select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508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l-GR" dirty="0" smtClean="0"/>
              <a:t>μέσω του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x.style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Αντιπροσωπεύει τους </a:t>
            </a:r>
            <a:r>
              <a:rPr lang="en-US" dirty="0" smtClean="0"/>
              <a:t>CSS </a:t>
            </a:r>
            <a:r>
              <a:rPr lang="el-GR" dirty="0" smtClean="0"/>
              <a:t>κανόνες που είναι </a:t>
            </a:r>
            <a:r>
              <a:rPr lang="en-US" dirty="0" smtClean="0"/>
              <a:t>inline </a:t>
            </a:r>
            <a:r>
              <a:rPr lang="el-GR" dirty="0" smtClean="0"/>
              <a:t>στο στοιχείο</a:t>
            </a:r>
          </a:p>
          <a:p>
            <a:endParaRPr lang="el-GR" dirty="0"/>
          </a:p>
          <a:p>
            <a:r>
              <a:rPr lang="el-GR" dirty="0" smtClean="0"/>
              <a:t>Είναι ένα αντικείμενο</a:t>
            </a:r>
          </a:p>
          <a:p>
            <a:r>
              <a:rPr lang="el-GR" dirty="0" smtClean="0"/>
              <a:t>Περιέχει κάθε </a:t>
            </a:r>
            <a:r>
              <a:rPr lang="en-US" dirty="0" smtClean="0"/>
              <a:t>CSS</a:t>
            </a:r>
            <a:r>
              <a:rPr lang="el-GR" dirty="0" smtClean="0"/>
              <a:t> ιδιότητα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36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Στάνταρ του </a:t>
            </a:r>
            <a:r>
              <a:rPr lang="en-US" dirty="0" smtClean="0"/>
              <a:t>W3C</a:t>
            </a:r>
            <a:endParaRPr lang="el-GR" dirty="0" smtClean="0"/>
          </a:p>
          <a:p>
            <a:r>
              <a:rPr lang="el-GR" dirty="0" smtClean="0"/>
              <a:t>Ορίζει έναν τρόπο να έχουμε πρόσβαση στο </a:t>
            </a:r>
            <a:r>
              <a:rPr lang="en-US" dirty="0" smtClean="0"/>
              <a:t>HTML</a:t>
            </a:r>
            <a:endParaRPr lang="el-GR" dirty="0" smtClean="0"/>
          </a:p>
          <a:p>
            <a:r>
              <a:rPr lang="el-GR" dirty="0" smtClean="0"/>
              <a:t>Είναι ανεξάρτητο γλώσσας προγραμματισμού</a:t>
            </a:r>
            <a:endParaRPr lang="en-US" dirty="0" smtClean="0"/>
          </a:p>
          <a:p>
            <a:pPr lvl="1"/>
            <a:r>
              <a:rPr lang="en-US" dirty="0" smtClean="0"/>
              <a:t>libxml2 </a:t>
            </a:r>
            <a:r>
              <a:rPr lang="el-GR" dirty="0" smtClean="0"/>
              <a:t>για </a:t>
            </a:r>
            <a:r>
              <a:rPr lang="en-US" dirty="0" smtClean="0"/>
              <a:t>C</a:t>
            </a:r>
            <a:r>
              <a:rPr lang="el-GR" dirty="0" smtClean="0"/>
              <a:t>, </a:t>
            </a:r>
            <a:r>
              <a:rPr lang="en-US" dirty="0" smtClean="0"/>
              <a:t>C++, Python </a:t>
            </a:r>
            <a:r>
              <a:rPr lang="el-GR" dirty="0" smtClean="0"/>
              <a:t>κ.α.</a:t>
            </a:r>
          </a:p>
          <a:p>
            <a:r>
              <a:rPr lang="el-GR" dirty="0" smtClean="0"/>
              <a:t>Δεν είναι απαραίτητο για την εμφάνιση της σελίδας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50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l-GR" dirty="0" smtClean="0"/>
              <a:t> μέσω του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ιδιότητες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.style </a:t>
            </a:r>
            <a:r>
              <a:rPr lang="el-GR" dirty="0" smtClean="0"/>
              <a:t>έχουν ίδιο όνομα με τις αντίστοιχες </a:t>
            </a:r>
            <a:r>
              <a:rPr lang="en-US" dirty="0" smtClean="0"/>
              <a:t>CSS </a:t>
            </a:r>
            <a:r>
              <a:rPr lang="el-GR" dirty="0" smtClean="0"/>
              <a:t>με μία διαφορά</a:t>
            </a:r>
            <a:endParaRPr lang="en-US" dirty="0" smtClean="0"/>
          </a:p>
          <a:p>
            <a:r>
              <a:rPr lang="el-GR" dirty="0" smtClean="0"/>
              <a:t>Οι παύλες παλείπονται και το επόμενο γράμμα είναι κεφαλαίο</a:t>
            </a:r>
          </a:p>
          <a:p>
            <a:endParaRPr lang="el-GR" dirty="0"/>
          </a:p>
          <a:p>
            <a:r>
              <a:rPr lang="en-US" dirty="0" smtClean="0"/>
              <a:t>background-color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  <a:sym typeface="Wingdings" pitchFamily="2" charset="2"/>
              </a:rPr>
              <a:t>x.style.backgroundColor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border 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  <a:sym typeface="Wingdings" pitchFamily="2" charset="2"/>
              </a:rPr>
              <a:t>x.style.border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list-style-type 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  <a:sym typeface="Wingdings" pitchFamily="2" charset="2"/>
              </a:rPr>
              <a:t>x.style.listStyleType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Προσοχή!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ιδιότητα </a:t>
            </a:r>
            <a:r>
              <a:rPr lang="en-US" dirty="0" smtClean="0"/>
              <a:t>style </a:t>
            </a:r>
            <a:r>
              <a:rPr lang="el-GR" dirty="0" smtClean="0"/>
              <a:t>δε περιέχει </a:t>
            </a:r>
            <a:r>
              <a:rPr lang="en-US" dirty="0" smtClean="0"/>
              <a:t>CSS </a:t>
            </a:r>
            <a:r>
              <a:rPr lang="el-GR" dirty="0" smtClean="0"/>
              <a:t>κανόνες που προκύτπουν από εξωτερικά </a:t>
            </a:r>
            <a:r>
              <a:rPr lang="en-US" dirty="0" smtClean="0"/>
              <a:t>CSS</a:t>
            </a:r>
          </a:p>
          <a:p>
            <a:endParaRPr lang="en-US" dirty="0"/>
          </a:p>
          <a:p>
            <a:r>
              <a:rPr lang="el-GR" dirty="0" smtClean="0"/>
              <a:t>Οι </a:t>
            </a:r>
            <a:r>
              <a:rPr lang="en-US" dirty="0" smtClean="0"/>
              <a:t>CSS </a:t>
            </a:r>
            <a:r>
              <a:rPr lang="el-GR" dirty="0" smtClean="0"/>
              <a:t>κανόνες του </a:t>
            </a:r>
            <a:r>
              <a:rPr lang="en-US" dirty="0" smtClean="0"/>
              <a:t>style</a:t>
            </a:r>
            <a:r>
              <a:rPr lang="el-GR" dirty="0" smtClean="0"/>
              <a:t> έχουν την μέγιστη και ίδια ειδικότητα με τους </a:t>
            </a:r>
            <a:r>
              <a:rPr lang="en-US" dirty="0" smtClean="0"/>
              <a:t>inline </a:t>
            </a:r>
            <a:r>
              <a:rPr lang="el-GR" dirty="0" smtClean="0"/>
              <a:t>κανόνες</a:t>
            </a:r>
          </a:p>
          <a:p>
            <a:endParaRPr lang="en-US" dirty="0" smtClean="0"/>
          </a:p>
          <a:p>
            <a:r>
              <a:rPr lang="el-GR" dirty="0" smtClean="0"/>
              <a:t>Η ιδιότητα</a:t>
            </a:r>
            <a:r>
              <a:rPr lang="en-US" dirty="0" smtClean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style</a:t>
            </a:r>
            <a:r>
              <a:rPr lang="en-US" dirty="0" smtClean="0"/>
              <a:t> </a:t>
            </a:r>
            <a:r>
              <a:rPr lang="el-GR" dirty="0" smtClean="0"/>
              <a:t>δε μπορεί να τεθεί ένα </a:t>
            </a:r>
            <a:r>
              <a:rPr lang="en-US" dirty="0" smtClean="0"/>
              <a:t>string</a:t>
            </a:r>
            <a:endParaRPr lang="el-GR" dirty="0" smtClean="0"/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“color: black”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</a:t>
            </a:r>
            <a:r>
              <a:rPr lang="en-US" dirty="0" smtClean="0"/>
              <a:t>Node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Δημιουργούμε </a:t>
            </a:r>
            <a:r>
              <a:rPr lang="en-US" dirty="0" smtClean="0"/>
              <a:t>Node </a:t>
            </a:r>
            <a:r>
              <a:rPr lang="el-GR" dirty="0" smtClean="0"/>
              <a:t>με την συνάρτηση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ετικέτα )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 smtClean="0"/>
              <a:t>Φτιάχνει μία ετικέτα και μας δίνει την </a:t>
            </a:r>
            <a:r>
              <a:rPr lang="en-US" dirty="0" smtClean="0"/>
              <a:t>DOM </a:t>
            </a:r>
            <a:r>
              <a:rPr lang="el-GR" dirty="0" smtClean="0"/>
              <a:t>αναπαράστασή της</a:t>
            </a:r>
          </a:p>
          <a:p>
            <a:endParaRPr lang="el-GR" dirty="0"/>
          </a:p>
          <a:p>
            <a:r>
              <a:rPr lang="el-GR" dirty="0" smtClean="0"/>
              <a:t>Δεν ανήκει στο </a:t>
            </a:r>
            <a:r>
              <a:rPr lang="en-US" dirty="0" smtClean="0"/>
              <a:t>DOM </a:t>
            </a:r>
            <a:r>
              <a:rPr lang="el-GR" dirty="0" smtClean="0"/>
              <a:t>έγγραφο ακόμα</a:t>
            </a:r>
          </a:p>
          <a:p>
            <a:r>
              <a:rPr lang="el-GR" dirty="0" smtClean="0"/>
              <a:t>Το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parentNode</a:t>
            </a:r>
            <a:r>
              <a:rPr lang="en-US" dirty="0" smtClean="0"/>
              <a:t> </a:t>
            </a:r>
            <a:r>
              <a:rPr lang="el-GR" dirty="0" smtClean="0"/>
              <a:t>του είναι ορισμένο σε </a:t>
            </a:r>
            <a:r>
              <a:rPr lang="en-US" dirty="0" smtClean="0"/>
              <a:t>null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3067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</a:t>
            </a:r>
            <a:r>
              <a:rPr lang="en-US" dirty="0" smtClean="0"/>
              <a:t>Node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‘p’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</a:t>
            </a:r>
            <a:r>
              <a:rPr lang="en-US" dirty="0" smtClean="0"/>
              <a:t> </a:t>
            </a:r>
            <a:r>
              <a:rPr lang="el-GR" dirty="0" smtClean="0"/>
              <a:t>περιέχει την </a:t>
            </a:r>
            <a:r>
              <a:rPr lang="en-US" dirty="0" smtClean="0"/>
              <a:t>DOM </a:t>
            </a:r>
            <a:r>
              <a:rPr lang="el-GR" dirty="0" smtClean="0"/>
              <a:t>αναπαράσταση μία παραγράφου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67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</a:t>
            </a:r>
            <a:r>
              <a:rPr lang="en-US" dirty="0" err="1" smtClean="0"/>
              <a:t>TextNode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document.createTextNode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δεδομένα 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Δημιουργεί ένα </a:t>
            </a:r>
            <a:r>
              <a:rPr lang="en-US" dirty="0" err="1" smtClean="0"/>
              <a:t>textNode</a:t>
            </a:r>
            <a:r>
              <a:rPr lang="en-US" dirty="0" smtClean="0"/>
              <a:t> </a:t>
            </a:r>
            <a:r>
              <a:rPr lang="el-GR" dirty="0" smtClean="0"/>
              <a:t>που περιέχει τα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δεδομένα</a:t>
            </a:r>
          </a:p>
        </p:txBody>
      </p:sp>
    </p:spTree>
    <p:extLst>
      <p:ext uri="{BB962C8B-B14F-4D97-AF65-F5344CB8AC3E}">
        <p14:creationId xmlns:p14="http://schemas.microsoft.com/office/powerpoint/2010/main" val="20777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</a:t>
            </a:r>
            <a:r>
              <a:rPr lang="en-US" dirty="0" err="1" smtClean="0"/>
              <a:t>textNode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data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document.createTextNode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‘Test data’ );</a:t>
            </a:r>
          </a:p>
          <a:p>
            <a:endParaRPr lang="en-US" dirty="0"/>
          </a:p>
          <a:p>
            <a:r>
              <a:rPr lang="el-GR" dirty="0" smtClean="0"/>
              <a:t>Το </a:t>
            </a:r>
            <a:r>
              <a:rPr lang="en-US" dirty="0" smtClean="0"/>
              <a:t>data </a:t>
            </a:r>
            <a:r>
              <a:rPr lang="el-GR" dirty="0" smtClean="0"/>
              <a:t>περιέχει τη </a:t>
            </a:r>
            <a:r>
              <a:rPr lang="en-US" dirty="0" smtClean="0"/>
              <a:t>DOM </a:t>
            </a:r>
            <a:r>
              <a:rPr lang="el-GR" dirty="0" smtClean="0"/>
              <a:t>αναπαράσταση του κειμένου </a:t>
            </a:r>
            <a:r>
              <a:rPr lang="en-US" dirty="0" smtClean="0"/>
              <a:t>‘Test data’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45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Πρόσθεση παιδιών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x.appendChild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y )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Προσθέτει το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y</a:t>
            </a:r>
            <a:r>
              <a:rPr lang="en-US" dirty="0" smtClean="0"/>
              <a:t> </a:t>
            </a:r>
            <a:r>
              <a:rPr lang="el-GR" dirty="0" smtClean="0"/>
              <a:t>ως τελευταίο παιδί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Πρόσθεση παιδιών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&lt;p&gt;Test data&lt;/p&gt;</a:t>
            </a:r>
          </a:p>
          <a:p>
            <a:endParaRPr lang="en-US" dirty="0"/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p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‘p’ 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data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document.createTextNode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‘Test data’ 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p.appendChild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data 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document.body.appendChild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p );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Πρόσθεση παιδιών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x.insertBefore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y, z );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l-GR" dirty="0" smtClean="0"/>
              <a:t>Βάζει το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y</a:t>
            </a:r>
            <a:r>
              <a:rPr lang="el-GR" dirty="0" smtClean="0"/>
              <a:t> ως παιδί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  <a:r>
              <a:rPr lang="en-US" dirty="0" smtClean="0"/>
              <a:t> </a:t>
            </a:r>
            <a:r>
              <a:rPr lang="el-GR" dirty="0" smtClean="0"/>
              <a:t>στη θέση πριν το παιδί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z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x.insertBefore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y,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x.firstChild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endParaRPr lang="en-US" dirty="0"/>
          </a:p>
          <a:p>
            <a:r>
              <a:rPr lang="el-GR" dirty="0" smtClean="0"/>
              <a:t>Βάζει το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y</a:t>
            </a:r>
            <a:r>
              <a:rPr lang="en-US" dirty="0" smtClean="0"/>
              <a:t> </a:t>
            </a:r>
            <a:r>
              <a:rPr lang="el-GR" dirty="0" smtClean="0"/>
              <a:t>ως πρώτο παιδί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  <a:endParaRPr lang="el-GR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Αντικατάσταση παιδιών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x.replaceChild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νέο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, 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παλιό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endParaRPr lang="en-US" dirty="0"/>
          </a:p>
          <a:p>
            <a:r>
              <a:rPr lang="el-GR" dirty="0" smtClean="0"/>
              <a:t>Ορίζει το </a:t>
            </a:r>
            <a:r>
              <a:rPr lang="en-US" dirty="0" smtClean="0"/>
              <a:t>Node </a:t>
            </a:r>
            <a:r>
              <a:rPr lang="el-GR" sz="2000" i="1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νέο</a:t>
            </a:r>
            <a:r>
              <a:rPr lang="el-GR" dirty="0" smtClean="0"/>
              <a:t> να είναι παιδί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  <a:r>
              <a:rPr lang="en-US" dirty="0" smtClean="0"/>
              <a:t> </a:t>
            </a:r>
            <a:r>
              <a:rPr lang="el-GR" dirty="0" smtClean="0"/>
              <a:t>στη θέση του παλιού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31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αναπαράσταση της σελίδας</a:t>
            </a:r>
          </a:p>
          <a:p>
            <a:endParaRPr lang="el-GR" dirty="0"/>
          </a:p>
          <a:p>
            <a:r>
              <a:rPr lang="el-GR" dirty="0" smtClean="0"/>
              <a:t>Μας προσφέρει μεθόδους για</a:t>
            </a:r>
          </a:p>
          <a:p>
            <a:pPr lvl="1"/>
            <a:r>
              <a:rPr lang="el-GR" dirty="0" smtClean="0"/>
              <a:t>Διάβασμα δεδομένων του εγγράφου</a:t>
            </a:r>
          </a:p>
          <a:p>
            <a:pPr lvl="1"/>
            <a:r>
              <a:rPr lang="el-GR" dirty="0" smtClean="0"/>
              <a:t>Αλλαγή δεδομένων του εγγράφου</a:t>
            </a:r>
          </a:p>
          <a:p>
            <a:pPr lvl="1"/>
            <a:r>
              <a:rPr lang="el-GR" dirty="0" smtClean="0"/>
              <a:t>Αλλαγή δομής του εγγράφου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62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Διαγραφή παιδιών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x.removeChild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y</a:t>
            </a:r>
            <a:r>
              <a:rPr lang="el-GR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endParaRPr lang="en-US" dirty="0"/>
          </a:p>
          <a:p>
            <a:r>
              <a:rPr lang="el-GR" dirty="0" smtClean="0"/>
              <a:t>Διαγράφει το στοιχείο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y</a:t>
            </a:r>
            <a:r>
              <a:rPr lang="en-US" dirty="0" smtClean="0"/>
              <a:t> </a:t>
            </a:r>
            <a:r>
              <a:rPr lang="el-GR" dirty="0" smtClean="0"/>
              <a:t>από παιδί του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27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Χρήση </a:t>
            </a:r>
            <a:r>
              <a:rPr lang="en-US" dirty="0" smtClean="0"/>
              <a:t>DOM </a:t>
            </a:r>
            <a:r>
              <a:rPr lang="el-GR" dirty="0" smtClean="0"/>
              <a:t>για:</a:t>
            </a:r>
          </a:p>
          <a:p>
            <a:pPr lvl="1"/>
            <a:r>
              <a:rPr lang="el-GR" dirty="0" smtClean="0"/>
              <a:t>Πρόσβαση (ανάγνωση) </a:t>
            </a:r>
            <a:r>
              <a:rPr lang="en-US" dirty="0" smtClean="0"/>
              <a:t>HTML </a:t>
            </a:r>
            <a:r>
              <a:rPr lang="el-GR" dirty="0" smtClean="0"/>
              <a:t>σελίδας</a:t>
            </a:r>
          </a:p>
          <a:p>
            <a:pPr lvl="1"/>
            <a:r>
              <a:rPr lang="el-GR" dirty="0" smtClean="0"/>
              <a:t>Προσθήκη κόμβων</a:t>
            </a:r>
          </a:p>
          <a:p>
            <a:pPr lvl="1"/>
            <a:r>
              <a:rPr lang="el-GR" dirty="0" smtClean="0"/>
              <a:t>Διαγραφή κόμβων</a:t>
            </a:r>
          </a:p>
          <a:p>
            <a:pPr lvl="1"/>
            <a:r>
              <a:rPr lang="el-GR" dirty="0" smtClean="0"/>
              <a:t>Επεξεργασία ιδιοτήτων και περιεχομένου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9329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Τελική εργασία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Ομάδες 3+ ατόμων</a:t>
            </a:r>
          </a:p>
          <a:p>
            <a:r>
              <a:rPr lang="el-GR" dirty="0" smtClean="0"/>
              <a:t>Δήλωση ομάδων στο </a:t>
            </a:r>
            <a:r>
              <a:rPr lang="en-US" dirty="0" smtClean="0"/>
              <a:t>web-seminar@softlab.ntua.gr</a:t>
            </a:r>
            <a:endParaRPr lang="el-GR" dirty="0" smtClean="0"/>
          </a:p>
          <a:p>
            <a:r>
              <a:rPr lang="el-GR" dirty="0" smtClean="0"/>
              <a:t>Μέχρι 8 Ιανουαρίου</a:t>
            </a:r>
          </a:p>
          <a:p>
            <a:pPr lvl="1"/>
            <a:r>
              <a:rPr lang="el-GR" dirty="0" smtClean="0"/>
              <a:t>Στείλτε μας μία έκδοση που να δουλεύει</a:t>
            </a:r>
          </a:p>
          <a:p>
            <a:r>
              <a:rPr lang="el-GR" dirty="0" smtClean="0"/>
              <a:t>Μέχρι αρχές Φεβρουαρίου</a:t>
            </a:r>
          </a:p>
          <a:p>
            <a:pPr lvl="1"/>
            <a:r>
              <a:rPr lang="el-GR" dirty="0" smtClean="0"/>
              <a:t>Θα έχετε την ευκαιρία να την βελτιώσετε</a:t>
            </a:r>
          </a:p>
          <a:p>
            <a:r>
              <a:rPr lang="el-GR" dirty="0" smtClean="0"/>
              <a:t>Πλήρης </a:t>
            </a:r>
            <a:r>
              <a:rPr lang="en-US" dirty="0" smtClean="0"/>
              <a:t>web </a:t>
            </a:r>
            <a:r>
              <a:rPr lang="el-GR" dirty="0" smtClean="0"/>
              <a:t>υπηρεσία</a:t>
            </a:r>
          </a:p>
          <a:p>
            <a:r>
              <a:rPr lang="el-GR" dirty="0" smtClean="0"/>
              <a:t>Μας στέλνετε</a:t>
            </a:r>
            <a:endParaRPr lang="en-US" dirty="0" smtClean="0"/>
          </a:p>
          <a:p>
            <a:pPr lvl="1"/>
            <a:r>
              <a:rPr lang="el-GR" dirty="0"/>
              <a:t>Κ</a:t>
            </a:r>
            <a:r>
              <a:rPr lang="el-GR" dirty="0" smtClean="0"/>
              <a:t>ώδικα + </a:t>
            </a:r>
            <a:r>
              <a:rPr lang="en-US" dirty="0" smtClean="0"/>
              <a:t>URL </a:t>
            </a:r>
            <a:r>
              <a:rPr lang="el-GR" dirty="0" smtClean="0"/>
              <a:t>όπου μπορούμε να την δούμε</a:t>
            </a:r>
          </a:p>
          <a:p>
            <a:r>
              <a:rPr lang="el-GR" dirty="0" smtClean="0"/>
              <a:t>Μοιραστείτε στο </a:t>
            </a:r>
            <a:r>
              <a:rPr lang="en-US" dirty="0" smtClean="0"/>
              <a:t>forum </a:t>
            </a:r>
            <a:r>
              <a:rPr lang="el-GR" dirty="0" smtClean="0"/>
              <a:t>επιλογές </a:t>
            </a:r>
            <a:r>
              <a:rPr lang="en-US" dirty="0" smtClean="0"/>
              <a:t>hosting</a:t>
            </a:r>
            <a:endParaRPr lang="el-GR" dirty="0" smtClean="0"/>
          </a:p>
          <a:p>
            <a:r>
              <a:rPr lang="el-GR" dirty="0" smtClean="0"/>
              <a:t>Αρχές Φεβρουαρίου οι καλύτερες θα παρουσιαστούν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1822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Καλά χριστούγεννα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6" name="Picture 2" descr="http://www.cdupload.com/files/43862_snmms/geek%20christmas_edi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l-GR" dirty="0" smtClean="0"/>
              <a:t>δέντρο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Κατασκευάζεται όταν φορτώνει η σελίδα</a:t>
            </a:r>
          </a:p>
          <a:p>
            <a:endParaRPr lang="el-GR" dirty="0"/>
          </a:p>
          <a:p>
            <a:r>
              <a:rPr lang="el-GR" dirty="0" smtClean="0"/>
              <a:t>Δε μπορούμε να το χρησιμοποιήσουμε πριν τελειώσει το φόρτωμα της σελίδας</a:t>
            </a:r>
          </a:p>
          <a:p>
            <a:endParaRPr lang="el-GR" dirty="0"/>
          </a:p>
          <a:p>
            <a:r>
              <a:rPr lang="el-GR" dirty="0" smtClean="0"/>
              <a:t>Αποτελείται από </a:t>
            </a:r>
            <a:r>
              <a:rPr lang="en-US" dirty="0" smtClean="0"/>
              <a:t>DOM Nodes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9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l-GR" dirty="0" smtClean="0"/>
              <a:t>δέντρο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/>
              <a:t>D</a:t>
            </a:r>
            <a:r>
              <a:rPr lang="en-US" dirty="0" smtClean="0"/>
              <a:t>OM </a:t>
            </a:r>
            <a:r>
              <a:rPr lang="el-GR" dirty="0" smtClean="0"/>
              <a:t>δέντρο έχει περισσότερα στοιχεία από το </a:t>
            </a:r>
            <a:r>
              <a:rPr lang="en-US" dirty="0" smtClean="0"/>
              <a:t>HTML </a:t>
            </a:r>
            <a:r>
              <a:rPr lang="el-GR" dirty="0" smtClean="0"/>
              <a:t>δέντρο</a:t>
            </a:r>
          </a:p>
          <a:p>
            <a:endParaRPr lang="el-GR" dirty="0"/>
          </a:p>
          <a:p>
            <a:r>
              <a:rPr lang="el-GR" dirty="0" smtClean="0"/>
              <a:t>Ένα στοιχείο μπορεί να περιέχει</a:t>
            </a:r>
          </a:p>
          <a:p>
            <a:pPr lvl="1"/>
            <a:r>
              <a:rPr lang="el-GR" dirty="0" smtClean="0"/>
              <a:t>Άλλα στοιχεία</a:t>
            </a:r>
          </a:p>
          <a:p>
            <a:pPr lvl="1"/>
            <a:r>
              <a:rPr lang="el-GR" dirty="0" smtClean="0"/>
              <a:t>Κομμάτια κειμένου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47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l-GR" dirty="0" smtClean="0"/>
              <a:t>δέντρο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Hello, &lt;strong&gt;world!&lt;/strong&gt;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2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el-GR" dirty="0" smtClean="0"/>
              <a:t>δέντρο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1429979"/>
            <a:ext cx="1650727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document</a:t>
            </a:r>
            <a:endParaRPr lang="el-G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49221" y="2377336"/>
            <a:ext cx="165072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</a:t>
            </a:r>
            <a:endParaRPr lang="el-G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3341897"/>
            <a:ext cx="165072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body</a:t>
            </a:r>
            <a:endParaRPr lang="el-G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4365104"/>
            <a:ext cx="165072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endParaRPr lang="el-G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1358" y="5347422"/>
            <a:ext cx="1650727" cy="4616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Hello,</a:t>
            </a:r>
            <a:endParaRPr lang="el-G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01219" y="5346248"/>
            <a:ext cx="165072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strong</a:t>
            </a:r>
            <a:endParaRPr lang="el-G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01219" y="6252120"/>
            <a:ext cx="1650727" cy="4616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world!</a:t>
            </a:r>
            <a:endParaRPr lang="el-GR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47288" y="1946236"/>
            <a:ext cx="0" cy="332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47288" y="2893593"/>
            <a:ext cx="0" cy="332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74584" y="3933056"/>
            <a:ext cx="0" cy="332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1800" y="4936968"/>
            <a:ext cx="990696" cy="332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88884" y="4936968"/>
            <a:ext cx="927132" cy="332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40230" y="5878719"/>
            <a:ext cx="0" cy="3324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2240" y="147614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Node</a:t>
            </a:r>
            <a:endParaRPr lang="el-GR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242350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 Node</a:t>
            </a:r>
            <a:endParaRPr lang="el-GR" dirty="0"/>
          </a:p>
        </p:txBody>
      </p:sp>
      <p:sp>
        <p:nvSpPr>
          <p:cNvPr id="29" name="TextBox 28"/>
          <p:cNvSpPr txBox="1"/>
          <p:nvPr/>
        </p:nvSpPr>
        <p:spPr>
          <a:xfrm>
            <a:off x="6804248" y="62521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Node</a:t>
            </a:r>
            <a:endParaRPr lang="el-GR" dirty="0"/>
          </a:p>
        </p:txBody>
      </p:sp>
      <p:cxnSp>
        <p:nvCxnSpPr>
          <p:cNvPr id="31" name="Straight Arrow Connector 30"/>
          <p:cNvCxnSpPr>
            <a:stCxn id="27" idx="1"/>
          </p:cNvCxnSpPr>
          <p:nvPr/>
        </p:nvCxnSpPr>
        <p:spPr>
          <a:xfrm flipH="1">
            <a:off x="4926582" y="1660811"/>
            <a:ext cx="18056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1"/>
          </p:cNvCxnSpPr>
          <p:nvPr/>
        </p:nvCxnSpPr>
        <p:spPr>
          <a:xfrm flipH="1">
            <a:off x="4940230" y="2608168"/>
            <a:ext cx="17920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1"/>
          </p:cNvCxnSpPr>
          <p:nvPr/>
        </p:nvCxnSpPr>
        <p:spPr>
          <a:xfrm flipH="1">
            <a:off x="5836235" y="6436786"/>
            <a:ext cx="9680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Αναπαράσταση </a:t>
            </a:r>
            <a:r>
              <a:rPr lang="en-US" dirty="0" smtClean="0"/>
              <a:t>DOM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στοιχείο </a:t>
            </a:r>
            <a:r>
              <a:rPr lang="en-US" dirty="0" smtClean="0"/>
              <a:t>HTML </a:t>
            </a:r>
            <a:r>
              <a:rPr lang="el-GR" dirty="0" smtClean="0"/>
              <a:t>αναπαριστάται με ένα </a:t>
            </a:r>
            <a:r>
              <a:rPr lang="el-GR" b="1" dirty="0" smtClean="0"/>
              <a:t>μοναδικό</a:t>
            </a:r>
            <a:r>
              <a:rPr lang="el-GR" dirty="0" smtClean="0"/>
              <a:t> αντικείμενο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 smtClean="0"/>
              <a:t>Υπάρχουν αντικείμενα </a:t>
            </a:r>
            <a:r>
              <a:rPr lang="en-US" dirty="0" smtClean="0"/>
              <a:t>DOM </a:t>
            </a:r>
            <a:r>
              <a:rPr lang="el-GR" dirty="0" smtClean="0"/>
              <a:t>που δεν αντιστοιχούν σε στοιχείο </a:t>
            </a:r>
            <a:r>
              <a:rPr lang="en-US" dirty="0" smtClean="0"/>
              <a:t>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03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4603</TotalTime>
  <Words>977</Words>
  <Application>Microsoft Office PowerPoint</Application>
  <PresentationFormat>Προβολή στην οθόνη (4:3)</PresentationFormat>
  <Paragraphs>288</Paragraphs>
  <Slides>43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43</vt:i4>
      </vt:variant>
    </vt:vector>
  </HeadingPairs>
  <TitlesOfParts>
    <vt:vector size="44" baseType="lpstr">
      <vt:lpstr>Clarity</vt:lpstr>
      <vt:lpstr>DOM</vt:lpstr>
      <vt:lpstr>Στόχος της ώρας</vt:lpstr>
      <vt:lpstr>Τι είναι το DOM</vt:lpstr>
      <vt:lpstr>Τι είναι το DOM</vt:lpstr>
      <vt:lpstr>DOM δέντρο</vt:lpstr>
      <vt:lpstr>DOM δέντρο</vt:lpstr>
      <vt:lpstr>HTML δέντρο</vt:lpstr>
      <vt:lpstr>DOM δέντρο</vt:lpstr>
      <vt:lpstr>Αναπαράσταση DOM</vt:lpstr>
      <vt:lpstr>Nodes</vt:lpstr>
      <vt:lpstr>Text Nodes</vt:lpstr>
      <vt:lpstr>Τι nodes βλέπτε;</vt:lpstr>
      <vt:lpstr>Ιδιότητες των Node</vt:lpstr>
      <vt:lpstr>Ιδιότητες των Node</vt:lpstr>
      <vt:lpstr>Διάσχιση του DOM</vt:lpstr>
      <vt:lpstr>Παιδιά</vt:lpstr>
      <vt:lpstr>Παιδιά</vt:lpstr>
      <vt:lpstr>Ειδικά παιδιά</vt:lpstr>
      <vt:lpstr>Ειδικά Παιδιά</vt:lpstr>
      <vt:lpstr>Πατέρας</vt:lpstr>
      <vt:lpstr>Αδέλφια</vt:lpstr>
      <vt:lpstr>Αδέλφια</vt:lpstr>
      <vt:lpstr>Απευθείας μετάβαση</vt:lpstr>
      <vt:lpstr>Απευθείας μετάβαση</vt:lpstr>
      <vt:lpstr>Απευθείας μετάβαση</vt:lpstr>
      <vt:lpstr>Ιδιότητες HTML</vt:lpstr>
      <vt:lpstr>Ιδιότητες HTML</vt:lpstr>
      <vt:lpstr>Τιμές πεδίου</vt:lpstr>
      <vt:lpstr>CSS μέσω του DOM</vt:lpstr>
      <vt:lpstr>CSS  μέσω του DOM</vt:lpstr>
      <vt:lpstr>Προσοχή!</vt:lpstr>
      <vt:lpstr>Δημιουργία Node</vt:lpstr>
      <vt:lpstr>Δημιουργία Node</vt:lpstr>
      <vt:lpstr>Δημιουργία TextNode</vt:lpstr>
      <vt:lpstr>Δημιουργία textNode</vt:lpstr>
      <vt:lpstr>Πρόσθεση παιδιών</vt:lpstr>
      <vt:lpstr>Πρόσθεση παιδιών</vt:lpstr>
      <vt:lpstr>Πρόσθεση παιδιών</vt:lpstr>
      <vt:lpstr>Αντικατάσταση παιδιών</vt:lpstr>
      <vt:lpstr>Διαγραφή παιδιών</vt:lpstr>
      <vt:lpstr>Μάθαμε</vt:lpstr>
      <vt:lpstr>Τελική εργασία</vt:lpstr>
      <vt:lpstr>Καλά χριστούγεννα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Dionysis Zindros</cp:lastModifiedBy>
  <cp:revision>528</cp:revision>
  <dcterms:created xsi:type="dcterms:W3CDTF">2010-08-24T17:58:17Z</dcterms:created>
  <dcterms:modified xsi:type="dcterms:W3CDTF">2010-12-29T11:40:10Z</dcterms:modified>
</cp:coreProperties>
</file>