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4"/>
  </p:notesMasterIdLst>
  <p:sldIdLst>
    <p:sldId id="257" r:id="rId2"/>
    <p:sldId id="295" r:id="rId3"/>
    <p:sldId id="390" r:id="rId4"/>
    <p:sldId id="391" r:id="rId5"/>
    <p:sldId id="392" r:id="rId6"/>
    <p:sldId id="398" r:id="rId7"/>
    <p:sldId id="406" r:id="rId8"/>
    <p:sldId id="433" r:id="rId9"/>
    <p:sldId id="393" r:id="rId10"/>
    <p:sldId id="407" r:id="rId11"/>
    <p:sldId id="420" r:id="rId12"/>
    <p:sldId id="396" r:id="rId13"/>
    <p:sldId id="397" r:id="rId14"/>
    <p:sldId id="394" r:id="rId15"/>
    <p:sldId id="395" r:id="rId16"/>
    <p:sldId id="408" r:id="rId17"/>
    <p:sldId id="399" r:id="rId18"/>
    <p:sldId id="400" r:id="rId19"/>
    <p:sldId id="401" r:id="rId20"/>
    <p:sldId id="409" r:id="rId21"/>
    <p:sldId id="410" r:id="rId22"/>
    <p:sldId id="411" r:id="rId23"/>
    <p:sldId id="434" r:id="rId24"/>
    <p:sldId id="415" r:id="rId25"/>
    <p:sldId id="435" r:id="rId26"/>
    <p:sldId id="416" r:id="rId27"/>
    <p:sldId id="436" r:id="rId28"/>
    <p:sldId id="402" r:id="rId29"/>
    <p:sldId id="404" r:id="rId30"/>
    <p:sldId id="405" r:id="rId31"/>
    <p:sldId id="412" r:id="rId32"/>
    <p:sldId id="403" r:id="rId33"/>
    <p:sldId id="413" r:id="rId34"/>
    <p:sldId id="425" r:id="rId35"/>
    <p:sldId id="424" r:id="rId36"/>
    <p:sldId id="427" r:id="rId37"/>
    <p:sldId id="437" r:id="rId38"/>
    <p:sldId id="428" r:id="rId39"/>
    <p:sldId id="426" r:id="rId40"/>
    <p:sldId id="423" r:id="rId41"/>
    <p:sldId id="430" r:id="rId42"/>
    <p:sldId id="429" r:id="rId43"/>
    <p:sldId id="431" r:id="rId44"/>
    <p:sldId id="432" r:id="rId45"/>
    <p:sldId id="417" r:id="rId46"/>
    <p:sldId id="418" r:id="rId47"/>
    <p:sldId id="421" r:id="rId48"/>
    <p:sldId id="422" r:id="rId49"/>
    <p:sldId id="419" r:id="rId50"/>
    <p:sldId id="333" r:id="rId51"/>
    <p:sldId id="389" r:id="rId52"/>
    <p:sldId id="33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2063" autoAdjust="0"/>
  </p:normalViewPr>
  <p:slideViewPr>
    <p:cSldViewPr>
      <p:cViewPr>
        <p:scale>
          <a:sx n="98" d="100"/>
          <a:sy n="98" d="100"/>
        </p:scale>
        <p:origin x="-2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1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86B8-41A5-45BF-AE9B-96C920165E62}" type="datetimeFigureOut">
              <a:rPr lang="el-GR" smtClean="0"/>
              <a:t>17/1/2011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C186E-BD72-4EC5-9A2E-D7B3A468EF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630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January 17,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January 17,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Συναρτησιακ</a:t>
            </a:r>
            <a:r>
              <a:rPr lang="en-US" dirty="0" smtClean="0"/>
              <a:t>H JAVASCRIPT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Τοπικές και καθολικές μεταβλητές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5;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a = 6;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alert( a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foo();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a 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146865" y="1813466"/>
            <a:ext cx="864096" cy="6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54977" y="162335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Καθολική μεταβλητή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54977" y="3199042"/>
            <a:ext cx="864096" cy="6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3089" y="300892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Καθολική μεταβλητή αλλάζει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67744" y="4699233"/>
            <a:ext cx="864096" cy="6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45091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Καθολική μεταβλητή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Αναδρομή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Κλήση μίας συνάρτησης μέσα από τον εαυτό της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factorial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n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if ( n == 1 )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factorial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n – 1 ) * n;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dirty="0" smtClean="0">
                <a:solidFill>
                  <a:srgbClr val="00B0F0"/>
                </a:solidFill>
              </a:rPr>
              <a:t>factorial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( 6 ) );</a:t>
            </a:r>
          </a:p>
        </p:txBody>
      </p:sp>
    </p:spTree>
    <p:extLst>
      <p:ext uri="{BB962C8B-B14F-4D97-AF65-F5344CB8AC3E}">
        <p14:creationId xmlns:p14="http://schemas.microsoft.com/office/powerpoint/2010/main" val="4969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Ανώνυμες 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συνάρτηση είναι ένας ακόμη τύπος τιμής</a:t>
            </a:r>
          </a:p>
          <a:p>
            <a:pPr lvl="1"/>
            <a:r>
              <a:rPr lang="el-GR" dirty="0" smtClean="0"/>
              <a:t>Όπως </a:t>
            </a:r>
            <a:r>
              <a:rPr lang="en-US" dirty="0" err="1" smtClean="0"/>
              <a:t>boolean</a:t>
            </a:r>
            <a:r>
              <a:rPr lang="en-US" dirty="0" smtClean="0"/>
              <a:t>, number, string</a:t>
            </a:r>
            <a:endParaRPr lang="el-GR" dirty="0" smtClean="0"/>
          </a:p>
          <a:p>
            <a:r>
              <a:rPr lang="el-GR" dirty="0" smtClean="0"/>
              <a:t>Οι συναρτήσεις δεν είναι απαραίτητο να έχουν όνομα</a:t>
            </a:r>
            <a:endParaRPr lang="en-US" dirty="0" smtClean="0"/>
          </a:p>
          <a:p>
            <a:r>
              <a:rPr lang="el-GR" dirty="0" smtClean="0"/>
              <a:t>Μία ανώνυμη συνάρτηση που προσθέτει: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( a, b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return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98101" y="3641360"/>
            <a:ext cx="288032" cy="3139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1907" y="342899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Παράλειψη ονόματος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0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ανώνυμων συναρτήσεων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Lucida Console" pitchFamily="49" charset="0"/>
              </a:rPr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function ( a, b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return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} </a:t>
            </a:r>
            <a:r>
              <a:rPr lang="en-US" sz="2000" b="1" dirty="0">
                <a:solidFill>
                  <a:srgbClr val="00B050"/>
                </a:solidFill>
                <a:latin typeface="Lucida Console" pitchFamily="49" charset="0"/>
              </a:rPr>
              <a:t>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( 5, 7 )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907704" y="3089874"/>
            <a:ext cx="180020" cy="337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1680" y="350939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Τα ( ) ορίζουν κλήση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0144" y="3089874"/>
            <a:ext cx="207640" cy="337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ως τιμές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getThree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threeGetter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getThree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2000" dirty="0">
                <a:solidFill>
                  <a:srgbClr val="00B050"/>
                </a:solidFill>
                <a:latin typeface="Lucida Console" pitchFamily="49" charset="0"/>
              </a:rPr>
              <a:t>// αντιγραφή συνάρτησης</a:t>
            </a:r>
            <a:endParaRPr lang="en-US" sz="2000" dirty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three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getThree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2000" dirty="0">
                <a:solidFill>
                  <a:srgbClr val="00B050"/>
                </a:solidFill>
                <a:latin typeface="Lucida Console" pitchFamily="49" charset="0"/>
              </a:rPr>
              <a:t>// κλήση συνάρτησης</a:t>
            </a:r>
            <a:endParaRPr lang="en-US" sz="2000" dirty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getThree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threeGetter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three );</a:t>
            </a:r>
          </a:p>
        </p:txBody>
      </p:sp>
    </p:spTree>
    <p:extLst>
      <p:ext uri="{BB962C8B-B14F-4D97-AF65-F5344CB8AC3E}">
        <p14:creationId xmlns:p14="http://schemas.microsoft.com/office/powerpoint/2010/main" val="12962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ως παράμετροι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$.get()</a:t>
            </a:r>
            <a:r>
              <a:rPr lang="en-US" dirty="0" smtClean="0"/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$.post()</a:t>
            </a:r>
            <a:r>
              <a:rPr lang="en-US" dirty="0" smtClean="0"/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click()</a:t>
            </a:r>
            <a:r>
              <a:rPr lang="en-US" dirty="0" smtClean="0"/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submit()</a:t>
            </a:r>
            <a:r>
              <a:rPr lang="en-US" dirty="0" smtClean="0"/>
              <a:t> </a:t>
            </a:r>
            <a:r>
              <a:rPr lang="el-GR" dirty="0" smtClean="0"/>
              <a:t>παίρνουν ως παράμετρο μία </a:t>
            </a:r>
            <a:r>
              <a:rPr lang="el-GR" b="1" dirty="0" smtClean="0"/>
              <a:t>συνάρτηση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foo =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alert( “Clicked!”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“a” ).click( foo 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275856" y="4994258"/>
            <a:ext cx="180020" cy="337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59832" y="54137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Περνάει η συνάρτηση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ως παράμετροι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l-GR" sz="2000" b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</a:t>
            </a:r>
            <a:r>
              <a:rPr lang="el-GR" dirty="0" smtClean="0"/>
              <a:t> χρησιμοποιείται για την κλήση μίας συνάρτησης: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foo =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alert( “Clicked!”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“a” ).click( foo() 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75856" y="4668328"/>
            <a:ext cx="180020" cy="337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508784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Περνάει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8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Ορίζει ότι μία συνάρτηση θα τρέξει </a:t>
            </a:r>
            <a:r>
              <a:rPr lang="el-GR" b="1" dirty="0" smtClean="0"/>
              <a:t>ασύγχρονα μετά</a:t>
            </a:r>
            <a:r>
              <a:rPr lang="el-GR" dirty="0" smtClean="0"/>
              <a:t> από ένα χρονικό διάστημα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setTimeout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</a:t>
            </a:r>
            <a:r>
              <a:rPr lang="en-US" dirty="0" smtClean="0"/>
              <a:t> </a:t>
            </a:r>
            <a:r>
              <a:rPr lang="el-GR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συνάρτηση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</a:t>
            </a:r>
            <a:r>
              <a:rPr lang="el-GR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χρόνος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_milliseconds</a:t>
            </a:r>
            <a:r>
              <a:rPr lang="el-GR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alert( “Hello, world!”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2000" dirty="0">
                <a:solidFill>
                  <a:srgbClr val="00B050"/>
                </a:solidFill>
                <a:latin typeface="Lucida Console" pitchFamily="49" charset="0"/>
              </a:rPr>
              <a:t>τρέχει 1 φορά μετά από 5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s</a:t>
            </a:r>
            <a:endParaRPr lang="el-GR" sz="2000" dirty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setTimeout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5000 ); </a:t>
            </a:r>
          </a:p>
        </p:txBody>
      </p:sp>
    </p:spTree>
    <p:extLst>
      <p:ext uri="{BB962C8B-B14F-4D97-AF65-F5344CB8AC3E}">
        <p14:creationId xmlns:p14="http://schemas.microsoft.com/office/powerpoint/2010/main" val="16957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Ορίζει ότι μία συνάρτηση θα </a:t>
            </a:r>
            <a:r>
              <a:rPr lang="el-GR" dirty="0" smtClean="0"/>
              <a:t>τρέχει </a:t>
            </a:r>
            <a:r>
              <a:rPr lang="el-GR" b="1" dirty="0"/>
              <a:t>ασύγχρονα </a:t>
            </a:r>
            <a:r>
              <a:rPr lang="el-GR" b="1" dirty="0" smtClean="0"/>
              <a:t>κάθε</a:t>
            </a:r>
            <a:r>
              <a:rPr lang="el-GR" dirty="0" smtClean="0"/>
              <a:t> ένα ορισμένο χρονικό </a:t>
            </a:r>
            <a:r>
              <a:rPr lang="el-GR" dirty="0"/>
              <a:t>διάστημα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setInterval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συνάρτηση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</a:t>
            </a:r>
            <a:r>
              <a:rPr lang="el-GR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χρόνος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_milliseconds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alert( “Hello, world!”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dirty="0">
                <a:solidFill>
                  <a:srgbClr val="00B050"/>
                </a:solidFill>
                <a:latin typeface="Lucida Console" pitchFamily="49" charset="0"/>
              </a:rPr>
              <a:t>// τρέχει κάθε 5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s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setInterval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5000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Lucida Console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Συναρτήσεις ως παράμετροι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l-GR" dirty="0" smtClean="0"/>
              <a:t>Μπορούμε να φτιάξουμε δικές μας συναρτήσεις που παίρνουν συναρτήσεις ως παραμέτρους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conditionalCall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( condition, f, g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if ( condition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f();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g();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conditionalCall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</a:t>
            </a:r>
            <a:r>
              <a:rPr lang="en-US" sz="3200" dirty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3200" dirty="0">
                <a:solidFill>
                  <a:srgbClr val="00B050"/>
                </a:solidFill>
                <a:latin typeface="Lucida Console" pitchFamily="49" charset="0"/>
              </a:rPr>
              <a:t>παράμετρος παίρνει τιμή </a:t>
            </a:r>
            <a:r>
              <a:rPr lang="en-US" sz="3200" dirty="0">
                <a:solidFill>
                  <a:srgbClr val="00B050"/>
                </a:solidFill>
                <a:latin typeface="Lucida Console" pitchFamily="49" charset="0"/>
              </a:rPr>
              <a:t>true </a:t>
            </a:r>
            <a:r>
              <a:rPr lang="el-GR" sz="3200" dirty="0">
                <a:solidFill>
                  <a:srgbClr val="00B050"/>
                </a:solidFill>
                <a:latin typeface="Lucida Console" pitchFamily="49" charset="0"/>
              </a:rPr>
              <a:t>ή </a:t>
            </a:r>
            <a:r>
              <a:rPr lang="en-US" sz="3200" dirty="0">
                <a:solidFill>
                  <a:srgbClr val="00B050"/>
                </a:solidFill>
                <a:latin typeface="Lucida Console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x == 5, 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</a:t>
            </a:r>
            <a:r>
              <a:rPr lang="en-US" sz="3200" dirty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3200" dirty="0">
                <a:solidFill>
                  <a:srgbClr val="00B050"/>
                </a:solidFill>
                <a:latin typeface="Lucida Console" pitchFamily="49" charset="0"/>
              </a:rPr>
              <a:t>παράμετρος-συνάρτηση</a:t>
            </a:r>
            <a:endParaRPr lang="en-US" sz="3200" dirty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function () { alert( “x is five” ); }, 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</a:t>
            </a:r>
            <a:r>
              <a:rPr lang="en-US" sz="3200" dirty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3200" dirty="0">
                <a:solidFill>
                  <a:srgbClr val="00B050"/>
                </a:solidFill>
                <a:latin typeface="Lucida Console" pitchFamily="49" charset="0"/>
              </a:rPr>
              <a:t>παράμετρος-συνάρτηση</a:t>
            </a:r>
            <a:endParaRPr lang="en-US" sz="3200" dirty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function () { alert( “x is not five” );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87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Συναρτήσεις σε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l-GR" dirty="0" smtClean="0"/>
              <a:t>Συναρτήσεις ως τιμές</a:t>
            </a:r>
          </a:p>
          <a:p>
            <a:r>
              <a:rPr lang="el-GR" dirty="0" smtClean="0"/>
              <a:t>Συναρτήσεις ως παράμετροι</a:t>
            </a:r>
          </a:p>
          <a:p>
            <a:r>
              <a:rPr lang="el-GR" dirty="0" smtClean="0"/>
              <a:t>Επιστροφή συναρτήσεων</a:t>
            </a:r>
          </a:p>
          <a:p>
            <a:r>
              <a:rPr lang="el-GR" dirty="0" smtClean="0"/>
              <a:t>Αντικειμενοστραφής προγραμματισμός σε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setTimeout</a:t>
            </a:r>
            <a:r>
              <a:rPr lang="en-US" dirty="0" smtClean="0"/>
              <a:t>/</a:t>
            </a:r>
            <a:r>
              <a:rPr lang="en-US" dirty="0" err="1" smtClean="0"/>
              <a:t>setInterval</a:t>
            </a:r>
            <a:endParaRPr lang="en-US" dirty="0" smtClean="0"/>
          </a:p>
          <a:p>
            <a:r>
              <a:rPr lang="en-US" dirty="0" smtClean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114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map = function ( data, transformer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result = [];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for 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i = 0; i &lt;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data.length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++i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result.push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transformer( data[ i ] )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Lucida Console" pitchFamily="49" charset="0"/>
              </a:rPr>
              <a:t>//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1800" dirty="0">
                <a:solidFill>
                  <a:srgbClr val="00B050"/>
                </a:solidFill>
                <a:latin typeface="Lucida Console" pitchFamily="49" charset="0"/>
              </a:rPr>
              <a:t>περνάει </a:t>
            </a:r>
            <a:r>
              <a:rPr lang="el-GR" sz="1800" dirty="0" smtClean="0">
                <a:solidFill>
                  <a:srgbClr val="00B050"/>
                </a:solidFill>
                <a:latin typeface="Lucida Console" pitchFamily="49" charset="0"/>
              </a:rPr>
              <a:t>κάθε </a:t>
            </a:r>
            <a:r>
              <a:rPr lang="el-GR" sz="1800" dirty="0">
                <a:solidFill>
                  <a:srgbClr val="00B050"/>
                </a:solidFill>
                <a:latin typeface="Lucida Console" pitchFamily="49" charset="0"/>
              </a:rPr>
              <a:t>στοιχείο του </a:t>
            </a:r>
            <a:r>
              <a:rPr lang="en-US" sz="1800" dirty="0">
                <a:solidFill>
                  <a:srgbClr val="00B050"/>
                </a:solidFill>
                <a:latin typeface="Lucida Console" pitchFamily="49" charset="0"/>
              </a:rPr>
              <a:t>data </a:t>
            </a:r>
            <a:r>
              <a:rPr lang="el-GR" sz="1800" dirty="0">
                <a:solidFill>
                  <a:srgbClr val="00B050"/>
                </a:solidFill>
                <a:latin typeface="Lucida Console" pitchFamily="49" charset="0"/>
              </a:rPr>
              <a:t>από την </a:t>
            </a:r>
            <a:r>
              <a:rPr lang="en-US" sz="1800" dirty="0" smtClean="0">
                <a:solidFill>
                  <a:srgbClr val="00B050"/>
                </a:solidFill>
                <a:latin typeface="Lucida Console" pitchFamily="49" charset="0"/>
              </a:rPr>
              <a:t>transformer</a:t>
            </a:r>
            <a:endParaRPr lang="en-US" sz="1800" dirty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cube = function ( x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x * x * 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1800" dirty="0">
                <a:solidFill>
                  <a:srgbClr val="00B050"/>
                </a:solidFill>
                <a:latin typeface="Lucida Console" pitchFamily="49" charset="0"/>
              </a:rPr>
              <a:t>εμφανίζει </a:t>
            </a:r>
            <a:r>
              <a:rPr lang="en-US" sz="1800" dirty="0">
                <a:solidFill>
                  <a:srgbClr val="00B050"/>
                </a:solidFill>
                <a:latin typeface="Lucida Console" pitchFamily="49" charset="0"/>
              </a:rPr>
              <a:t>[ 1, 8, 27 ]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map( [ 1, 2, 3 ], cube ) );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220072" y="921251"/>
            <a:ext cx="360040" cy="1685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56543" y="809269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Παράμετρος-συνάρτηση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l-GR" b="1" dirty="0" smtClean="0">
                <a:solidFill>
                  <a:srgbClr val="FF0000"/>
                </a:solidFill>
              </a:rPr>
              <a:t>που κάνει το μετασχηματισμό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85426" y="2000372"/>
            <a:ext cx="252028" cy="3951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4123" y="2212200"/>
            <a:ext cx="345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Εφαρμογή μετασχηματισμού σε ένα στοιχείο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7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filter = function ( data,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decisionMachine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result = [];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for 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i = 0; i &lt;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data.length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++i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if 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decisionMachine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data[ i ] )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result.push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data[ i ]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1600" dirty="0">
                <a:solidFill>
                  <a:srgbClr val="00B050"/>
                </a:solidFill>
                <a:latin typeface="Lucida Console" pitchFamily="49" charset="0"/>
              </a:rPr>
              <a:t>επιλέγει ποια στοιχεία θα κρατήσει με την </a:t>
            </a:r>
            <a:r>
              <a:rPr lang="en-US" sz="1600" dirty="0" err="1">
                <a:solidFill>
                  <a:srgbClr val="00B050"/>
                </a:solidFill>
                <a:latin typeface="Lucida Console" pitchFamily="49" charset="0"/>
              </a:rPr>
              <a:t>decisionMachine</a:t>
            </a:r>
            <a:endParaRPr lang="en-US" sz="1600" dirty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isOdd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 ( x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x % 2 ==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filter( [ 1, 2, 3, 4, 5, 6, 7 ],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isOdd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 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652120" y="836985"/>
            <a:ext cx="360040" cy="1685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12160" y="67262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Παράμετρος-συνάρτηση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l-GR" b="1" dirty="0" smtClean="0">
                <a:solidFill>
                  <a:srgbClr val="FF0000"/>
                </a:solidFill>
              </a:rPr>
              <a:t>που αποφασίζει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67844" y="5227560"/>
            <a:ext cx="360040" cy="1685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4203" y="52485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Επιστρέφει </a:t>
            </a:r>
            <a:r>
              <a:rPr lang="en-US" b="1" dirty="0" smtClean="0">
                <a:solidFill>
                  <a:srgbClr val="FF0000"/>
                </a:solidFill>
              </a:rPr>
              <a:t>true </a:t>
            </a:r>
            <a:r>
              <a:rPr lang="el-GR" b="1" dirty="0" smtClean="0">
                <a:solidFill>
                  <a:srgbClr val="FF0000"/>
                </a:solidFill>
              </a:rPr>
              <a:t>ή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7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reduce = function ( data,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soFar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Lucida Console" pitchFamily="49" charset="0"/>
              </a:rPr>
              <a:t>aggregator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if 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data.length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== 0 )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return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soFar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first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data.shift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soFar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b="1" dirty="0">
                <a:solidFill>
                  <a:srgbClr val="00B0F0"/>
                </a:solidFill>
                <a:latin typeface="Lucida Console" pitchFamily="49" charset="0"/>
              </a:rPr>
              <a:t>aggregator( </a:t>
            </a:r>
            <a:r>
              <a:rPr lang="en-US" sz="2000" b="1" dirty="0" err="1">
                <a:solidFill>
                  <a:srgbClr val="00B0F0"/>
                </a:solidFill>
                <a:latin typeface="Lucida Console" pitchFamily="49" charset="0"/>
              </a:rPr>
              <a:t>soFar</a:t>
            </a:r>
            <a:r>
              <a:rPr lang="en-US" sz="2000" b="1" dirty="0">
                <a:solidFill>
                  <a:srgbClr val="00B0F0"/>
                </a:solidFill>
                <a:latin typeface="Lucida Console" pitchFamily="49" charset="0"/>
              </a:rPr>
              <a:t>, first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reduce( data,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soFar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aggregator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reduce( </a:t>
            </a:r>
            <a:r>
              <a:rPr lang="en-US" sz="2000" b="1" dirty="0">
                <a:solidFill>
                  <a:srgbClr val="FF0000"/>
                </a:solidFill>
                <a:latin typeface="Lucida Console" pitchFamily="49" charset="0"/>
              </a:rPr>
              <a:t>[ 1, 2, 3, 4, 5 ]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Lucida Console" pitchFamily="49" charset="0"/>
              </a:rPr>
              <a:t>0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function ( x, y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x + y;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 ) 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867636" y="4126204"/>
            <a:ext cx="180020" cy="38291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57646" y="450912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Αρχική τιμή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8537" y="3386609"/>
            <a:ext cx="450050" cy="2473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3410" y="314096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Τιμές που θα «συνενωθούν»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660232" y="729238"/>
            <a:ext cx="216024" cy="2308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5949" y="84465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Παράμετρος-συνάρτηση που κάνει την «συνένωση»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98196" y="1942420"/>
            <a:ext cx="450050" cy="24738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0142" y="151991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«συνένωση» δύο στοιχείων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01604" y="1942420"/>
            <a:ext cx="144016" cy="25518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44403"/>
              </p:ext>
            </p:extLst>
          </p:nvPr>
        </p:nvGraphicFramePr>
        <p:xfrm>
          <a:off x="467544" y="206084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[ 1, 2, 3, 4, 5 ]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[ 2, 3, 4,</a:t>
                      </a:r>
                      <a:r>
                        <a:rPr lang="en-US" baseline="0" dirty="0" smtClean="0"/>
                        <a:t> 5 ]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[ 3, 4, 5 ]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baseline="0" dirty="0" smtClean="0"/>
                        <a:t> 4, 5 ]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4868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Κάθε στοιχείο του πίνακα </a:t>
            </a:r>
            <a:r>
              <a:rPr lang="en-US" dirty="0" smtClean="0"/>
              <a:t>data </a:t>
            </a:r>
            <a:r>
              <a:rPr lang="el-GR" dirty="0" smtClean="0"/>
              <a:t>προστίθεται στην τιμή </a:t>
            </a:r>
            <a:r>
              <a:rPr lang="en-US" dirty="0" err="1" smtClean="0"/>
              <a:t>soFar</a:t>
            </a:r>
            <a:r>
              <a:rPr lang="en-US" dirty="0" smtClean="0"/>
              <a:t>.</a:t>
            </a:r>
            <a:endParaRPr lang="el-G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Η </a:t>
            </a:r>
            <a:r>
              <a:rPr lang="en-US" dirty="0" err="1" smtClean="0"/>
              <a:t>soFar</a:t>
            </a:r>
            <a:r>
              <a:rPr lang="en-US" dirty="0" smtClean="0"/>
              <a:t> </a:t>
            </a:r>
            <a:r>
              <a:rPr lang="el-GR" dirty="0" smtClean="0"/>
              <a:t>αρχικά είναι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Συνεχίζει μέχρι να τελειώσουν τα στοιχεία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Υπολογίζει το </a:t>
            </a:r>
            <a:r>
              <a:rPr lang="el-GR" b="1" dirty="0" smtClean="0"/>
              <a:t>άθροισμα</a:t>
            </a:r>
            <a:r>
              <a:rPr lang="el-GR" dirty="0" smtClean="0"/>
              <a:t> όλων των στοιχείων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7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reduce = function ( data,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soFar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aggregator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if 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data.length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== 0 )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return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soFar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first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data.shift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soFar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aggregator(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soFar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first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reduce( data,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soFar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aggregator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reduce( [ ‘Hello’, ‘,’, ‘world’, ‘!’ ], ‘’, function ( x, y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x + y;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 ) );</a:t>
            </a:r>
          </a:p>
        </p:txBody>
      </p:sp>
    </p:spTree>
    <p:extLst>
      <p:ext uri="{BB962C8B-B14F-4D97-AF65-F5344CB8AC3E}">
        <p14:creationId xmlns:p14="http://schemas.microsoft.com/office/powerpoint/2010/main" val="13725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852143"/>
              </p:ext>
            </p:extLst>
          </p:nvPr>
        </p:nvGraphicFramePr>
        <p:xfrm>
          <a:off x="467544" y="54868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[ ‘Hello’, ‘,’, ‘world’, ‘!’ 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‘Hello’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‘,’, ‘world’, ‘!’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‘Hello, 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‘world’, ‘!’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‘Hello,</a:t>
                      </a:r>
                      <a:r>
                        <a:rPr lang="en-US" baseline="0" dirty="0" smtClean="0"/>
                        <a:t> world’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‘!’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‘Hello, world!’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3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7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reduce(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	[ 1, 2, 3 ],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	[ 4, 5, 6 ],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	[ 7, 8, 9 ]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[],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function ( x, y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	return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x.concat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y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3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51562"/>
              </p:ext>
            </p:extLst>
          </p:nvPr>
        </p:nvGraphicFramePr>
        <p:xfrm>
          <a:off x="467544" y="548680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[    [ 1, 2, 3 ],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[ 4, 5, 6 ],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[ 7, 8, 9 ]     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baseline="0" dirty="0" smtClean="0"/>
                        <a:t> 1, 2, 3 ]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[    [ 4, 5, 6 ],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[ 7, 8, 9 ]     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[ 1, 2, 3, 4, 5, 6 ]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[    [ 7, 8, 9 ]     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[ 1, 2, 3, 4, 5, 6, 7, 8, 9 ]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ως τιμή επιστροφής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Οι συναρτήσεις είναι ένας ακόμη απλός τύπος</a:t>
            </a:r>
          </a:p>
          <a:p>
            <a:r>
              <a:rPr lang="el-GR" dirty="0" smtClean="0"/>
              <a:t>Άρα μπορούν να επιστρέφονται από συναρτήσεις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6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makeFunction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displayHello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alert( “Hello, world!”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displayHello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hello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makeFunction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hello();</a:t>
            </a:r>
          </a:p>
        </p:txBody>
      </p:sp>
    </p:spTree>
    <p:extLst>
      <p:ext uri="{BB962C8B-B14F-4D97-AF65-F5344CB8AC3E}">
        <p14:creationId xmlns:p14="http://schemas.microsoft.com/office/powerpoint/2010/main" val="40234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Συνάρτηση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“Hello”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1988840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37179" y="1052736"/>
            <a:ext cx="648072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7864" y="5812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Όνομα συνάρτησης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190372" y="1916832"/>
            <a:ext cx="216024" cy="792088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09836" y="212821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Σώμα συνάρτησης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31927" y="3469650"/>
            <a:ext cx="708577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18264" y="32849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Κλήση συνάρτησης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makeAdder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adder = function ( x, y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return x + y;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adder;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addTwoValues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makeAdder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addTwoValues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addTwoValues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( 5, 7 ) );</a:t>
            </a:r>
          </a:p>
        </p:txBody>
      </p:sp>
    </p:spTree>
    <p:extLst>
      <p:ext uri="{BB962C8B-B14F-4D97-AF65-F5344CB8AC3E}">
        <p14:creationId xmlns:p14="http://schemas.microsoft.com/office/powerpoint/2010/main" val="22141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makeMultiplier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 ( factor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multiplier = function ( x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return factor * 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multiplier;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double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makeMultiplier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( 2 );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triple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makeMultiplier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( 3 );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quadruple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makeMultiplier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( 4 );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double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double( 5 )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triple( 4 ) );</a:t>
            </a:r>
          </a:p>
        </p:txBody>
      </p:sp>
    </p:spTree>
    <p:extLst>
      <p:ext uri="{BB962C8B-B14F-4D97-AF65-F5344CB8AC3E}">
        <p14:creationId xmlns:p14="http://schemas.microsoft.com/office/powerpoint/2010/main" val="10394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Κλεισίματα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Οι συναρτήσεις που ορίζονται μέσα σε άλλες συναρτήσεις έχουν πρόσβαση στις μεταβλητές των εξωτερικών συναρτήσεων</a:t>
            </a:r>
          </a:p>
          <a:p>
            <a:r>
              <a:rPr lang="el-GR" dirty="0" smtClean="0"/>
              <a:t>Αυτό ονομάζεται </a:t>
            </a:r>
            <a:r>
              <a:rPr lang="el-GR" b="1" dirty="0" smtClean="0"/>
              <a:t>κλείσιμο</a:t>
            </a:r>
          </a:p>
          <a:p>
            <a:r>
              <a:rPr lang="el-GR" dirty="0" smtClean="0"/>
              <a:t>Οι αναφορές αφορούν: Τα </a:t>
            </a:r>
            <a:r>
              <a:rPr lang="el-GR" b="1" dirty="0" smtClean="0"/>
              <a:t>στιγμιότυπα </a:t>
            </a:r>
            <a:r>
              <a:rPr lang="el-GR" dirty="0" smtClean="0"/>
              <a:t>των εξωτερικών μεταβλητών </a:t>
            </a:r>
            <a:r>
              <a:rPr lang="el-GR" b="1" dirty="0" smtClean="0"/>
              <a:t>τη στιγμή δημιουργίας </a:t>
            </a:r>
            <a:r>
              <a:rPr lang="el-GR" dirty="0" smtClean="0"/>
              <a:t>της εσωτερικής συνάρτησης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makeMultiplier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 ( factor 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multiplier = function ( x 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return factor * x;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multiplier;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makeCounter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count = 0;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count++;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countCows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makeCounter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countChicken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makeCounter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countCows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); 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countCows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countChicken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); 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countChicken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countChicken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countCows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16744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Προστακτική γλώσσα (όπως </a:t>
            </a:r>
            <a:r>
              <a:rPr lang="en-US" dirty="0" smtClean="0"/>
              <a:t>C, Pascal)</a:t>
            </a:r>
          </a:p>
          <a:p>
            <a:r>
              <a:rPr lang="el-GR" dirty="0" smtClean="0"/>
              <a:t>Αντικειμενοστραφής (όπως </a:t>
            </a:r>
            <a:r>
              <a:rPr lang="en-US" dirty="0" smtClean="0"/>
              <a:t>C++, Java)</a:t>
            </a:r>
          </a:p>
          <a:p>
            <a:r>
              <a:rPr lang="el-GR" dirty="0" smtClean="0"/>
              <a:t>Συναρτησιακή (όπως </a:t>
            </a:r>
            <a:r>
              <a:rPr lang="en-US" dirty="0" smtClean="0"/>
              <a:t>Haskell, LISP, 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Αντικείμενα σε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Αντικείμενο = Λεξικό</a:t>
            </a:r>
          </a:p>
          <a:p>
            <a:r>
              <a:rPr lang="el-GR" dirty="0" smtClean="0"/>
              <a:t>Περιέχουν ιδιότητες και μεθόδους</a:t>
            </a:r>
            <a:endParaRPr lang="en-US" dirty="0" smtClean="0"/>
          </a:p>
          <a:p>
            <a:r>
              <a:rPr lang="el-GR" dirty="0" smtClean="0"/>
              <a:t>Βολεύουν για να έχουμε μία ομάδα από συναρτήσεις που αφορούν ένα θέμα.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Ένα κενό αντικείμενο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myObject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{ };</a:t>
            </a:r>
          </a:p>
        </p:txBody>
      </p:sp>
    </p:spTree>
    <p:extLst>
      <p:ext uri="{BB962C8B-B14F-4D97-AF65-F5344CB8AC3E}">
        <p14:creationId xmlns:p14="http://schemas.microsoft.com/office/powerpoint/2010/main" val="17997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Προσθήκη ιδιοτήτων/μεθόδων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Μπορούμε να </a:t>
            </a:r>
            <a:r>
              <a:rPr lang="el-GR" b="1" dirty="0" smtClean="0"/>
              <a:t>προσθέσουμε</a:t>
            </a:r>
            <a:r>
              <a:rPr lang="el-GR" dirty="0" smtClean="0"/>
              <a:t> ιδιότητες και μεθόδους </a:t>
            </a:r>
            <a:r>
              <a:rPr lang="el-GR" b="1" dirty="0" smtClean="0"/>
              <a:t>μετά</a:t>
            </a:r>
            <a:r>
              <a:rPr lang="en-US" b="1" dirty="0" smtClean="0"/>
              <a:t> </a:t>
            </a:r>
            <a:r>
              <a:rPr lang="el-GR" dirty="0" smtClean="0"/>
              <a:t>την δημιουργία ενός αντικειμένου</a:t>
            </a:r>
            <a:endParaRPr lang="en-US" dirty="0" smtClean="0"/>
          </a:p>
          <a:p>
            <a:r>
              <a:rPr lang="el-GR" dirty="0" smtClean="0"/>
              <a:t>Ακόμη και σε αντικείμενα που δεν δημιουργήσαμε εμείς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links =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document.getElementsByTagName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(‘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’);</a:t>
            </a:r>
            <a:endParaRPr lang="el-GR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link =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links[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0 ];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link.coolnessFactor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“maximum”;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link.coolnessFactor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9789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Αντικείμενο με ιδιότητες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dionyziz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name: “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Dionysis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Zindros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age: 107,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sex: “yes, please”,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twitter: “http://twitter.com/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dionyziz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site: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“dionyziz.com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dionyziz.age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2000" dirty="0" smtClean="0">
                <a:solidFill>
                  <a:srgbClr val="00B050"/>
                </a:solidFill>
                <a:latin typeface="Lucida Console" pitchFamily="49" charset="0"/>
              </a:rPr>
              <a:t>εμφανίζει 107</a:t>
            </a:r>
            <a:endParaRPr lang="en-US" sz="2000" dirty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dionyziz.site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2000" dirty="0" smtClean="0">
                <a:solidFill>
                  <a:srgbClr val="00B050"/>
                </a:solidFill>
                <a:latin typeface="Lucida Console" pitchFamily="49" charset="0"/>
              </a:rPr>
              <a:t>// εμφανίζει </a:t>
            </a:r>
            <a:r>
              <a:rPr lang="en-US" sz="2000" dirty="0" smtClean="0">
                <a:solidFill>
                  <a:srgbClr val="00B050"/>
                </a:solidFill>
                <a:latin typeface="Lucida Console" pitchFamily="49" charset="0"/>
              </a:rPr>
              <a:t>dionyziz.com</a:t>
            </a:r>
            <a:endParaRPr lang="en-US" sz="2000" dirty="0">
              <a:solidFill>
                <a:srgbClr val="00B05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Αντικείμενο με μεθόδους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dog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name: “puppy”,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bark: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alert( “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Arf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!”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dog.bark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2000" dirty="0" smtClean="0">
                <a:solidFill>
                  <a:srgbClr val="00B050"/>
                </a:solidFill>
                <a:latin typeface="Lucida Console" pitchFamily="49" charset="0"/>
              </a:rPr>
              <a:t>εμφανίζει </a:t>
            </a:r>
            <a:r>
              <a:rPr lang="en-US" sz="2000" dirty="0" err="1" smtClean="0">
                <a:solidFill>
                  <a:srgbClr val="00B050"/>
                </a:solidFill>
                <a:latin typeface="Lucida Console" pitchFamily="49" charset="0"/>
              </a:rPr>
              <a:t>Arf</a:t>
            </a:r>
            <a:r>
              <a:rPr lang="en-US" sz="2000" dirty="0" smtClean="0">
                <a:solidFill>
                  <a:srgbClr val="00B050"/>
                </a:solidFill>
                <a:latin typeface="Lucida Console" pitchFamily="49" charset="0"/>
              </a:rPr>
              <a:t>!</a:t>
            </a:r>
            <a:endParaRPr lang="en-US" sz="2000" dirty="0">
              <a:solidFill>
                <a:srgbClr val="00B05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Παράμετροι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greet( </a:t>
            </a:r>
            <a:r>
              <a:rPr lang="en-US" dirty="0" smtClean="0">
                <a:solidFill>
                  <a:srgbClr val="7030A0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greeting = “Hello, “;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greeting += name;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greeting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greet( “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petros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 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38678" y="2002965"/>
            <a:ext cx="79208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4468" y="1154898"/>
            <a:ext cx="648072" cy="57606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95152" y="683404"/>
            <a:ext cx="310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Παράμετρος συνάρτησης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195736" y="4293096"/>
            <a:ext cx="648072" cy="4714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9792" y="4828510"/>
            <a:ext cx="310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Τιμή παραμέτρου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λέξη κλειδί </a:t>
            </a:r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Αναφέρεται στο αντικείμενο στο οποίο «</a:t>
            </a:r>
            <a:r>
              <a:rPr lang="el-GR" b="1" dirty="0" smtClean="0"/>
              <a:t>ανήκει</a:t>
            </a:r>
            <a:r>
              <a:rPr lang="el-GR" dirty="0" smtClean="0"/>
              <a:t>» η μέθοδος που καλέσαμε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parrot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name: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“John”,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sayName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: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	alert( “My name is “ + this.name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parrot.sayName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2000" dirty="0" smtClean="0">
                <a:solidFill>
                  <a:srgbClr val="00B050"/>
                </a:solidFill>
                <a:latin typeface="Lucida Console" pitchFamily="49" charset="0"/>
              </a:rPr>
              <a:t>Εμφανίζει </a:t>
            </a:r>
            <a:r>
              <a:rPr lang="en-US" sz="2000" dirty="0" smtClean="0">
                <a:solidFill>
                  <a:srgbClr val="00B050"/>
                </a:solidFill>
                <a:latin typeface="Lucida Console" pitchFamily="49" charset="0"/>
              </a:rPr>
              <a:t>My name is John</a:t>
            </a:r>
            <a:endParaRPr lang="en-US" sz="2000" dirty="0">
              <a:solidFill>
                <a:srgbClr val="00B05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λέξη κλειδί </a:t>
            </a:r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Συναρτήσεις που ορίζονται εκτός αντικειμένων «ανήκουν» στο </a:t>
            </a:r>
            <a:r>
              <a:rPr lang="en-US" dirty="0" smtClean="0"/>
              <a:t>window: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sayHello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‘Hello, world!’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this ); 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// </a:t>
            </a:r>
            <a:r>
              <a:rPr lang="el-GR" sz="2000" dirty="0">
                <a:solidFill>
                  <a:srgbClr val="00B050"/>
                </a:solidFill>
                <a:latin typeface="Lucida Console" pitchFamily="49" charset="0"/>
              </a:rPr>
              <a:t>εμφανίζει 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0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Πώς πυροδοτεί ο </a:t>
            </a:r>
            <a:r>
              <a:rPr lang="en-US" dirty="0" smtClean="0"/>
              <a:t>browser</a:t>
            </a:r>
            <a:r>
              <a:rPr lang="el-GR" dirty="0" smtClean="0"/>
              <a:t> τα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link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document.getElementsByTagName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‘a’ )[ 0 ];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link.onclick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990" y="4221088"/>
            <a:ext cx="8229600" cy="175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link.onclick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function ()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“Let me take you to “ +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this.href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187624" y="3907104"/>
            <a:ext cx="623965" cy="294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56658" y="3694452"/>
            <a:ext cx="249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= link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44990" y="548680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navigateAway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“Let me take you to “ +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this.href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link.onclick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navigateAway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15845" y="2414475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7733" y="3501008"/>
            <a:ext cx="249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πριν την αντιγραφή: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= window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63796" y="2414475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5684" y="3501008"/>
            <a:ext cx="249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μετά την αντιγραφή: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= link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navigateAway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”&gt;Test&lt;/a&gt;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59832" y="1124744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221127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Το </a:t>
            </a:r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l-GR" b="1" i="1" dirty="0" smtClean="0">
                <a:solidFill>
                  <a:srgbClr val="FF0000"/>
                </a:solidFill>
              </a:rPr>
              <a:t>μέσα</a:t>
            </a:r>
            <a:r>
              <a:rPr lang="el-GR" dirty="0" smtClean="0">
                <a:solidFill>
                  <a:srgbClr val="FF0000"/>
                </a:solidFill>
              </a:rPr>
              <a:t> στην </a:t>
            </a:r>
            <a:r>
              <a:rPr lang="en-US" b="1" dirty="0" err="1" smtClean="0">
                <a:solidFill>
                  <a:srgbClr val="FF0000"/>
                </a:solidFill>
              </a:rPr>
              <a:t>navigateAway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θα είναι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Μία σταδιακή αλλαγή στην εμφάνιση ενός αντικειμένου</a:t>
            </a:r>
          </a:p>
          <a:p>
            <a:pPr lvl="1"/>
            <a:r>
              <a:rPr lang="el-GR" dirty="0" smtClean="0"/>
              <a:t>Στη θέση</a:t>
            </a:r>
          </a:p>
          <a:p>
            <a:pPr lvl="1"/>
            <a:r>
              <a:rPr lang="el-GR" dirty="0" smtClean="0"/>
              <a:t>Στο χρώμα</a:t>
            </a:r>
          </a:p>
          <a:p>
            <a:pPr lvl="1"/>
            <a:r>
              <a:rPr lang="el-GR" dirty="0" smtClean="0"/>
              <a:t>Στο μέγεθος</a:t>
            </a:r>
          </a:p>
          <a:p>
            <a:pPr lvl="1"/>
            <a:r>
              <a:rPr lang="el-GR" dirty="0" smtClean="0"/>
              <a:t>κλπ.</a:t>
            </a:r>
          </a:p>
        </p:txBody>
      </p:sp>
    </p:spTree>
    <p:extLst>
      <p:ext uri="{BB962C8B-B14F-4D97-AF65-F5344CB8AC3E}">
        <p14:creationId xmlns:p14="http://schemas.microsoft.com/office/powerpoint/2010/main" val="27627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548680"/>
            <a:ext cx="1368152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548680"/>
            <a:ext cx="69847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div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background-color: #222;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border: 2px solid black;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width: 100px;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height: 100px;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position: absolute;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top: 10px;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left: 10px;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&lt;div&gt;&lt;/div&gt;</a:t>
            </a:r>
          </a:p>
          <a:p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35596" y="1916832"/>
            <a:ext cx="0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1520" y="2073513"/>
            <a:ext cx="1368152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35596" y="3441665"/>
            <a:ext cx="0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Πώς θα πετύχουμε κίνηση;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position = 0;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div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document.getElementsByTagName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‘div’ )[ 0 ];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while ( position &lt; 100 )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position +=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div.style.top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position +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px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b="1" dirty="0" smtClean="0"/>
              <a:t>Δεν</a:t>
            </a:r>
            <a:r>
              <a:rPr lang="el-GR" dirty="0" smtClean="0"/>
              <a:t> είναι σταδιακή! Το κουτί μεταφέρεται ξαφνικά από το 0 στο 100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Χρησιμοποιούμε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setInterval</a:t>
            </a:r>
            <a:r>
              <a:rPr lang="en-US" dirty="0"/>
              <a:t>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setTimout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position = 0;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div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document.getElementsByTagName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‘div’ )[ 0 ];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setInterval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function 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position +=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div.style.top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position +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px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}, 50 );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position = 0;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div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document.getElementsByTagName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‘div’ )[ 0 ];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animate()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position +=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div.style.top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position +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px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if ( position &lt; 100 )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setTimeout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animate, 50 );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setTimeout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animate, 50 );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8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Επιστροφή τιμής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Add( a, b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Add( 5, 7 )</a:t>
            </a:r>
            <a:r>
              <a:rPr lang="en-US" dirty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3605578"/>
            <a:ext cx="648072" cy="4714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776" y="3964414"/>
            <a:ext cx="310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Αντικαθίσταται από 12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Συναρτήσεις σε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l-GR" dirty="0"/>
              <a:t>Συναρτήσεις ως τιμές</a:t>
            </a:r>
          </a:p>
          <a:p>
            <a:r>
              <a:rPr lang="el-GR" dirty="0"/>
              <a:t>Συναρτήσεις ως παράμετροι</a:t>
            </a:r>
          </a:p>
          <a:p>
            <a:r>
              <a:rPr lang="el-GR" dirty="0"/>
              <a:t>Επιστροφή συναρτήσεων</a:t>
            </a:r>
          </a:p>
          <a:p>
            <a:r>
              <a:rPr lang="el-GR" dirty="0"/>
              <a:t>Αντικειμενοστραφής προγραμματισμός σε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setTimeout</a:t>
            </a:r>
            <a:r>
              <a:rPr lang="en-US" dirty="0"/>
              <a:t>/</a:t>
            </a:r>
            <a:r>
              <a:rPr lang="en-US" dirty="0" err="1"/>
              <a:t>setInterval</a:t>
            </a:r>
            <a:endParaRPr lang="en-US" dirty="0"/>
          </a:p>
          <a:p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26692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Μπορείτε</a:t>
            </a:r>
            <a:r>
              <a:rPr lang="en-US" dirty="0" smtClean="0"/>
              <a:t> </a:t>
            </a:r>
            <a:r>
              <a:rPr lang="el-GR" dirty="0" smtClean="0"/>
              <a:t>πλέον να χρησιμοποιείτε τις συναρτησιακές και αντικειμενοστραφείς δυνατότητες της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Χρήση </a:t>
            </a:r>
            <a:r>
              <a:rPr lang="en-US" dirty="0" smtClean="0"/>
              <a:t>SVN </a:t>
            </a:r>
            <a:r>
              <a:rPr lang="el-GR" dirty="0" smtClean="0"/>
              <a:t>για έλεγχο εκδόσεων</a:t>
            </a:r>
          </a:p>
          <a:p>
            <a:r>
              <a:rPr lang="el-GR" dirty="0" smtClean="0"/>
              <a:t>Ανταλλαγή κώδικα σε ομάδες</a:t>
            </a:r>
            <a:endParaRPr lang="en-US" dirty="0" smtClean="0"/>
          </a:p>
          <a:p>
            <a:endParaRPr lang="el-GR" dirty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814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Προαιρετικές παράμετροι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ορίσματα που περνάμε σε μία συνάρτηση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όταν την καλούμε μπορεί να είναι </a:t>
            </a:r>
            <a:r>
              <a:rPr lang="el-GR" b="1" dirty="0" smtClean="0"/>
              <a:t>περισσότερα</a:t>
            </a:r>
            <a:r>
              <a:rPr lang="el-GR" dirty="0" smtClean="0"/>
              <a:t> απ’ όσα ορίζονται.</a:t>
            </a:r>
          </a:p>
          <a:p>
            <a:r>
              <a:rPr lang="en-US" dirty="0" smtClean="0"/>
              <a:t>arguments: </a:t>
            </a:r>
            <a:r>
              <a:rPr lang="el-GR" dirty="0" smtClean="0"/>
              <a:t>Πίνακας που περιέχει τα ορίσματα που έχουν περάσει</a:t>
            </a:r>
            <a:r>
              <a:rPr lang="en-US" dirty="0" smtClean="0"/>
              <a:t> </a:t>
            </a:r>
            <a:r>
              <a:rPr lang="el-GR" dirty="0" smtClean="0"/>
              <a:t>στη συνάρτηση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add( 3, 5, 7 )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add( 10, 20, 7, -7 ) );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add()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len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arguments.length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sum = 0;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for 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i = 0; i &lt;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len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 ++i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  sum += arguments[ i 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return sum;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148064" y="664315"/>
            <a:ext cx="64807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68144" y="47964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Η κλήση μπορεί να γίνει πριν τον ορισμό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79912" y="2364977"/>
            <a:ext cx="324036" cy="3193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3948" y="267292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Πίνακας παραμέτρων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319972" y="3841132"/>
            <a:ext cx="324036" cy="3193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41490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i-</a:t>
            </a:r>
            <a:r>
              <a:rPr lang="el-GR" b="1" dirty="0" smtClean="0">
                <a:solidFill>
                  <a:srgbClr val="00B050"/>
                </a:solidFill>
              </a:rPr>
              <a:t>οστή παράμετρος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5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Τοπικές και καθολικές μεταβλητές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Οι </a:t>
            </a:r>
            <a:r>
              <a:rPr lang="el-GR" b="1" dirty="0" smtClean="0"/>
              <a:t>καθολικές </a:t>
            </a:r>
            <a:r>
              <a:rPr lang="el-GR" dirty="0" smtClean="0"/>
              <a:t>μεταβλητές είναι προσβάσιμες από παντού</a:t>
            </a:r>
            <a:endParaRPr lang="en-US" dirty="0" smtClean="0"/>
          </a:p>
          <a:p>
            <a:r>
              <a:rPr lang="el-GR" dirty="0" smtClean="0"/>
              <a:t>Ορίζονται με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l-GR" b="1" dirty="0" smtClean="0"/>
              <a:t>εκτός </a:t>
            </a:r>
            <a:r>
              <a:rPr lang="el-GR" dirty="0" smtClean="0"/>
              <a:t>όλων των συναρτήσεων</a:t>
            </a:r>
          </a:p>
          <a:p>
            <a:r>
              <a:rPr lang="el-GR" dirty="0" smtClean="0"/>
              <a:t>Η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θεωρεί ότι μία μεταβλητή είναι </a:t>
            </a:r>
            <a:r>
              <a:rPr lang="el-GR" b="1" dirty="0" smtClean="0"/>
              <a:t>καθολική</a:t>
            </a:r>
            <a:r>
              <a:rPr lang="el-GR" dirty="0" smtClean="0"/>
              <a:t> όταν </a:t>
            </a:r>
            <a:r>
              <a:rPr lang="el-GR" i="1" dirty="0" smtClean="0"/>
              <a:t>δεν ορίζεται</a:t>
            </a:r>
            <a:endParaRPr lang="en-US" i="1" dirty="0" smtClean="0"/>
          </a:p>
          <a:p>
            <a:endParaRPr lang="en-US" i="1" dirty="0"/>
          </a:p>
          <a:p>
            <a:r>
              <a:rPr lang="el-GR" dirty="0" smtClean="0"/>
              <a:t>Οι </a:t>
            </a:r>
            <a:r>
              <a:rPr lang="el-GR" b="1" dirty="0" smtClean="0"/>
              <a:t>τοπικές</a:t>
            </a:r>
            <a:r>
              <a:rPr lang="el-GR" dirty="0" smtClean="0"/>
              <a:t> μεταβλητές είναι προσβάσιμες μόνο μέσα στη συνάρτηση</a:t>
            </a:r>
            <a:endParaRPr lang="en-US" dirty="0" smtClean="0"/>
          </a:p>
          <a:p>
            <a:r>
              <a:rPr lang="el-GR" dirty="0" smtClean="0"/>
              <a:t>Ορίζονται με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l-GR" b="1" dirty="0" smtClean="0"/>
              <a:t>εντός </a:t>
            </a:r>
            <a:r>
              <a:rPr lang="el-GR" dirty="0" smtClean="0"/>
              <a:t>της συνάρτησης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Τοπικές και καθολικές μεταβλητές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a = 6;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alert( a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foo();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a 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55776" y="1813466"/>
            <a:ext cx="864096" cy="6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63888" y="162335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Καθολική μεταβλητή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70093" y="3034337"/>
            <a:ext cx="864096" cy="65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63130" y="2852936"/>
            <a:ext cx="444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Τοπική μεταβλητή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70093" y="3403669"/>
            <a:ext cx="864096" cy="65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63130" y="3222268"/>
            <a:ext cx="52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Δεν επηρεάζει την καθολική μεταβλητή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29391" y="4588129"/>
            <a:ext cx="432048" cy="3859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9732" y="42210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Καθολική μεταβλητή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4138</TotalTime>
  <Words>1531</Words>
  <Application>Microsoft Office PowerPoint</Application>
  <PresentationFormat>On-screen Show (4:3)</PresentationFormat>
  <Paragraphs>512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Clarity</vt:lpstr>
      <vt:lpstr>ΣυναρτησιακH JAVASCRIPT</vt:lpstr>
      <vt:lpstr>Στόχος της ώρας</vt:lpstr>
      <vt:lpstr>Συνάρτηση</vt:lpstr>
      <vt:lpstr>Παράμετροι</vt:lpstr>
      <vt:lpstr>Επιστροφή τιμής</vt:lpstr>
      <vt:lpstr>Προαιρετικές παράμετροι</vt:lpstr>
      <vt:lpstr>PowerPoint Presentation</vt:lpstr>
      <vt:lpstr>Τοπικές και καθολικές μεταβλητές</vt:lpstr>
      <vt:lpstr>Τοπικές και καθολικές μεταβλητές</vt:lpstr>
      <vt:lpstr>Τοπικές και καθολικές μεταβλητές</vt:lpstr>
      <vt:lpstr>Αναδρομή</vt:lpstr>
      <vt:lpstr>Ανώνυμες συναρτήσεις</vt:lpstr>
      <vt:lpstr>Κλήση ανώνυμων συναρτήσεων</vt:lpstr>
      <vt:lpstr>Συναρτήσεις ως τιμές</vt:lpstr>
      <vt:lpstr>Συναρτήσεις ως παράμετροι</vt:lpstr>
      <vt:lpstr>Συναρτήσεις ως παράμετροι</vt:lpstr>
      <vt:lpstr>setTimeout</vt:lpstr>
      <vt:lpstr>setInterval</vt:lpstr>
      <vt:lpstr>Συναρτήσεις ως παράμετροι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Συναρτήσεις ως τιμή επιστροφής</vt:lpstr>
      <vt:lpstr>PowerPoint Presentation</vt:lpstr>
      <vt:lpstr>PowerPoint Presentation</vt:lpstr>
      <vt:lpstr>PowerPoint Presentation</vt:lpstr>
      <vt:lpstr>Κλεισίματα</vt:lpstr>
      <vt:lpstr>PowerPoint Presentation</vt:lpstr>
      <vt:lpstr>Javascript</vt:lpstr>
      <vt:lpstr>Αντικείμενα σε Javascript</vt:lpstr>
      <vt:lpstr>Ένα κενό αντικείμενο</vt:lpstr>
      <vt:lpstr>Προσθήκη ιδιοτήτων/μεθόδων</vt:lpstr>
      <vt:lpstr>Αντικείμενο με ιδιότητες</vt:lpstr>
      <vt:lpstr>Αντικείμενο με μεθόδους</vt:lpstr>
      <vt:lpstr>Η λέξη κλειδί “this”</vt:lpstr>
      <vt:lpstr>Η λέξη κλειδί “this”</vt:lpstr>
      <vt:lpstr>Πώς πυροδοτεί ο browser τα events</vt:lpstr>
      <vt:lpstr>PowerPoint Presentation</vt:lpstr>
      <vt:lpstr>PowerPoint Presentation</vt:lpstr>
      <vt:lpstr>Animations</vt:lpstr>
      <vt:lpstr>PowerPoint Presentation</vt:lpstr>
      <vt:lpstr>Πώς θα πετύχουμε κίνηση;</vt:lpstr>
      <vt:lpstr>PowerPoint Presentation</vt:lpstr>
      <vt:lpstr>PowerPoint Presentation</vt:lpstr>
      <vt:lpstr>Μάθαμε</vt:lpstr>
      <vt:lpstr>Συγχαρητήρια!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Dionysis Zindros</dc:creator>
  <cp:lastModifiedBy>Petros</cp:lastModifiedBy>
  <cp:revision>393</cp:revision>
  <dcterms:created xsi:type="dcterms:W3CDTF">2010-08-21T11:02:20Z</dcterms:created>
  <dcterms:modified xsi:type="dcterms:W3CDTF">2011-01-17T17:01:44Z</dcterms:modified>
</cp:coreProperties>
</file>