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5"/>
  </p:notesMasterIdLst>
  <p:sldIdLst>
    <p:sldId id="257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312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4" r:id="rId58"/>
    <p:sldId id="315" r:id="rId59"/>
    <p:sldId id="313" r:id="rId60"/>
    <p:sldId id="316" r:id="rId61"/>
    <p:sldId id="333" r:id="rId62"/>
    <p:sldId id="332" r:id="rId63"/>
    <p:sldId id="33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55" autoAdjust="0"/>
    <p:restoredTop sz="84119" autoAdjust="0"/>
  </p:normalViewPr>
  <p:slideViewPr>
    <p:cSldViewPr>
      <p:cViewPr varScale="1">
        <p:scale>
          <a:sx n="61" d="100"/>
          <a:sy n="61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86B8-41A5-45BF-AE9B-96C920165E62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C186E-BD72-4EC5-9A2E-D7B3A468EF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30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2950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Δύο διαφορετικά βιβλία: </a:t>
            </a:r>
            <a:r>
              <a:rPr lang="en-US" dirty="0" smtClean="0"/>
              <a:t>MySQL</a:t>
            </a:r>
            <a:r>
              <a:rPr lang="en-US" baseline="0" dirty="0" smtClean="0"/>
              <a:t> Cookbook (</a:t>
            </a:r>
            <a:r>
              <a:rPr lang="el-GR" baseline="0" dirty="0" smtClean="0"/>
              <a:t>αριστερά)</a:t>
            </a:r>
            <a:r>
              <a:rPr lang="en-US" baseline="0" dirty="0" smtClean="0"/>
              <a:t> </a:t>
            </a:r>
            <a:r>
              <a:rPr lang="el-GR" baseline="0" dirty="0" smtClean="0"/>
              <a:t>και </a:t>
            </a:r>
            <a:r>
              <a:rPr lang="en-US" baseline="0" dirty="0" smtClean="0"/>
              <a:t>PHP Cookbook</a:t>
            </a:r>
            <a:r>
              <a:rPr lang="el-GR" baseline="0" dirty="0" smtClean="0"/>
              <a:t> (δεξιά), από τις εκδόσεις </a:t>
            </a:r>
            <a:r>
              <a:rPr lang="en-US" baseline="0" dirty="0" smtClean="0"/>
              <a:t>O’Reilly. </a:t>
            </a:r>
            <a:r>
              <a:rPr lang="el-GR" baseline="0" dirty="0" smtClean="0"/>
              <a:t>Χρησιμοποιείται πανομοιότυπη μορφοποίηση, όμως το περιεχόμενο είναι διαφορετικό.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670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27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Μέγεθος ανάλογο της δημοτικότητας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99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Θα χρησιμοποιήσουμε τον </a:t>
            </a:r>
            <a:r>
              <a:rPr lang="en-US" dirty="0" smtClean="0"/>
              <a:t>Firefox</a:t>
            </a:r>
            <a:r>
              <a:rPr lang="en-US" baseline="0" dirty="0" smtClean="0"/>
              <a:t> </a:t>
            </a:r>
            <a:r>
              <a:rPr lang="el-GR" baseline="0" dirty="0" smtClean="0"/>
              <a:t>για τις ασκήσεις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297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Προγράμματα</a:t>
            </a:r>
            <a:r>
              <a:rPr lang="el-GR" baseline="0" dirty="0" smtClean="0"/>
              <a:t> όπως </a:t>
            </a:r>
            <a:r>
              <a:rPr lang="en-US" baseline="0" dirty="0" err="1" smtClean="0"/>
              <a:t>Frontpage</a:t>
            </a:r>
            <a:r>
              <a:rPr lang="en-US" baseline="0" dirty="0" smtClean="0"/>
              <a:t> </a:t>
            </a:r>
            <a:r>
              <a:rPr lang="el-GR" baseline="0" dirty="0" smtClean="0"/>
              <a:t>ή</a:t>
            </a:r>
            <a:r>
              <a:rPr lang="en-US" baseline="0" dirty="0" smtClean="0"/>
              <a:t> Dreamweaver </a:t>
            </a:r>
            <a:r>
              <a:rPr lang="el-GR" baseline="0" dirty="0" smtClean="0"/>
              <a:t>παράγουν κώδικα που δεν ακολουθεί</a:t>
            </a:r>
            <a:r>
              <a:rPr lang="en-US" baseline="0" dirty="0" smtClean="0"/>
              <a:t> standards </a:t>
            </a:r>
            <a:r>
              <a:rPr lang="el-GR" baseline="0" dirty="0" smtClean="0"/>
              <a:t>για να μας «βοηθούν». Αν θέλετε να μάθετε </a:t>
            </a:r>
            <a:r>
              <a:rPr lang="en-US" baseline="0" dirty="0" smtClean="0"/>
              <a:t>HTML </a:t>
            </a:r>
            <a:r>
              <a:rPr lang="el-GR" baseline="0" dirty="0" smtClean="0"/>
              <a:t>και </a:t>
            </a:r>
            <a:r>
              <a:rPr lang="en-US" baseline="0" dirty="0" smtClean="0"/>
              <a:t>CSS </a:t>
            </a:r>
            <a:r>
              <a:rPr lang="el-GR" baseline="0" dirty="0" smtClean="0"/>
              <a:t>σοβαρά, θα πρέπει να γράφετε κώδικα στο «χέρι».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661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 </a:t>
            </a:r>
            <a:r>
              <a:rPr lang="el-GR" dirty="0" smtClean="0"/>
              <a:t>Αυτό δεν αλλάζει κάτι στην εμφάνιση, αλλά η δουλειά της </a:t>
            </a:r>
            <a:r>
              <a:rPr lang="en-US" dirty="0" smtClean="0"/>
              <a:t>HTML </a:t>
            </a:r>
            <a:r>
              <a:rPr lang="el-GR" dirty="0" smtClean="0"/>
              <a:t>είναι να δηλώσει</a:t>
            </a:r>
            <a:r>
              <a:rPr lang="el-GR" baseline="0" dirty="0" smtClean="0"/>
              <a:t> ΠΕΡΙΕΧΟΜΕΝΟ, όχι ΕΜΦΑΝΙΣΗ. Αυτός ο κώδικας έχει δώσει νόημα στη σελίδα.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Πού είναι το άνοιγμα, το κλείσιμο,</a:t>
            </a:r>
            <a:r>
              <a:rPr lang="el-GR" baseline="0" dirty="0" smtClean="0"/>
              <a:t> και το περιεχόμενο της ετικέτας </a:t>
            </a:r>
            <a:r>
              <a:rPr lang="en-US" baseline="0" dirty="0" smtClean="0"/>
              <a:t>html?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Πού είναι το άνοιγμα, το κλείσιμο,</a:t>
            </a:r>
            <a:r>
              <a:rPr lang="el-GR" baseline="0" dirty="0" smtClean="0"/>
              <a:t> και το περιεχόμενο της ετικέτας </a:t>
            </a:r>
            <a:r>
              <a:rPr lang="en-US" baseline="0" dirty="0" smtClean="0"/>
              <a:t>body?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 </a:t>
            </a:r>
            <a:r>
              <a:rPr lang="el-GR" dirty="0" smtClean="0"/>
              <a:t>Ο τίτλος εμφανίζεται στη μπάρα τίτλου, καθώς και στα αγαπημένα.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564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Boxes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469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r>
              <a:rPr lang="en-US" baseline="0" dirty="0" smtClean="0"/>
              <a:t> demo.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825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Π.χ. Αν</a:t>
            </a:r>
            <a:r>
              <a:rPr lang="el-GR" baseline="0" dirty="0" smtClean="0"/>
              <a:t> θέλουμε όλο το κείμενό μας να είναι </a:t>
            </a:r>
            <a:r>
              <a:rPr lang="en-US" baseline="0" dirty="0" smtClean="0"/>
              <a:t>bold</a:t>
            </a:r>
            <a:r>
              <a:rPr lang="el-GR" baseline="0" dirty="0" smtClean="0"/>
              <a:t>, αυτό δεν πρόκειται για έμφαση, αλλά για μορφοποίηση. Επιπλέον, αν δώσουμε έμφαση σε μία λέξη, το</a:t>
            </a:r>
            <a:r>
              <a:rPr lang="en-US" baseline="0" dirty="0" smtClean="0"/>
              <a:t> CSS</a:t>
            </a:r>
            <a:r>
              <a:rPr lang="el-GR" baseline="0" dirty="0" smtClean="0"/>
              <a:t> μπορεί να επιλέξει αν θα την τονίσει με έντονα γράμματα ή λόγου χάρη με κόκκινο χρώμα.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6970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Άρθρο από τη </a:t>
            </a:r>
            <a:r>
              <a:rPr lang="en-US" dirty="0" smtClean="0"/>
              <a:t>Wikipedia. </a:t>
            </a:r>
            <a:r>
              <a:rPr lang="el-GR" dirty="0" smtClean="0"/>
              <a:t>Παρατηρήστε ότι η επικεφαλίδα </a:t>
            </a:r>
            <a:r>
              <a:rPr lang="en-US" dirty="0" smtClean="0"/>
              <a:t>“Phylogeny and evolution” </a:t>
            </a:r>
            <a:r>
              <a:rPr lang="el-GR" dirty="0" smtClean="0"/>
              <a:t>είναι </a:t>
            </a:r>
            <a:r>
              <a:rPr lang="en-US" dirty="0" smtClean="0"/>
              <a:t>h2 </a:t>
            </a:r>
            <a:r>
              <a:rPr lang="el-GR" dirty="0" smtClean="0"/>
              <a:t>και όχι </a:t>
            </a:r>
            <a:r>
              <a:rPr lang="en-US" dirty="0" smtClean="0"/>
              <a:t>h3!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37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783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4964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46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1780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52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75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width </a:t>
            </a:r>
            <a:r>
              <a:rPr lang="el-GR" dirty="0" smtClean="0"/>
              <a:t>και</a:t>
            </a:r>
            <a:r>
              <a:rPr lang="en-US" baseline="0" dirty="0" smtClean="0"/>
              <a:t> height </a:t>
            </a:r>
            <a:r>
              <a:rPr lang="el-GR" baseline="0" dirty="0" smtClean="0"/>
              <a:t>είναι προαιρετικά. Αν παραληφθούν τότε ο </a:t>
            </a:r>
            <a:r>
              <a:rPr lang="en-US" baseline="0" dirty="0" smtClean="0"/>
              <a:t>browser </a:t>
            </a:r>
            <a:r>
              <a:rPr lang="el-GR" baseline="0" dirty="0" smtClean="0"/>
              <a:t>εντοπίζει το μέγεθος αφού κατεβάσει την εικόνα.</a:t>
            </a:r>
            <a:r>
              <a:rPr lang="en-US" baseline="0" dirty="0" smtClean="0"/>
              <a:t> </a:t>
            </a:r>
            <a:r>
              <a:rPr lang="el-GR" baseline="0" dirty="0" smtClean="0"/>
              <a:t>Το </a:t>
            </a:r>
            <a:r>
              <a:rPr lang="en-US" baseline="0" dirty="0" smtClean="0"/>
              <a:t>alt </a:t>
            </a:r>
            <a:r>
              <a:rPr lang="el-GR" baseline="0" dirty="0" smtClean="0"/>
              <a:t>εμφανίζεται σε περίπτωση που οι εικόνες είναι απενεργοποιημένες.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53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911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Ποιες</a:t>
            </a:r>
            <a:r>
              <a:rPr lang="el-GR" baseline="0" dirty="0" smtClean="0"/>
              <a:t> φράσεις περιγράφουν περιεχόμενο και ποιες μορφοποίηση</a:t>
            </a:r>
            <a:r>
              <a:rPr lang="en-US" baseline="0" dirty="0" smtClean="0"/>
              <a:t>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155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πρώτη σελίδα του </a:t>
            </a:r>
            <a:r>
              <a:rPr lang="en-US" dirty="0" smtClean="0"/>
              <a:t>Tom Sawyer </a:t>
            </a:r>
            <a:r>
              <a:rPr lang="el-GR" dirty="0" smtClean="0"/>
              <a:t>σε δύο διαφορετικές εκδόσεις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l-GR" baseline="0" dirty="0" smtClean="0"/>
              <a:t>Το περιεχόμενο είναι το ίδιο. Η μορφοποίηση είναι διαφορετική. Πού</a:t>
            </a:r>
            <a:r>
              <a:rPr lang="en-US" baseline="0" dirty="0" smtClean="0"/>
              <a:t>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C186E-BD72-4EC5-9A2E-D7B3A468EF5D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59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December 26,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December 26,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guides/htmlbeginner/links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site.gr/#foo" TargetMode="External"/><Relationship Id="rId5" Type="http://schemas.openxmlformats.org/officeDocument/2006/relationships/hyperlink" Target="http://mysite.gr/foo" TargetMode="External"/><Relationship Id="rId4" Type="http://schemas.openxmlformats.org/officeDocument/2006/relationships/hyperlink" Target="http://mysite.gr/bar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l-GR" dirty="0" smtClean="0"/>
              <a:t> 1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n-US" dirty="0" smtClean="0"/>
              <a:t>Lecturers</a:t>
            </a:r>
            <a:r>
              <a:rPr lang="el-GR" dirty="0" smtClean="0"/>
              <a:t>: </a:t>
            </a:r>
            <a:r>
              <a:rPr lang="en-US" dirty="0" smtClean="0"/>
              <a:t>P. </a:t>
            </a:r>
            <a:r>
              <a:rPr lang="en-US" dirty="0" err="1" smtClean="0"/>
              <a:t>Aggelatos</a:t>
            </a:r>
            <a:r>
              <a:rPr lang="en-US" dirty="0" smtClean="0"/>
              <a:t>, D. </a:t>
            </a:r>
            <a:r>
              <a:rPr lang="en-US" dirty="0" err="1" smtClean="0"/>
              <a:t>Zindros</a:t>
            </a:r>
            <a:endParaRPr lang="en-US" dirty="0" smtClean="0"/>
          </a:p>
          <a:p>
            <a:r>
              <a:rPr lang="en-US" dirty="0" smtClean="0"/>
              <a:t>Slides</a:t>
            </a:r>
            <a:r>
              <a:rPr lang="el-GR" dirty="0" smtClean="0"/>
              <a:t>: </a:t>
            </a:r>
            <a:r>
              <a:rPr lang="en-US" dirty="0" smtClean="0"/>
              <a:t>D. </a:t>
            </a:r>
            <a:r>
              <a:rPr lang="en-US" dirty="0" err="1" smtClean="0"/>
              <a:t>Zindros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Electrical and Computer Engineering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245647" y="898035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52870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Smaller size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65293" y="893977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91323" y="52464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Bigger size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59832" y="1052736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83868" y="76470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Latin numeral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20272" y="949370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2120" y="58003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Arabic numeral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99592" y="1340768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64" y="93615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Single quotes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60032" y="1988840"/>
            <a:ext cx="432048" cy="2473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4787" y="161950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Double quotes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02769" y="1196752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8971" y="75148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Chapter subtitle not shown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60032" y="1804174"/>
            <a:ext cx="432048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78971" y="196688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Chapter subtitle shown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590887" y="4487039"/>
            <a:ext cx="324036" cy="6701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8529" y="4114633"/>
            <a:ext cx="20569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Line break exists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09956" y="3464612"/>
            <a:ext cx="470311" cy="6449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7624" y="3121896"/>
            <a:ext cx="1633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line break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dionyziz\Τα έγγραφά μου\web-development\oreilly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20416"/>
            <a:ext cx="3943989" cy="35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dionyziz\Τα έγγραφά μου\web-development\oreilly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4912"/>
            <a:ext cx="3983961" cy="3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416260" y="2160163"/>
            <a:ext cx="373617" cy="1956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22989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titles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74569" y="2236286"/>
            <a:ext cx="432048" cy="1997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9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dionyziz\Τα έγγραφά μου\web-development\oreilly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620416"/>
            <a:ext cx="3943989" cy="357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ocuments and Settings\dionyziz\Τα έγγραφά μου\web-development\oreilly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84912"/>
            <a:ext cx="3983961" cy="3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69446" y="3133410"/>
            <a:ext cx="373616" cy="310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3660" y="276407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text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99155" y="3133410"/>
            <a:ext cx="349109" cy="310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in</a:t>
            </a:r>
            <a:r>
              <a:rPr lang="el-GR" dirty="0" smtClean="0"/>
              <a:t> </a:t>
            </a:r>
            <a:r>
              <a:rPr lang="el-GR" b="1" dirty="0" smtClean="0"/>
              <a:t>.</a:t>
            </a:r>
            <a:r>
              <a:rPr lang="en-US" b="1" dirty="0" smtClean="0"/>
              <a:t>html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We edit them using a simple editor</a:t>
            </a:r>
            <a:endParaRPr lang="el-GR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</a:t>
            </a:r>
            <a:r>
              <a:rPr lang="el-GR" dirty="0" smtClean="0"/>
              <a:t> </a:t>
            </a:r>
            <a:r>
              <a:rPr lang="en-US" dirty="0" smtClean="0"/>
              <a:t>Notepad, vim, </a:t>
            </a:r>
            <a:r>
              <a:rPr lang="en-US" dirty="0" err="1" smtClean="0"/>
              <a:t>emacs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Contains code in plaintext format</a:t>
            </a:r>
          </a:p>
          <a:p>
            <a:r>
              <a:rPr lang="en-US" dirty="0" smtClean="0"/>
              <a:t>It’s interpreted and not compiled</a:t>
            </a:r>
          </a:p>
          <a:p>
            <a:r>
              <a:rPr lang="en-US" dirty="0" smtClean="0"/>
              <a:t>It runs within the</a:t>
            </a:r>
            <a:r>
              <a:rPr lang="el-GR" dirty="0" smtClean="0"/>
              <a:t> </a:t>
            </a:r>
            <a:r>
              <a:rPr lang="en-US" b="1" dirty="0" smtClean="0"/>
              <a:t>browsers</a:t>
            </a:r>
          </a:p>
          <a:p>
            <a:r>
              <a:rPr lang="en-US" dirty="0" smtClean="0"/>
              <a:t>It can run </a:t>
            </a:r>
            <a:r>
              <a:rPr lang="en-US" b="1" dirty="0" smtClean="0"/>
              <a:t>locally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887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HTML page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an .html file with some text!</a:t>
            </a:r>
            <a:endParaRPr lang="el-GR" dirty="0" smtClean="0"/>
          </a:p>
          <a:p>
            <a:r>
              <a:rPr lang="en-US" dirty="0" smtClean="0"/>
              <a:t>The extension must be</a:t>
            </a:r>
            <a:r>
              <a:rPr lang="el-GR" dirty="0" smtClean="0"/>
              <a:t> </a:t>
            </a:r>
            <a:r>
              <a:rPr lang="en-US" dirty="0" smtClean="0"/>
              <a:t>.html and not .html.txt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29000"/>
            <a:ext cx="429630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0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Documents and Settings\dionyziz\Τα έγγραφά μου\web-development\google-chrom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63992"/>
            <a:ext cx="2003294" cy="14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dionyziz\Τα έγγραφά μου\web-development\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662329"/>
            <a:ext cx="4968552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“runs” web applications</a:t>
            </a:r>
            <a:endParaRPr lang="el-GR" dirty="0"/>
          </a:p>
        </p:txBody>
      </p:sp>
      <p:pic>
        <p:nvPicPr>
          <p:cNvPr id="5122" name="Picture 2" descr="C:\Documents and Settings\dionyziz\Τα έγγραφά μου\web-development\6d6747f8c5a_logo.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86" y="4141607"/>
            <a:ext cx="421544" cy="3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Documents and Settings\dionyziz\Τα έγγραφά μου\web-development\firefox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21" y="3243344"/>
            <a:ext cx="2225790" cy="21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Documents and Settings\dionyziz\Τα έγγραφά μου\web-development\safari512p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27" y="3983630"/>
            <a:ext cx="669767" cy="66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HTML and </a:t>
            </a:r>
            <a:r>
              <a:rPr lang="en-US" dirty="0" smtClean="0"/>
              <a:t>CSS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Separate content/presentation</a:t>
            </a:r>
            <a:endParaRPr lang="el-GR" dirty="0" smtClean="0"/>
          </a:p>
          <a:p>
            <a:pPr lvl="1"/>
            <a:r>
              <a:rPr lang="en-US" dirty="0" smtClean="0"/>
              <a:t>When to use the one and when the other?</a:t>
            </a:r>
          </a:p>
          <a:p>
            <a:r>
              <a:rPr lang="en-US" dirty="0" smtClean="0"/>
              <a:t>Introducing the</a:t>
            </a:r>
            <a:r>
              <a:rPr lang="el-GR" dirty="0" smtClean="0"/>
              <a:t> </a:t>
            </a:r>
            <a:r>
              <a:rPr lang="en-US" dirty="0" smtClean="0"/>
              <a:t>HTML language basics:</a:t>
            </a:r>
          </a:p>
          <a:p>
            <a:pPr lvl="1"/>
            <a:r>
              <a:rPr lang="en-US" dirty="0" smtClean="0"/>
              <a:t>Basic syntax, tags</a:t>
            </a:r>
          </a:p>
          <a:p>
            <a:pPr lvl="1"/>
            <a:r>
              <a:rPr lang="en-US" dirty="0" smtClean="0"/>
              <a:t>Titles</a:t>
            </a:r>
            <a:r>
              <a:rPr lang="el-GR" dirty="0" smtClean="0"/>
              <a:t>, </a:t>
            </a:r>
            <a:r>
              <a:rPr lang="en-US" dirty="0" smtClean="0"/>
              <a:t>paragraphs</a:t>
            </a:r>
            <a:r>
              <a:rPr lang="el-GR" dirty="0" smtClean="0"/>
              <a:t>, </a:t>
            </a:r>
            <a:r>
              <a:rPr lang="en-US" dirty="0" smtClean="0"/>
              <a:t>headlines</a:t>
            </a:r>
          </a:p>
          <a:p>
            <a:pPr lvl="1"/>
            <a:r>
              <a:rPr lang="en-US" dirty="0" smtClean="0"/>
              <a:t>Lists</a:t>
            </a:r>
            <a:r>
              <a:rPr lang="el-GR" dirty="0" smtClean="0"/>
              <a:t>,</a:t>
            </a:r>
            <a:r>
              <a:rPr lang="en-US" dirty="0" smtClean="0"/>
              <a:t> links</a:t>
            </a:r>
            <a:r>
              <a:rPr lang="el-GR" dirty="0" smtClean="0"/>
              <a:t>, </a:t>
            </a:r>
            <a:r>
              <a:rPr lang="en-US" dirty="0" smtClean="0"/>
              <a:t>images</a:t>
            </a:r>
            <a:endParaRPr lang="el-GR" dirty="0" smtClean="0"/>
          </a:p>
          <a:p>
            <a:pPr lvl="1"/>
            <a:r>
              <a:rPr lang="en-US" dirty="0" smtClean="0"/>
              <a:t>Tables, forms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114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browsers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40404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576"/>
                <a:gridCol w="119326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Source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Trident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Firefox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Mozilla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31%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Gecko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Chrome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Yes*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Webkit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Safari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l-GR" dirty="0" smtClean="0"/>
                        <a:t>*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Webkit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Presto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write </a:t>
            </a:r>
            <a:r>
              <a:rPr lang="el-GR" dirty="0" smtClean="0"/>
              <a:t>«</a:t>
            </a:r>
            <a:r>
              <a:rPr lang="en-US" dirty="0" smtClean="0"/>
              <a:t>hand-written</a:t>
            </a:r>
            <a:r>
              <a:rPr lang="el-GR" dirty="0" smtClean="0"/>
              <a:t>»</a:t>
            </a:r>
            <a:r>
              <a:rPr lang="en-US" dirty="0" smtClean="0"/>
              <a:t> code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b="1" dirty="0" smtClean="0"/>
              <a:t>how</a:t>
            </a:r>
            <a:r>
              <a:rPr lang="el-GR" dirty="0" smtClean="0"/>
              <a:t> </a:t>
            </a:r>
            <a:r>
              <a:rPr lang="en-US" dirty="0" smtClean="0"/>
              <a:t>the technologies work</a:t>
            </a:r>
          </a:p>
          <a:p>
            <a:pPr lvl="1"/>
            <a:r>
              <a:rPr lang="en-US" dirty="0" smtClean="0"/>
              <a:t>And how they’ll work </a:t>
            </a:r>
            <a:r>
              <a:rPr lang="en-US" b="1" dirty="0" smtClean="0"/>
              <a:t>tomorrow</a:t>
            </a:r>
            <a:endParaRPr lang="el-GR" b="1" dirty="0" smtClean="0"/>
          </a:p>
          <a:p>
            <a:r>
              <a:rPr lang="en-US" b="1" dirty="0" smtClean="0"/>
              <a:t>Control </a:t>
            </a:r>
            <a:r>
              <a:rPr lang="en-US" dirty="0" smtClean="0"/>
              <a:t>looks and behavior</a:t>
            </a:r>
            <a:r>
              <a:rPr lang="el-GR" dirty="0" smtClean="0"/>
              <a:t> 100%</a:t>
            </a:r>
          </a:p>
          <a:p>
            <a:r>
              <a:rPr lang="en-US" dirty="0" smtClean="0"/>
              <a:t>Understand </a:t>
            </a:r>
            <a:r>
              <a:rPr lang="en-US" b="1" dirty="0" smtClean="0"/>
              <a:t>security</a:t>
            </a:r>
          </a:p>
          <a:p>
            <a:r>
              <a:rPr lang="en-US" dirty="0" smtClean="0"/>
              <a:t>Pages that are </a:t>
            </a:r>
            <a:r>
              <a:rPr lang="en-US" b="1" dirty="0" smtClean="0"/>
              <a:t>snappy and correct</a:t>
            </a:r>
            <a:endParaRPr lang="el-GR" b="1" dirty="0" smtClean="0"/>
          </a:p>
          <a:p>
            <a:r>
              <a:rPr lang="en-US" b="1" dirty="0" smtClean="0"/>
              <a:t>Extensible </a:t>
            </a:r>
            <a:r>
              <a:rPr lang="en-US" dirty="0" smtClean="0"/>
              <a:t>code</a:t>
            </a:r>
            <a:endParaRPr lang="el-GR" dirty="0" smtClean="0"/>
          </a:p>
          <a:p>
            <a:r>
              <a:rPr lang="en-US" dirty="0" smtClean="0"/>
              <a:t>Ability to</a:t>
            </a:r>
            <a:r>
              <a:rPr lang="el-GR" dirty="0" smtClean="0"/>
              <a:t> </a:t>
            </a:r>
            <a:r>
              <a:rPr lang="en-US" b="1" dirty="0" smtClean="0"/>
              <a:t>combine languages</a:t>
            </a:r>
          </a:p>
          <a:p>
            <a:r>
              <a:rPr lang="en-US" dirty="0" smtClean="0"/>
              <a:t>We follow</a:t>
            </a:r>
            <a:r>
              <a:rPr lang="el-GR" b="1" dirty="0" smtClean="0"/>
              <a:t> </a:t>
            </a:r>
            <a:r>
              <a:rPr lang="en-US" b="1" dirty="0" smtClean="0"/>
              <a:t>web standards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0130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page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</a:t>
            </a:r>
            <a:r>
              <a:rPr lang="en-US" sz="2000" b="1" dirty="0" smtClean="0">
                <a:solidFill>
                  <a:srgbClr val="00B050"/>
                </a:solidFill>
                <a:latin typeface="Lucida Console" pitchFamily="49" charset="0"/>
              </a:rPr>
              <a:t>"&gt;</a:t>
            </a:r>
            <a:endParaRPr lang="en-US" sz="20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"http://www.w3.org/TR/xhtml1/DTD/xhtml1-strict.dtd"&gt;</a:t>
            </a:r>
            <a:endParaRPr lang="en-US" sz="2000" dirty="0">
              <a:solidFill>
                <a:srgbClr val="00B050"/>
              </a:solidFill>
              <a:latin typeface="Lucida Console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Declares the </a:t>
            </a:r>
            <a:r>
              <a:rPr lang="en-US" b="1" dirty="0" smtClean="0"/>
              <a:t>version </a:t>
            </a:r>
            <a:r>
              <a:rPr lang="en-US" dirty="0" smtClean="0"/>
              <a:t>of the HTML language</a:t>
            </a:r>
          </a:p>
          <a:p>
            <a:r>
              <a:rPr lang="en-US" dirty="0" smtClean="0"/>
              <a:t>Makes the browser act correctly</a:t>
            </a:r>
          </a:p>
          <a:p>
            <a:r>
              <a:rPr lang="en-US" dirty="0" smtClean="0"/>
              <a:t>We copy/paste it at the beginning of the page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26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Each tag has a </a:t>
            </a:r>
            <a:r>
              <a:rPr lang="en-US" b="1" dirty="0" smtClean="0"/>
              <a:t>name: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</a:p>
          <a:p>
            <a:r>
              <a:rPr lang="en-US" dirty="0" smtClean="0"/>
              <a:t>Each tag must </a:t>
            </a:r>
            <a:r>
              <a:rPr lang="en-US" b="1" dirty="0" smtClean="0"/>
              <a:t>open</a:t>
            </a:r>
            <a:r>
              <a:rPr lang="el-GR" dirty="0" smtClean="0"/>
              <a:t>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latin typeface="Lucida Console" pitchFamily="49" charset="0"/>
            </a:endParaRPr>
          </a:p>
          <a:p>
            <a:r>
              <a:rPr lang="en-US" dirty="0" smtClean="0"/>
              <a:t>Each tag must </a:t>
            </a:r>
            <a:r>
              <a:rPr lang="en-US" b="1" dirty="0" smtClean="0"/>
              <a:t>close</a:t>
            </a:r>
            <a:r>
              <a:rPr lang="el-GR" dirty="0" smtClean="0"/>
              <a:t>: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</a:p>
          <a:p>
            <a:r>
              <a:rPr lang="en-US" dirty="0" smtClean="0"/>
              <a:t>Between the </a:t>
            </a:r>
            <a:r>
              <a:rPr lang="en-US" b="1" dirty="0" smtClean="0"/>
              <a:t>opening</a:t>
            </a:r>
            <a:r>
              <a:rPr lang="en-US" dirty="0" smtClean="0"/>
              <a:t> and the </a:t>
            </a:r>
            <a:r>
              <a:rPr lang="en-US" b="1" dirty="0" smtClean="0"/>
              <a:t>closing</a:t>
            </a:r>
            <a:r>
              <a:rPr lang="en-US" dirty="0" smtClean="0"/>
              <a:t> code of the tag lies the </a:t>
            </a:r>
            <a:r>
              <a:rPr lang="en-US" b="1" dirty="0" smtClean="0"/>
              <a:t>content</a:t>
            </a:r>
            <a:r>
              <a:rPr lang="en-US" dirty="0" smtClean="0"/>
              <a:t> of the tag</a:t>
            </a:r>
            <a:r>
              <a:rPr lang="el-GR" dirty="0" smtClean="0"/>
              <a:t>.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3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5436096" cy="29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491880" y="2785936"/>
            <a:ext cx="216024" cy="1075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323528" y="3285346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Content of html tag</a:t>
            </a:r>
            <a:endParaRPr lang="el-GR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1960" y="1900667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536" y="1516197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 tag html</a:t>
            </a:r>
            <a:endParaRPr lang="el-G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11960" y="4196045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5536" y="4700101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Close tag html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07219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348880"/>
            <a:ext cx="5436096" cy="29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211960" y="3100680"/>
            <a:ext cx="216024" cy="431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712168" y="3145622"/>
            <a:ext cx="3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body tag contents</a:t>
            </a:r>
            <a:endParaRPr lang="el-GR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36296" y="2106691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1722221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Open tag body</a:t>
            </a:r>
            <a:endParaRPr lang="el-G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75632" y="3962336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9208" y="4466392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Close tag body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7029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Self-closing tags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that don’t have content are self-closing</a:t>
            </a:r>
            <a:endParaRPr lang="el-GR" dirty="0" smtClean="0"/>
          </a:p>
          <a:p>
            <a:r>
              <a:rPr lang="en-US" dirty="0" smtClean="0"/>
              <a:t>No content</a:t>
            </a:r>
            <a:r>
              <a:rPr lang="el-GR" dirty="0" smtClean="0"/>
              <a:t>!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83968" y="3057557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644008" y="3526444"/>
            <a:ext cx="0" cy="5131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7584" y="4030500"/>
            <a:ext cx="30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br</a:t>
            </a:r>
            <a:r>
              <a:rPr lang="en-US" b="1" dirty="0" smtClean="0"/>
              <a:t> tag opens and closes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0674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&lt;html&gt;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&lt;head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  <a:ea typeface="+mn-ea"/>
                <a:cs typeface="+mn-cs"/>
              </a:rPr>
              <a:t>&lt;body&gt;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&lt;html&gt;: </a:t>
            </a:r>
            <a:r>
              <a:rPr lang="en-US" dirty="0" smtClean="0"/>
              <a:t>Contains a whole page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&lt;head&gt;: </a:t>
            </a:r>
            <a:r>
              <a:rPr lang="en-US" dirty="0" smtClean="0"/>
              <a:t>Contains meta-information about the page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&lt;title&gt;: </a:t>
            </a:r>
            <a:r>
              <a:rPr lang="en-US" dirty="0" smtClean="0"/>
              <a:t>Contains the title of the page</a:t>
            </a:r>
            <a:endParaRPr lang="el-GR" dirty="0" smtClean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&lt;body&gt;: </a:t>
            </a:r>
            <a:r>
              <a:rPr lang="en-US" dirty="0" smtClean="0"/>
              <a:t>Contains the contents of the page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html&gt;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must </a:t>
            </a:r>
            <a:r>
              <a:rPr lang="en-US" b="1" dirty="0" smtClean="0"/>
              <a:t>only</a:t>
            </a:r>
            <a:r>
              <a:rPr lang="en-US" dirty="0" smtClean="0"/>
              <a:t> contain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head&gt; </a:t>
            </a:r>
            <a:r>
              <a:rPr lang="en-US" dirty="0" smtClean="0"/>
              <a:t>and</a:t>
            </a:r>
            <a:r>
              <a:rPr lang="el-GR" b="1" dirty="0" smtClean="0"/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  <a:r>
              <a:rPr lang="en-US" sz="2000" dirty="0">
                <a:latin typeface="Lucida Console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dirty="0" smtClean="0"/>
              <a:t>in this order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dirty="0" smtClean="0"/>
              <a:t>he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&lt;title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tag must be contained within the</a:t>
            </a:r>
            <a:r>
              <a:rPr lang="el-GR" dirty="0" smtClean="0"/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&lt;head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000" dirty="0" smtClean="0">
                <a:latin typeface="Lucida Console" pitchFamily="49" charset="0"/>
              </a:rPr>
              <a:t>.</a:t>
            </a:r>
            <a:endParaRPr lang="el-GR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page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Lucida Console" pitchFamily="49" charset="0"/>
              </a:rPr>
              <a:t>&lt;!DOCTYPE html PUBLIC "-//W3C//DTD XHTML 1.0 Strict//EN" "http://www.w3.org/TR/xhtml1/DTD/xhtml1-strict.dtd</a:t>
            </a:r>
            <a:r>
              <a:rPr lang="en-US" sz="2000" b="1" dirty="0" smtClean="0">
                <a:solidFill>
                  <a:srgbClr val="00B050"/>
                </a:solidFill>
                <a:latin typeface="Lucida Console" pitchFamily="49" charset="0"/>
              </a:rPr>
              <a:t>"&gt;</a:t>
            </a:r>
            <a:endParaRPr lang="en-US" sz="2000" dirty="0" smtClean="0">
              <a:solidFill>
                <a:srgbClr val="00B05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html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&lt;title&gt;</a:t>
            </a:r>
            <a:r>
              <a:rPr lang="el-GR" sz="2000" dirty="0" smtClean="0">
                <a:latin typeface="Lucida Console" pitchFamily="49" charset="0"/>
              </a:rPr>
              <a:t>Μ</a:t>
            </a:r>
            <a:r>
              <a:rPr lang="en-US" sz="2000" dirty="0" smtClean="0">
                <a:latin typeface="Lucida Console" pitchFamily="49" charset="0"/>
              </a:rPr>
              <a:t>y </a:t>
            </a:r>
            <a:r>
              <a:rPr lang="en-US" sz="2000" dirty="0">
                <a:latin typeface="Lucida Console" pitchFamily="49" charset="0"/>
              </a:rPr>
              <a:t>first web </a:t>
            </a:r>
            <a:r>
              <a:rPr lang="en-US" sz="2000" dirty="0" smtClean="0">
                <a:latin typeface="Lucida Console" pitchFamily="49" charset="0"/>
              </a:rPr>
              <a:t>page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&lt;/head&gt;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This </a:t>
            </a:r>
            <a:r>
              <a:rPr lang="en-US" sz="2000" dirty="0">
                <a:latin typeface="Lucida Console" pitchFamily="49" charset="0"/>
              </a:rPr>
              <a:t>is my first web </a:t>
            </a:r>
            <a:r>
              <a:rPr lang="en-US" sz="2000" dirty="0" smtClean="0">
                <a:latin typeface="Lucida Console" pitchFamily="49" charset="0"/>
              </a:rPr>
              <a:t>page.</a:t>
            </a:r>
          </a:p>
          <a:p>
            <a:pPr marL="0" indent="0">
              <a:buNone/>
            </a:pPr>
            <a:r>
              <a:rPr lang="en-US" sz="2000" b="1" dirty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languages of the web</a:t>
            </a:r>
          </a:p>
          <a:p>
            <a:r>
              <a:rPr lang="en-US" dirty="0" smtClean="0"/>
              <a:t>HTML: Describes </a:t>
            </a:r>
            <a:r>
              <a:rPr lang="en-US" b="1" dirty="0" smtClean="0"/>
              <a:t>content</a:t>
            </a:r>
          </a:p>
          <a:p>
            <a:pPr lvl="1"/>
            <a:r>
              <a:rPr lang="en-US" b="1" dirty="0" err="1" smtClean="0"/>
              <a:t>HyperText</a:t>
            </a:r>
            <a:r>
              <a:rPr lang="en-US" b="1" dirty="0" smtClean="0"/>
              <a:t> Markup Language</a:t>
            </a:r>
            <a:endParaRPr lang="el-GR" b="1" dirty="0" smtClean="0"/>
          </a:p>
          <a:p>
            <a:r>
              <a:rPr lang="en-US" dirty="0" smtClean="0"/>
              <a:t>CSS: Describes </a:t>
            </a:r>
            <a:r>
              <a:rPr lang="en-US" b="1" dirty="0" smtClean="0"/>
              <a:t>presentation</a:t>
            </a:r>
          </a:p>
          <a:p>
            <a:pPr lvl="1"/>
            <a:r>
              <a:rPr lang="en-US" b="1" dirty="0" smtClean="0"/>
              <a:t>Cascading </a:t>
            </a:r>
            <a:r>
              <a:rPr lang="en-US" b="1" dirty="0" err="1" smtClean="0"/>
              <a:t>StyleSheets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Separate correctly from the beginning and always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75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hierarchy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tag can be fully </a:t>
            </a:r>
            <a:r>
              <a:rPr lang="en-US" b="1" dirty="0" smtClean="0"/>
              <a:t>contained</a:t>
            </a:r>
            <a:r>
              <a:rPr lang="el-GR" dirty="0" smtClean="0"/>
              <a:t> </a:t>
            </a:r>
            <a:r>
              <a:rPr lang="en-US" dirty="0" smtClean="0"/>
              <a:t>within another.</a:t>
            </a:r>
            <a:endParaRPr lang="el-GR" dirty="0" smtClean="0"/>
          </a:p>
          <a:p>
            <a:r>
              <a:rPr lang="en-US" dirty="0" smtClean="0"/>
              <a:t>It’s a </a:t>
            </a:r>
            <a:r>
              <a:rPr lang="en-US" b="1" dirty="0" smtClean="0"/>
              <a:t>tree structure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What opens first closes last </a:t>
            </a:r>
            <a:r>
              <a:rPr lang="el-GR" dirty="0" smtClean="0"/>
              <a:t>(</a:t>
            </a:r>
            <a:r>
              <a:rPr lang="en-US" dirty="0" smtClean="0"/>
              <a:t>LIFO).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3851920" y="4278288"/>
            <a:ext cx="54726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r>
              <a:rPr lang="en-US" sz="2000" dirty="0">
                <a:latin typeface="Lucida Console" pitchFamily="49" charset="0"/>
              </a:rPr>
              <a:t>        This is my first web page.</a:t>
            </a:r>
          </a:p>
          <a:p>
            <a:r>
              <a:rPr lang="en-US" sz="2000" b="1" dirty="0">
                <a:latin typeface="Lucida Console" pitchFamily="49" charset="0"/>
              </a:rPr>
              <a:t>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500392" y="4733856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/>
          <p:cNvSpPr txBox="1"/>
          <p:nvPr/>
        </p:nvSpPr>
        <p:spPr>
          <a:xfrm>
            <a:off x="179512" y="4909230"/>
            <a:ext cx="3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body contained within html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343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hierarchy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 </a:t>
            </a:r>
            <a:r>
              <a:rPr lang="en-US" b="1" dirty="0" smtClean="0"/>
              <a:t>parent </a:t>
            </a:r>
            <a:r>
              <a:rPr lang="en-US" dirty="0" smtClean="0"/>
              <a:t>of</a:t>
            </a:r>
            <a:r>
              <a:rPr lang="el-GR" dirty="0" smtClean="0"/>
              <a:t> Β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n-US" b="1" dirty="0" smtClean="0"/>
              <a:t>immediately contains</a:t>
            </a:r>
            <a:r>
              <a:rPr lang="el-GR" dirty="0" smtClean="0"/>
              <a:t> Β.</a:t>
            </a:r>
            <a:endParaRPr lang="el-GR" dirty="0"/>
          </a:p>
          <a:p>
            <a:r>
              <a:rPr lang="el-GR" dirty="0" smtClean="0"/>
              <a:t>Α </a:t>
            </a:r>
            <a:r>
              <a:rPr lang="en-US" b="1" dirty="0" smtClean="0"/>
              <a:t>child </a:t>
            </a:r>
            <a:r>
              <a:rPr lang="en-US" dirty="0" smtClean="0"/>
              <a:t>of</a:t>
            </a:r>
            <a:r>
              <a:rPr lang="el-GR" dirty="0" smtClean="0"/>
              <a:t> Β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n-US" b="1" dirty="0" smtClean="0"/>
              <a:t>immediately contained </a:t>
            </a:r>
            <a:r>
              <a:rPr lang="en-US" dirty="0" smtClean="0"/>
              <a:t>within</a:t>
            </a:r>
            <a:r>
              <a:rPr lang="el-GR" dirty="0" smtClean="0"/>
              <a:t> Β</a:t>
            </a:r>
            <a:r>
              <a:rPr lang="en-US" dirty="0" smtClean="0"/>
              <a:t>.</a:t>
            </a:r>
            <a:endParaRPr lang="en-US" dirty="0"/>
          </a:p>
          <a:p>
            <a:r>
              <a:rPr lang="el-GR" dirty="0" smtClean="0"/>
              <a:t>Α </a:t>
            </a:r>
            <a:r>
              <a:rPr lang="en-US" b="1" dirty="0" smtClean="0"/>
              <a:t>ancestor </a:t>
            </a:r>
            <a:r>
              <a:rPr lang="en-US" dirty="0" smtClean="0"/>
              <a:t>of</a:t>
            </a:r>
            <a:r>
              <a:rPr lang="el-GR" dirty="0" smtClean="0"/>
              <a:t> Β</a:t>
            </a:r>
            <a:endParaRPr lang="en-US" dirty="0"/>
          </a:p>
          <a:p>
            <a:pPr lvl="1"/>
            <a:r>
              <a:rPr lang="el-GR" dirty="0" smtClean="0"/>
              <a:t>Α </a:t>
            </a:r>
            <a:r>
              <a:rPr lang="en-US" b="1" dirty="0" smtClean="0"/>
              <a:t>contains</a:t>
            </a:r>
            <a:r>
              <a:rPr lang="el-GR" dirty="0" smtClean="0"/>
              <a:t> Β.</a:t>
            </a:r>
            <a:endParaRPr lang="en-US" dirty="0" smtClean="0"/>
          </a:p>
          <a:p>
            <a:r>
              <a:rPr lang="el-GR" dirty="0" smtClean="0"/>
              <a:t>Α </a:t>
            </a:r>
            <a:r>
              <a:rPr lang="en-US" b="1" dirty="0" smtClean="0"/>
              <a:t>descendant</a:t>
            </a:r>
            <a:r>
              <a:rPr lang="el-GR" b="1" dirty="0" smtClean="0"/>
              <a:t>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l-GR" dirty="0" smtClean="0"/>
              <a:t>Β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contained </a:t>
            </a:r>
            <a:r>
              <a:rPr lang="en-US" dirty="0" smtClean="0"/>
              <a:t>within</a:t>
            </a:r>
            <a:r>
              <a:rPr lang="el-GR" dirty="0" smtClean="0"/>
              <a:t> Β.</a:t>
            </a:r>
            <a:endParaRPr lang="en-US" dirty="0" smtClean="0"/>
          </a:p>
          <a:p>
            <a:r>
              <a:rPr lang="el-GR" dirty="0" smtClean="0"/>
              <a:t>Α </a:t>
            </a:r>
            <a:r>
              <a:rPr lang="en-US" b="1" dirty="0" smtClean="0"/>
              <a:t>sibling </a:t>
            </a:r>
            <a:r>
              <a:rPr lang="en-US" dirty="0" smtClean="0"/>
              <a:t>of</a:t>
            </a:r>
            <a:r>
              <a:rPr lang="el-GR" dirty="0" smtClean="0"/>
              <a:t> Β:</a:t>
            </a:r>
            <a:endParaRPr lang="en-US" dirty="0" smtClean="0"/>
          </a:p>
          <a:p>
            <a:pPr lvl="1"/>
            <a:r>
              <a:rPr lang="el-GR" dirty="0" smtClean="0"/>
              <a:t>Α </a:t>
            </a:r>
            <a:r>
              <a:rPr lang="en-US" dirty="0" smtClean="0"/>
              <a:t>has</a:t>
            </a:r>
            <a:r>
              <a:rPr lang="el-GR" dirty="0" smtClean="0"/>
              <a:t> </a:t>
            </a:r>
            <a:r>
              <a:rPr lang="en-US" b="1" dirty="0" smtClean="0"/>
              <a:t>the same parent</a:t>
            </a:r>
            <a:r>
              <a:rPr lang="el-GR" dirty="0" smtClean="0"/>
              <a:t> </a:t>
            </a:r>
            <a:r>
              <a:rPr lang="en-US" dirty="0" smtClean="0"/>
              <a:t>as </a:t>
            </a:r>
            <a:r>
              <a:rPr lang="el-GR" dirty="0" smtClean="0"/>
              <a:t>Β.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5436096" y="404664"/>
            <a:ext cx="35600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&lt;html&gt;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l-G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head&gt;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title&gt;</a:t>
            </a:r>
            <a:r>
              <a:rPr lang="en-US" sz="1600" dirty="0" smtClean="0">
                <a:latin typeface="Lucida Console" pitchFamily="49" charset="0"/>
              </a:rPr>
              <a:t>Page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title&gt;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&lt;/head&gt;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600" b="1" dirty="0"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&lt;body&gt;</a:t>
            </a:r>
          </a:p>
          <a:p>
            <a:r>
              <a:rPr lang="en-US" sz="1600" dirty="0">
                <a:latin typeface="Lucida Console" pitchFamily="49" charset="0"/>
              </a:rPr>
              <a:t>        </a:t>
            </a:r>
            <a:r>
              <a:rPr lang="en-US" sz="1600" dirty="0" smtClean="0">
                <a:latin typeface="Lucida Console" pitchFamily="49" charset="0"/>
              </a:rPr>
              <a:t>My first </a:t>
            </a:r>
            <a:r>
              <a:rPr lang="en-US" sz="1600" dirty="0">
                <a:latin typeface="Lucida Console" pitchFamily="49" charset="0"/>
              </a:rPr>
              <a:t>web page.</a:t>
            </a:r>
          </a:p>
          <a:p>
            <a:r>
              <a:rPr lang="en-US" sz="1600" b="1" dirty="0"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&lt;/body&gt;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&lt;/html&gt;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b="1" dirty="0" smtClean="0"/>
              <a:t>ignores </a:t>
            </a:r>
            <a:r>
              <a:rPr lang="en-US" dirty="0" smtClean="0"/>
              <a:t>new lines and whitespace.</a:t>
            </a:r>
            <a:endParaRPr lang="el-GR" dirty="0" smtClean="0"/>
          </a:p>
          <a:p>
            <a:r>
              <a:rPr lang="en-US" dirty="0" smtClean="0"/>
              <a:t>Repeated spaces and line breaks are replaced by </a:t>
            </a:r>
            <a:r>
              <a:rPr lang="en-US" b="1" dirty="0" smtClean="0"/>
              <a:t>a single space</a:t>
            </a:r>
            <a:r>
              <a:rPr lang="el-GR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latin typeface="Lucida Console" pitchFamily="49" charset="0"/>
              </a:rPr>
              <a:t>This is my first webpage</a:t>
            </a:r>
            <a:endParaRPr lang="el-GR" sz="1800" dirty="0" smtClean="0">
              <a:latin typeface="Lucida Console" pitchFamily="49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Lucida Console" pitchFamily="49" charset="0"/>
              </a:rPr>
              <a:t>So exciting</a:t>
            </a:r>
            <a:r>
              <a:rPr lang="el-GR" sz="1800" dirty="0" smtClean="0">
                <a:latin typeface="Lucida Console" pitchFamily="49" charset="0"/>
              </a:rPr>
              <a:t>!</a:t>
            </a:r>
            <a:endParaRPr lang="en-US" sz="1800" dirty="0" smtClean="0">
              <a:latin typeface="Lucida Console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Lucida Console" pitchFamily="49" charset="0"/>
            </a:endParaRPr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2000" dirty="0" smtClean="0"/>
              <a:t>This is my first webpage So exciting</a:t>
            </a:r>
            <a:r>
              <a:rPr lang="el-GR" sz="2000" dirty="0" smtClean="0"/>
              <a:t>!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9992" y="3980787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&lt;p&gt;</a:t>
            </a:r>
            <a:r>
              <a:rPr lang="en-US" dirty="0"/>
              <a:t>: </a:t>
            </a:r>
            <a:r>
              <a:rPr lang="en-US" dirty="0" smtClean="0"/>
              <a:t>Defines a paragraph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n-US" sz="1800" dirty="0" smtClean="0">
                <a:latin typeface="Lucida Console" pitchFamily="49" charset="0"/>
              </a:rPr>
              <a:t>This is my first webpage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1800" dirty="0">
              <a:latin typeface="Lucida Console" pitchFamily="49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p&gt;</a:t>
            </a:r>
            <a:r>
              <a:rPr lang="en-US" sz="1800" dirty="0" smtClean="0">
                <a:latin typeface="Lucida Console" pitchFamily="49" charset="0"/>
              </a:rPr>
              <a:t>So exciting</a:t>
            </a:r>
            <a:r>
              <a:rPr lang="el-GR" sz="1800" dirty="0" smtClean="0">
                <a:latin typeface="Lucida Console" pitchFamily="49" charset="0"/>
              </a:rPr>
              <a:t>!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&lt;/p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sz="1800" dirty="0">
              <a:latin typeface="Lucida Console" pitchFamily="49" charset="0"/>
            </a:endParaRPr>
          </a:p>
          <a:p>
            <a:pPr marL="0" indent="0" algn="ctr">
              <a:buNone/>
            </a:pPr>
            <a:endParaRPr lang="en-US" sz="1800" dirty="0">
              <a:latin typeface="Lucida Console" pitchFamily="49" charset="0"/>
            </a:endParaRPr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2000" dirty="0" smtClean="0"/>
              <a:t>This is my first webpage</a:t>
            </a:r>
          </a:p>
          <a:p>
            <a:pPr marL="0" indent="0" algn="ctr">
              <a:buNone/>
            </a:pPr>
            <a:r>
              <a:rPr lang="en-US" sz="2000" dirty="0" smtClean="0"/>
              <a:t>So exciting!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  <a:p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9992" y="3728759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Paragraphcs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br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/&gt;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Defines a line break</a:t>
            </a:r>
          </a:p>
          <a:p>
            <a:endParaRPr lang="en-US" dirty="0"/>
          </a:p>
          <a:p>
            <a:r>
              <a:rPr lang="en-US" dirty="0" smtClean="0"/>
              <a:t>Careful</a:t>
            </a:r>
            <a:r>
              <a:rPr lang="el-GR" dirty="0" smtClean="0"/>
              <a:t>: </a:t>
            </a:r>
            <a:r>
              <a:rPr lang="en-US" dirty="0" smtClean="0"/>
              <a:t>Do </a:t>
            </a:r>
            <a:r>
              <a:rPr lang="en-US" b="1" dirty="0" smtClean="0"/>
              <a:t>not</a:t>
            </a:r>
            <a:r>
              <a:rPr lang="el-GR" dirty="0" smtClean="0"/>
              <a:t> </a:t>
            </a:r>
            <a:r>
              <a:rPr lang="en-US" dirty="0" smtClean="0"/>
              <a:t>use this for presentation!</a:t>
            </a:r>
          </a:p>
          <a:p>
            <a:endParaRPr lang="en-US" dirty="0"/>
          </a:p>
          <a:p>
            <a:r>
              <a:rPr lang="en-US" dirty="0" smtClean="0"/>
              <a:t>Increase or decrease vertical distance using presentation through</a:t>
            </a:r>
            <a:r>
              <a:rPr lang="el-GR" dirty="0" smtClean="0"/>
              <a:t> </a:t>
            </a:r>
            <a:r>
              <a:rPr lang="en-US" dirty="0" smtClean="0"/>
              <a:t>CSS.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 Gives </a:t>
            </a:r>
            <a:r>
              <a:rPr lang="en-US" i="1" dirty="0" smtClean="0"/>
              <a:t>emphasis</a:t>
            </a:r>
            <a:r>
              <a:rPr lang="el-GR" dirty="0" smtClean="0"/>
              <a:t> </a:t>
            </a:r>
            <a:r>
              <a:rPr lang="en-US" dirty="0" smtClean="0"/>
              <a:t>to a piece of text</a:t>
            </a:r>
            <a:endParaRPr lang="el-GR" dirty="0" smtClean="0"/>
          </a:p>
          <a:p>
            <a:r>
              <a:rPr lang="el-GR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</a:t>
            </a:r>
            <a:r>
              <a:rPr lang="en-US" dirty="0" smtClean="0"/>
              <a:t>: Gives</a:t>
            </a:r>
            <a:r>
              <a:rPr lang="el-GR" dirty="0" smtClean="0"/>
              <a:t> </a:t>
            </a:r>
            <a:r>
              <a:rPr lang="en-US" b="1" dirty="0" smtClean="0"/>
              <a:t>strong emphasis</a:t>
            </a:r>
            <a:r>
              <a:rPr lang="en-US" dirty="0" smtClean="0"/>
              <a:t> to a piece of text</a:t>
            </a:r>
          </a:p>
          <a:p>
            <a:endParaRPr lang="en-US" dirty="0"/>
          </a:p>
          <a:p>
            <a:r>
              <a:rPr lang="en-US" dirty="0" smtClean="0"/>
              <a:t>It’s common for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to be formatted in </a:t>
            </a:r>
            <a:r>
              <a:rPr lang="en-US" i="1" dirty="0" smtClean="0"/>
              <a:t>italics </a:t>
            </a:r>
            <a:r>
              <a:rPr lang="en-US" dirty="0" smtClean="0"/>
              <a:t>and for 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l-GR" dirty="0"/>
              <a:t> </a:t>
            </a:r>
            <a:r>
              <a:rPr lang="en-US" dirty="0" smtClean="0"/>
              <a:t>to be formatted in 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b="1" dirty="0" smtClean="0"/>
              <a:t>not </a:t>
            </a:r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&lt;strong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for presentation formatting</a:t>
            </a:r>
            <a:r>
              <a:rPr lang="el-GR" dirty="0" smtClean="0"/>
              <a:t>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what will be in </a:t>
            </a:r>
            <a:r>
              <a:rPr lang="en-US" b="1" dirty="0" smtClean="0"/>
              <a:t>bold</a:t>
            </a:r>
            <a:r>
              <a:rPr lang="en-US" dirty="0" smtClean="0"/>
              <a:t> or </a:t>
            </a:r>
            <a:r>
              <a:rPr lang="en-US" i="1" dirty="0" smtClean="0"/>
              <a:t>italics</a:t>
            </a:r>
            <a:r>
              <a:rPr lang="en-US" dirty="0" smtClean="0"/>
              <a:t> using CSS. The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strong&gt;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tags only define </a:t>
            </a:r>
            <a:r>
              <a:rPr lang="en-US" b="1" dirty="0" smtClean="0"/>
              <a:t>emphasis</a:t>
            </a:r>
            <a:r>
              <a:rPr lang="en-US" dirty="0" smtClean="0"/>
              <a:t> </a:t>
            </a:r>
            <a:r>
              <a:rPr lang="en-US" dirty="0" smtClean="0"/>
              <a:t>at the content-level</a:t>
            </a:r>
            <a:r>
              <a:rPr lang="el-G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8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&lt;h1&gt;</a:t>
            </a:r>
            <a:r>
              <a:rPr lang="en-US" dirty="0" smtClean="0"/>
              <a:t>: 1</a:t>
            </a:r>
            <a:r>
              <a:rPr lang="en-US" baseline="30000" dirty="0" smtClean="0"/>
              <a:t>st</a:t>
            </a:r>
            <a:r>
              <a:rPr lang="en-US" dirty="0" smtClean="0"/>
              <a:t> level headline</a:t>
            </a:r>
            <a:endParaRPr lang="el-GR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level headline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h6&gt;</a:t>
            </a:r>
            <a:r>
              <a:rPr lang="en-US" dirty="0" smtClean="0"/>
              <a:t>: 6</a:t>
            </a:r>
            <a:r>
              <a:rPr lang="en-US" baseline="30000" dirty="0" smtClean="0"/>
              <a:t>th</a:t>
            </a:r>
            <a:r>
              <a:rPr lang="en-US" dirty="0" smtClean="0"/>
              <a:t> level headline</a:t>
            </a:r>
            <a:endParaRPr lang="el-GR" dirty="0"/>
          </a:p>
          <a:p>
            <a:endParaRPr lang="el-GR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&lt;h1&gt;</a:t>
            </a:r>
            <a:r>
              <a:rPr lang="en-US" dirty="0" smtClean="0"/>
              <a:t> used only once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Next should be below previous</a:t>
            </a:r>
            <a:r>
              <a:rPr lang="el-GR" dirty="0" smtClean="0"/>
              <a:t>.</a:t>
            </a:r>
          </a:p>
          <a:p>
            <a:r>
              <a:rPr lang="en-US" dirty="0" smtClean="0"/>
              <a:t>There is no h7.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031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381125"/>
            <a:ext cx="538162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7784" y="1628800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144413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5889" y="3934896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31793" y="37502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endParaRPr lang="el-G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897" y="5917922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6544" y="57593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h2&gt;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52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Ordered</a:t>
            </a:r>
            <a:r>
              <a:rPr lang="el-GR" dirty="0" smtClean="0"/>
              <a:t>: </a:t>
            </a:r>
            <a:r>
              <a:rPr lang="en-US" dirty="0" smtClean="0"/>
              <a:t>Order </a:t>
            </a:r>
            <a:r>
              <a:rPr lang="en-US" i="1" dirty="0" smtClean="0"/>
              <a:t>matters</a:t>
            </a:r>
            <a:r>
              <a:rPr lang="en-US" dirty="0" smtClean="0"/>
              <a:t>, use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dirty="0" smtClean="0"/>
          </a:p>
          <a:p>
            <a:r>
              <a:rPr lang="en-US" b="1" dirty="0" smtClean="0"/>
              <a:t>Unordered</a:t>
            </a:r>
            <a:r>
              <a:rPr lang="el-GR" dirty="0" smtClean="0"/>
              <a:t>: </a:t>
            </a:r>
            <a:r>
              <a:rPr lang="en-US" dirty="0" smtClean="0"/>
              <a:t>Order does </a:t>
            </a:r>
            <a:r>
              <a:rPr lang="en-US" i="1" dirty="0" smtClean="0"/>
              <a:t>not </a:t>
            </a:r>
            <a:r>
              <a:rPr lang="en-US" dirty="0" smtClean="0"/>
              <a:t>matter, use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: </a:t>
            </a:r>
            <a:r>
              <a:rPr lang="en-US" dirty="0" smtClean="0"/>
              <a:t>A list item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Same HTML</a:t>
            </a:r>
            <a:r>
              <a:rPr lang="el-GR" dirty="0" smtClean="0"/>
              <a:t> </a:t>
            </a:r>
            <a:r>
              <a:rPr lang="en-US" dirty="0" smtClean="0"/>
              <a:t>code for describing them both.</a:t>
            </a:r>
            <a:endParaRPr lang="el-GR" dirty="0" smtClean="0"/>
          </a:p>
          <a:p>
            <a:endParaRPr lang="el-GR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First item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Second 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dirty="0"/>
          </a:p>
          <a:p>
            <a:pPr marL="0" lvl="1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Third item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9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can only be contained within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or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must only contain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&lt;li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3931920" cy="639762"/>
          </a:xfrm>
        </p:spPr>
        <p:txBody>
          <a:bodyPr/>
          <a:lstStyle/>
          <a:p>
            <a:r>
              <a:rPr lang="en-US" dirty="0" smtClean="0"/>
              <a:t>HTML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3931920" cy="4688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Content</a:t>
            </a:r>
          </a:p>
          <a:p>
            <a:r>
              <a:rPr lang="en-US" dirty="0" smtClean="0"/>
              <a:t>Title</a:t>
            </a:r>
            <a:endParaRPr lang="el-GR" dirty="0" smtClean="0"/>
          </a:p>
          <a:p>
            <a:r>
              <a:rPr lang="en-US" dirty="0" smtClean="0"/>
              <a:t>Text</a:t>
            </a:r>
            <a:endParaRPr lang="el-GR" dirty="0" smtClean="0"/>
          </a:p>
          <a:p>
            <a:r>
              <a:rPr lang="en-US" dirty="0" smtClean="0"/>
              <a:t>List</a:t>
            </a:r>
            <a:endParaRPr lang="el-GR" dirty="0" smtClean="0"/>
          </a:p>
          <a:p>
            <a:r>
              <a:rPr lang="en-US" dirty="0" smtClean="0"/>
              <a:t>Table</a:t>
            </a:r>
            <a:endParaRPr lang="el-GR" dirty="0" smtClean="0"/>
          </a:p>
          <a:p>
            <a:r>
              <a:rPr lang="en-US" dirty="0" smtClean="0"/>
              <a:t>Image</a:t>
            </a:r>
            <a:endParaRPr lang="el-GR" dirty="0" smtClean="0"/>
          </a:p>
          <a:p>
            <a:r>
              <a:rPr lang="en-US" dirty="0" smtClean="0"/>
              <a:t>Link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880" y="836712"/>
            <a:ext cx="3931920" cy="639762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1700808"/>
            <a:ext cx="3931920" cy="46888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Presentation</a:t>
            </a:r>
            <a:endParaRPr lang="el-GR" b="1" dirty="0" smtClean="0"/>
          </a:p>
          <a:p>
            <a:r>
              <a:rPr lang="en-US" dirty="0" smtClean="0"/>
              <a:t>Colors</a:t>
            </a:r>
            <a:endParaRPr lang="el-GR" dirty="0" smtClean="0"/>
          </a:p>
          <a:p>
            <a:r>
              <a:rPr lang="en-US" dirty="0" smtClean="0"/>
              <a:t>Position</a:t>
            </a:r>
            <a:endParaRPr lang="el-GR" dirty="0" smtClean="0"/>
          </a:p>
          <a:p>
            <a:r>
              <a:rPr lang="en-US" dirty="0" smtClean="0"/>
              <a:t>Size</a:t>
            </a:r>
            <a:endParaRPr lang="el-GR" dirty="0" smtClean="0"/>
          </a:p>
          <a:p>
            <a:r>
              <a:rPr lang="en-US" dirty="0" smtClean="0"/>
              <a:t>Alignment</a:t>
            </a:r>
            <a:endParaRPr lang="el-GR" dirty="0" smtClean="0"/>
          </a:p>
          <a:p>
            <a:r>
              <a:rPr lang="en-US" dirty="0" smtClean="0"/>
              <a:t>Borders</a:t>
            </a:r>
            <a:endParaRPr lang="el-GR" dirty="0" smtClean="0"/>
          </a:p>
          <a:p>
            <a:r>
              <a:rPr lang="en-US" dirty="0" smtClean="0"/>
              <a:t>Lines</a:t>
            </a:r>
            <a:endParaRPr lang="el-GR" dirty="0" smtClean="0"/>
          </a:p>
          <a:p>
            <a:r>
              <a:rPr lang="en-US" dirty="0" smtClean="0"/>
              <a:t>Background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69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Weekdays</a:t>
            </a:r>
            <a:endParaRPr lang="el-GR" dirty="0" smtClean="0"/>
          </a:p>
          <a:p>
            <a:r>
              <a:rPr lang="en-US" dirty="0" smtClean="0"/>
              <a:t>Clothes I’ll wear</a:t>
            </a:r>
          </a:p>
          <a:p>
            <a:r>
              <a:rPr lang="en-US" dirty="0" smtClean="0"/>
              <a:t>Formula 1 winners</a:t>
            </a:r>
          </a:p>
          <a:p>
            <a:r>
              <a:rPr lang="en-US" dirty="0" smtClean="0"/>
              <a:t>Photoshop editions</a:t>
            </a:r>
            <a:endParaRPr lang="el-GR" dirty="0" smtClean="0"/>
          </a:p>
          <a:p>
            <a:endParaRPr lang="el-GR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Shopping list</a:t>
            </a:r>
            <a:endParaRPr lang="el-GR" dirty="0" smtClean="0"/>
          </a:p>
          <a:p>
            <a:r>
              <a:rPr lang="en-US" dirty="0" smtClean="0"/>
              <a:t>Students in class</a:t>
            </a:r>
          </a:p>
          <a:p>
            <a:r>
              <a:rPr lang="en-US" dirty="0" smtClean="0"/>
              <a:t>My e-mail addresses</a:t>
            </a:r>
            <a:endParaRPr lang="el-GR" dirty="0" smtClean="0"/>
          </a:p>
          <a:p>
            <a:r>
              <a:rPr lang="en-US" dirty="0" smtClean="0"/>
              <a:t>This very list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3261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Ordered list</a:t>
            </a:r>
            <a:r>
              <a:rPr lang="el-GR" dirty="0" smtClean="0"/>
              <a:t>:</a:t>
            </a:r>
            <a:r>
              <a:rPr lang="en-US" dirty="0" smtClean="0"/>
              <a:t> Days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56176" y="1600200"/>
            <a:ext cx="41148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Tuesday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Wednesday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Thursday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Friday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Saturday</a:t>
            </a:r>
            <a:endParaRPr lang="el-G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Sunday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556792"/>
            <a:ext cx="540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Monday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Tuesday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Wednesday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Thursday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Friday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Saturday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Sunday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992" y="2924944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Unordered list</a:t>
            </a:r>
            <a:r>
              <a:rPr lang="el-GR" dirty="0" smtClean="0"/>
              <a:t>:</a:t>
            </a:r>
            <a:r>
              <a:rPr lang="en-US" dirty="0" smtClean="0"/>
              <a:t> Shopping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2120" y="1600200"/>
            <a:ext cx="4114800" cy="4876800"/>
          </a:xfrm>
        </p:spPr>
        <p:txBody>
          <a:bodyPr/>
          <a:lstStyle/>
          <a:p>
            <a:r>
              <a:rPr lang="en-US" dirty="0" smtClean="0"/>
              <a:t>Kinder </a:t>
            </a:r>
            <a:r>
              <a:rPr lang="en-US" dirty="0" err="1">
                <a:latin typeface="Lucida Console" pitchFamily="49" charset="0"/>
              </a:rPr>
              <a:t>Riegel</a:t>
            </a:r>
            <a:endParaRPr lang="el-GR" dirty="0" smtClean="0"/>
          </a:p>
          <a:p>
            <a:r>
              <a:rPr lang="en-US" dirty="0" smtClean="0"/>
              <a:t>Kinder </a:t>
            </a:r>
            <a:r>
              <a:rPr lang="en-US" dirty="0" err="1" smtClean="0"/>
              <a:t>Bueno</a:t>
            </a:r>
            <a:endParaRPr lang="el-GR" dirty="0" smtClean="0"/>
          </a:p>
          <a:p>
            <a:r>
              <a:rPr lang="en-US" dirty="0" smtClean="0"/>
              <a:t>Happy Hippo</a:t>
            </a:r>
            <a:endParaRPr lang="el-GR" dirty="0" smtClean="0"/>
          </a:p>
          <a:p>
            <a:r>
              <a:rPr lang="en-US" dirty="0" smtClean="0"/>
              <a:t>Kinder Eggs</a:t>
            </a:r>
            <a:endParaRPr lang="el-GR" dirty="0" smtClean="0"/>
          </a:p>
          <a:p>
            <a:r>
              <a:rPr lang="en-US" dirty="0" smtClean="0"/>
              <a:t>Kinder </a:t>
            </a:r>
            <a:r>
              <a:rPr lang="en-US" dirty="0" err="1" smtClean="0"/>
              <a:t>Delice</a:t>
            </a:r>
            <a:endParaRPr lang="el-GR" dirty="0" smtClean="0"/>
          </a:p>
          <a:p>
            <a:r>
              <a:rPr lang="en-US" dirty="0" smtClean="0"/>
              <a:t>Kinder Duplo</a:t>
            </a:r>
            <a:endParaRPr lang="el-GR" dirty="0" smtClean="0"/>
          </a:p>
          <a:p>
            <a:r>
              <a:rPr lang="en-US" dirty="0" smtClean="0"/>
              <a:t>Kinder Maxi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844824"/>
            <a:ext cx="540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n-US" sz="2000" dirty="0" err="1" smtClean="0">
                <a:latin typeface="Lucida Console" pitchFamily="49" charset="0"/>
              </a:rPr>
              <a:t>Riegel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n-US" sz="2000" dirty="0" err="1" smtClean="0">
                <a:latin typeface="Lucida Console" pitchFamily="49" charset="0"/>
              </a:rPr>
              <a:t>Bueno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Happy Hippo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Eggs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&lt;/li&gt;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</a:t>
            </a:r>
            <a:r>
              <a:rPr lang="en-US" sz="2000" dirty="0" err="1" smtClean="0">
                <a:latin typeface="Lucida Console" pitchFamily="49" charset="0"/>
              </a:rPr>
              <a:t>Delice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Duplo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Kinder Maxi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9992" y="1883357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simplicity and power of HTML!</a:t>
            </a:r>
          </a:p>
          <a:p>
            <a:r>
              <a:rPr lang="en-US" dirty="0" smtClean="0"/>
              <a:t>Nesting allowed in lists, paragraphs,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&lt;h1&gt;</a:t>
            </a:r>
            <a:r>
              <a:rPr lang="en-US" sz="2000" dirty="0" smtClean="0">
                <a:latin typeface="Lucida Console" pitchFamily="49" charset="0"/>
              </a:rPr>
              <a:t>Reasons for attending this seminar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To impress</a:t>
            </a:r>
            <a:r>
              <a:rPr lang="el-GR" sz="2000" dirty="0" smtClean="0">
                <a:latin typeface="Lucida Console" pitchFamily="49" charset="0"/>
              </a:rPr>
              <a:t>:</a:t>
            </a:r>
            <a:endParaRPr lang="en-US" sz="2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   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My cat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    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My dog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itchFamily="49" charset="0"/>
              </a:rPr>
              <a:t>     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sz="2000" dirty="0"/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dirty="0" smtClean="0">
                <a:latin typeface="Lucida Console" pitchFamily="49" charset="0"/>
              </a:rPr>
              <a:t>To learn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endParaRPr lang="el-GR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li&gt;</a:t>
            </a:r>
            <a:r>
              <a:rPr lang="en-US" sz="2000" dirty="0" smtClean="0">
                <a:latin typeface="Lucida Console" pitchFamily="49" charset="0"/>
              </a:rPr>
              <a:t>To become famous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li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</a:b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22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Reasons for attending this seminar</a:t>
            </a:r>
            <a:endParaRPr lang="el-GR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impress</a:t>
            </a:r>
            <a:r>
              <a:rPr lang="el-GR" dirty="0" smtClean="0"/>
              <a:t>: </a:t>
            </a:r>
            <a:endParaRPr lang="el-GR" dirty="0"/>
          </a:p>
          <a:p>
            <a:pPr lvl="2"/>
            <a:r>
              <a:rPr lang="en-US" dirty="0" smtClean="0"/>
              <a:t>My cat</a:t>
            </a:r>
            <a:endParaRPr lang="el-GR" dirty="0"/>
          </a:p>
          <a:p>
            <a:pPr lvl="2"/>
            <a:r>
              <a:rPr lang="en-US" dirty="0" smtClean="0"/>
              <a:t>My dog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learn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become famous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9552" y="1124744"/>
            <a:ext cx="936104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2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r>
              <a:rPr lang="el-GR" dirty="0" smtClean="0"/>
              <a:t>: </a:t>
            </a:r>
            <a:r>
              <a:rPr lang="en-US" dirty="0" smtClean="0"/>
              <a:t>They start with the protocol</a:t>
            </a:r>
            <a:endParaRPr lang="el-GR" dirty="0" smtClean="0"/>
          </a:p>
          <a:p>
            <a:r>
              <a:rPr lang="en-US" dirty="0" smtClean="0">
                <a:hlinkClick r:id="rId2"/>
              </a:rPr>
              <a:t>“http://www.google.com/</a:t>
            </a:r>
            <a:r>
              <a:rPr lang="en-US" dirty="0" smtClean="0"/>
              <a:t>”</a:t>
            </a:r>
          </a:p>
          <a:p>
            <a:r>
              <a:rPr lang="en-US" dirty="0" smtClean="0">
                <a:hlinkClick r:id="rId3"/>
              </a:rPr>
              <a:t>“http</a:t>
            </a:r>
            <a:r>
              <a:rPr lang="en-US" dirty="0">
                <a:hlinkClick r:id="rId3"/>
              </a:rPr>
              <a:t>://www.htmldog.com/guides/</a:t>
            </a:r>
            <a:r>
              <a:rPr lang="en-US" dirty="0" err="1">
                <a:hlinkClick r:id="rId3"/>
              </a:rPr>
              <a:t>htmlbeginner</a:t>
            </a:r>
            <a:r>
              <a:rPr lang="en-US" dirty="0">
                <a:hlinkClick r:id="rId3"/>
              </a:rPr>
              <a:t>/links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Relative</a:t>
            </a:r>
            <a:r>
              <a:rPr lang="el-GR" dirty="0" smtClean="0"/>
              <a:t>: </a:t>
            </a:r>
            <a:r>
              <a:rPr lang="en-US" dirty="0" smtClean="0"/>
              <a:t>Produced based on the current address</a:t>
            </a:r>
            <a:endParaRPr lang="el-GR" dirty="0" smtClean="0"/>
          </a:p>
          <a:p>
            <a:r>
              <a:rPr lang="en-US" dirty="0" smtClean="0"/>
              <a:t>“foo” </a:t>
            </a:r>
            <a:r>
              <a:rPr lang="en-US" dirty="0" smtClean="0"/>
              <a:t>at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://mysite.gr/bar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5"/>
              </a:rPr>
              <a:t>http://mysite.gr/bar/foo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foo” </a:t>
            </a:r>
            <a:r>
              <a:rPr lang="en-US" dirty="0" smtClean="0"/>
              <a:t>at</a:t>
            </a:r>
            <a:r>
              <a:rPr lang="el-GR" dirty="0" smtClean="0"/>
              <a:t> </a:t>
            </a:r>
            <a:r>
              <a:rPr lang="en-US" dirty="0" smtClean="0">
                <a:hlinkClick r:id="rId4"/>
              </a:rPr>
              <a:t>http://mysite.gr/bar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5"/>
              </a:rPr>
              <a:t>http://mysite.gr/foo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foo” </a:t>
            </a:r>
            <a:r>
              <a:rPr lang="en-US" dirty="0" smtClean="0"/>
              <a:t>at</a:t>
            </a:r>
            <a:r>
              <a:rPr lang="el-GR" dirty="0" smtClean="0"/>
              <a:t> </a:t>
            </a:r>
            <a:r>
              <a:rPr lang="en-US" dirty="0" smtClean="0">
                <a:hlinkClick r:id="rId4"/>
              </a:rPr>
              <a:t>http://mysite.gr/bar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  <a:hlinkClick r:id="rId6"/>
              </a:rPr>
              <a:t>http://mysite.gr/bar#foo</a:t>
            </a: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2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attributes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</p:spPr>
        <p:txBody>
          <a:bodyPr>
            <a:normAutofit/>
          </a:bodyPr>
          <a:lstStyle/>
          <a:p>
            <a:r>
              <a:rPr lang="en-US" dirty="0" smtClean="0"/>
              <a:t>Show up in the </a:t>
            </a:r>
            <a:r>
              <a:rPr lang="en-US" b="1" dirty="0" smtClean="0"/>
              <a:t>opening </a:t>
            </a:r>
            <a:r>
              <a:rPr lang="en-US" dirty="0" smtClean="0"/>
              <a:t>of a tag after the name</a:t>
            </a:r>
            <a:endParaRPr lang="el-GR" dirty="0" smtClean="0"/>
          </a:p>
          <a:p>
            <a:r>
              <a:rPr lang="en-US" dirty="0" smtClean="0"/>
              <a:t>Every attribute has a </a:t>
            </a:r>
            <a:r>
              <a:rPr lang="en-US" b="1" dirty="0" smtClean="0"/>
              <a:t>name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endParaRPr lang="el-GR" b="1" dirty="0" smtClean="0"/>
          </a:p>
          <a:p>
            <a:r>
              <a:rPr lang="en-US" dirty="0" smtClean="0"/>
              <a:t>Name and value separated with</a:t>
            </a:r>
            <a:r>
              <a:rPr lang="el-GR" dirty="0" smtClean="0"/>
              <a:t> </a:t>
            </a:r>
            <a:r>
              <a:rPr lang="el-GR" b="1" dirty="0" smtClean="0"/>
              <a:t>=</a:t>
            </a:r>
            <a:endParaRPr lang="en-US" b="1" dirty="0" smtClean="0"/>
          </a:p>
          <a:p>
            <a:r>
              <a:rPr lang="en-US" dirty="0" smtClean="0"/>
              <a:t>Value contained within “quotes”</a:t>
            </a:r>
          </a:p>
          <a:p>
            <a:pPr lvl="1"/>
            <a:r>
              <a:rPr lang="en-US" b="1" dirty="0" smtClean="0"/>
              <a:t>Single </a:t>
            </a:r>
            <a:r>
              <a:rPr lang="en-US" dirty="0" smtClean="0"/>
              <a:t>or</a:t>
            </a:r>
            <a:r>
              <a:rPr lang="el-GR" dirty="0" smtClean="0"/>
              <a:t> </a:t>
            </a:r>
            <a:r>
              <a:rPr lang="en-US" b="1" dirty="0" smtClean="0"/>
              <a:t>double </a:t>
            </a:r>
            <a:r>
              <a:rPr lang="en-US" dirty="0" smtClean="0"/>
              <a:t>as you please</a:t>
            </a:r>
          </a:p>
          <a:p>
            <a:r>
              <a:rPr lang="en-US" dirty="0" smtClean="0"/>
              <a:t>Attributes separated with a space from the name of the tag and the other attributes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attributes</a:t>
            </a:r>
            <a:endParaRPr lang="el-GR" dirty="0"/>
          </a:p>
        </p:txBody>
      </p:sp>
      <p:sp>
        <p:nvSpPr>
          <p:cNvPr id="4" name="Rectangular Callout 3"/>
          <p:cNvSpPr/>
          <p:nvPr/>
        </p:nvSpPr>
        <p:spPr>
          <a:xfrm>
            <a:off x="5832140" y="2215560"/>
            <a:ext cx="792088" cy="432048"/>
          </a:xfrm>
          <a:prstGeom prst="wedgeRectCallout">
            <a:avLst>
              <a:gd name="adj1" fmla="val -20833"/>
              <a:gd name="adj2" fmla="val 1154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187624" y="2215560"/>
            <a:ext cx="2232248" cy="432048"/>
          </a:xfrm>
          <a:prstGeom prst="wedgeRectCallout">
            <a:avLst>
              <a:gd name="adj1" fmla="val -20833"/>
              <a:gd name="adj2" fmla="val 1048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7644" y="3001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tag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30385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tag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3620540" y="2204864"/>
            <a:ext cx="260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 pitchFamily="49" charset="0"/>
              </a:rPr>
              <a:t>Hello, world!</a:t>
            </a:r>
            <a:endParaRPr lang="el-GR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9992" y="2647608"/>
            <a:ext cx="0" cy="588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8374" y="3424460"/>
            <a:ext cx="238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content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85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attributes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3627475"/>
            <a:ext cx="575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Lucida Console" pitchFamily="49" charset="0"/>
              </a:rPr>
              <a:t> Hello, world</a:t>
            </a:r>
            <a:r>
              <a:rPr lang="el-GR" sz="2000" dirty="0" smtClean="0">
                <a:latin typeface="Lucida Console" pitchFamily="49" charset="0"/>
              </a:rPr>
              <a:t>!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a&gt;</a:t>
            </a:r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endParaRPr lang="el-GR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69058" y="4034223"/>
            <a:ext cx="0" cy="588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4664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Attribute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67744" y="4034223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7744" y="3627475"/>
            <a:ext cx="7013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18401" y="2941860"/>
            <a:ext cx="0" cy="6856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600" y="25817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Attribute name</a:t>
            </a:r>
            <a:endParaRPr lang="el-GR" dirty="0">
              <a:solidFill>
                <a:srgbClr val="92D05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53545" y="3610804"/>
            <a:ext cx="526367" cy="166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78570" y="2925189"/>
            <a:ext cx="0" cy="68561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1840" y="256504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Attribute value</a:t>
            </a:r>
            <a:endParaRPr lang="el-G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Defines a link</a:t>
            </a:r>
          </a:p>
          <a:p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l-GR" dirty="0" smtClean="0"/>
              <a:t>: </a:t>
            </a:r>
            <a:r>
              <a:rPr lang="en-US" dirty="0" smtClean="0"/>
              <a:t>Defines the target of a link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0655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Book</a:t>
            </a:r>
            <a:endParaRPr lang="el-G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l-GR" dirty="0" smtClean="0"/>
          </a:p>
          <a:p>
            <a:r>
              <a:rPr lang="en-US" dirty="0" smtClean="0"/>
              <a:t>Author</a:t>
            </a:r>
            <a:endParaRPr lang="el-GR" dirty="0" smtClean="0"/>
          </a:p>
          <a:p>
            <a:r>
              <a:rPr lang="en-US" dirty="0" smtClean="0"/>
              <a:t>Chapter titles</a:t>
            </a:r>
            <a:endParaRPr lang="el-GR" dirty="0" smtClean="0"/>
          </a:p>
          <a:p>
            <a:r>
              <a:rPr lang="en-US" dirty="0" smtClean="0"/>
              <a:t>Text</a:t>
            </a:r>
            <a:endParaRPr lang="el-GR" dirty="0" smtClean="0"/>
          </a:p>
          <a:p>
            <a:r>
              <a:rPr lang="en-US" dirty="0" smtClean="0"/>
              <a:t>Chapter separation</a:t>
            </a:r>
            <a:endParaRPr lang="el-GR" dirty="0" smtClean="0"/>
          </a:p>
          <a:p>
            <a:r>
              <a:rPr lang="en-US" dirty="0" smtClean="0"/>
              <a:t>Paragraph separation</a:t>
            </a:r>
            <a:endParaRPr lang="el-GR" dirty="0" smtClean="0"/>
          </a:p>
          <a:p>
            <a:r>
              <a:rPr lang="en-US" dirty="0" smtClean="0"/>
              <a:t>Footnotes</a:t>
            </a:r>
            <a:endParaRPr lang="el-G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l-G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Size </a:t>
            </a:r>
            <a:r>
              <a:rPr lang="en-US" dirty="0" smtClean="0"/>
              <a:t>of title</a:t>
            </a:r>
            <a:endParaRPr lang="el-GR" dirty="0" smtClean="0"/>
          </a:p>
          <a:p>
            <a:r>
              <a:rPr lang="en-US" b="1" dirty="0" smtClean="0"/>
              <a:t>Position</a:t>
            </a:r>
            <a:r>
              <a:rPr lang="el-GR" dirty="0" smtClean="0"/>
              <a:t> </a:t>
            </a:r>
            <a:r>
              <a:rPr lang="en-US" dirty="0" smtClean="0"/>
              <a:t>of author’s name</a:t>
            </a:r>
            <a:endParaRPr lang="el-GR" dirty="0" smtClean="0"/>
          </a:p>
          <a:p>
            <a:r>
              <a:rPr lang="en-US" dirty="0" smtClean="0"/>
              <a:t>Headline </a:t>
            </a:r>
            <a:r>
              <a:rPr lang="en-US" b="1" dirty="0" smtClean="0"/>
              <a:t>alignment</a:t>
            </a:r>
            <a:endParaRPr lang="el-GR" b="1" dirty="0" smtClean="0"/>
          </a:p>
          <a:p>
            <a:r>
              <a:rPr lang="en-US" dirty="0" smtClean="0"/>
              <a:t>Text</a:t>
            </a:r>
            <a:r>
              <a:rPr lang="en-US" b="1" dirty="0" smtClean="0"/>
              <a:t> margins</a:t>
            </a:r>
            <a:endParaRPr lang="el-GR" dirty="0" smtClean="0"/>
          </a:p>
          <a:p>
            <a:r>
              <a:rPr lang="en-US" dirty="0" smtClean="0"/>
              <a:t>Blank pages between chapters</a:t>
            </a:r>
            <a:endParaRPr lang="el-GR" dirty="0" smtClean="0"/>
          </a:p>
          <a:p>
            <a:r>
              <a:rPr lang="en-US" dirty="0" smtClean="0"/>
              <a:t>Footnotes in </a:t>
            </a:r>
            <a:r>
              <a:rPr lang="en-US" b="1" dirty="0" smtClean="0"/>
              <a:t>italics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2719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=“http://htmldog.com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”&gt;</a:t>
            </a:r>
            <a:r>
              <a:rPr lang="en-US" dirty="0" smtClean="0"/>
              <a:t>Learn HTML</a:t>
            </a:r>
            <a:r>
              <a:rPr lang="en-US" dirty="0"/>
              <a:t>!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08004" y="2204864"/>
            <a:ext cx="0" cy="50405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hlinkClick r:id="rId2"/>
          </p:cNvPr>
          <p:cNvSpPr txBox="1"/>
          <p:nvPr/>
        </p:nvSpPr>
        <p:spPr>
          <a:xfrm>
            <a:off x="3779912" y="29584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2"/>
              </a:rPr>
              <a:t>Learn</a:t>
            </a:r>
            <a:r>
              <a:rPr lang="el-GR" b="1" dirty="0" smtClean="0">
                <a:hlinkClick r:id="rId2"/>
              </a:rPr>
              <a:t> </a:t>
            </a:r>
            <a:r>
              <a:rPr lang="en-US" b="1" dirty="0" smtClean="0">
                <a:hlinkClick r:id="rId2"/>
              </a:rPr>
              <a:t>HTML!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1341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sections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d:</a:t>
            </a:r>
            <a:r>
              <a:rPr lang="el-GR" dirty="0"/>
              <a:t> </a:t>
            </a:r>
            <a:r>
              <a:rPr lang="en-US" i="1" dirty="0" smtClean="0"/>
              <a:t>Identifies </a:t>
            </a:r>
            <a:r>
              <a:rPr lang="en-US" dirty="0" smtClean="0"/>
              <a:t>a tag</a:t>
            </a:r>
            <a:r>
              <a:rPr lang="el-GR" dirty="0" smtClean="0"/>
              <a:t>. </a:t>
            </a:r>
            <a:r>
              <a:rPr lang="en-US" dirty="0" smtClean="0"/>
              <a:t>Can exist in any tag</a:t>
            </a:r>
            <a:r>
              <a:rPr lang="el-GR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&lt;a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href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=“#names”&gt;</a:t>
            </a:r>
            <a:r>
              <a:rPr lang="en-US" dirty="0" smtClean="0"/>
              <a:t>Go to the names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&lt;/a&gt;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…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&lt;h2 id=“names”&gt;</a:t>
            </a:r>
            <a:r>
              <a:rPr lang="en-US" dirty="0" smtClean="0">
                <a:latin typeface="Lucida Console" pitchFamily="49" charset="0"/>
              </a:rPr>
              <a:t>Contestant names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&lt;/h2&gt;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99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on the web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451834"/>
              </p:ext>
            </p:extLst>
          </p:nvPr>
        </p:nvGraphicFramePr>
        <p:xfrm>
          <a:off x="457200" y="1600200"/>
          <a:ext cx="822959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064"/>
                <a:gridCol w="1551528"/>
                <a:gridCol w="1296144"/>
                <a:gridCol w="2045384"/>
                <a:gridCol w="2645479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Transparency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GIF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256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/>
              <a:t>: </a:t>
            </a:r>
            <a:r>
              <a:rPr lang="en-US" dirty="0" smtClean="0"/>
              <a:t>Describes an image</a:t>
            </a:r>
          </a:p>
          <a:p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dirty="0" smtClean="0"/>
              <a:t>: The filename as an address</a:t>
            </a:r>
            <a:r>
              <a:rPr lang="el-GR" dirty="0" smtClean="0"/>
              <a:t> </a:t>
            </a:r>
            <a:r>
              <a:rPr lang="en-US" dirty="0" smtClean="0"/>
              <a:t>(compulsory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alt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A description of the image </a:t>
            </a:r>
            <a:r>
              <a:rPr lang="el-GR" dirty="0" smtClean="0"/>
              <a:t>(</a:t>
            </a:r>
            <a:r>
              <a:rPr lang="en-US" dirty="0" smtClean="0"/>
              <a:t>compulsory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width</a:t>
            </a:r>
            <a:r>
              <a:rPr lang="en-US" dirty="0" smtClean="0"/>
              <a:t>: Width of the image in pixels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height</a:t>
            </a:r>
            <a:r>
              <a:rPr lang="en-US" dirty="0" smtClean="0"/>
              <a:t>: Height of the image in pixels</a:t>
            </a:r>
            <a:endParaRPr lang="el-GR" dirty="0" smtClean="0"/>
          </a:p>
          <a:p>
            <a:endParaRPr lang="el-GR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 tag doesn’t have content.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130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img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src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=“cake.gif”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alt=“The cake is not a lie…”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width=“200”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height=“200” /&gt;</a:t>
            </a:r>
            <a:endParaRPr lang="el-G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48064" y="3316716"/>
            <a:ext cx="720080" cy="60940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Documents and Settings\dionyziz\Τα έγγραφά μου\web-development\cak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52820"/>
            <a:ext cx="2672210" cy="25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only for </a:t>
            </a:r>
            <a:r>
              <a:rPr lang="en-US" b="1" dirty="0" smtClean="0"/>
              <a:t>tabular data</a:t>
            </a:r>
            <a:endParaRPr lang="el-GR" b="1" dirty="0" smtClean="0"/>
          </a:p>
          <a:p>
            <a:r>
              <a:rPr lang="en-US" dirty="0" smtClean="0"/>
              <a:t>For positioning elements in specific positions, use CSS and not HTML tables</a:t>
            </a:r>
            <a:r>
              <a:rPr lang="el-GR" dirty="0" smtClean="0"/>
              <a:t>!</a:t>
            </a:r>
            <a:endParaRPr lang="en-US" dirty="0" smtClean="0"/>
          </a:p>
          <a:p>
            <a:r>
              <a:rPr lang="en-US" dirty="0" smtClean="0"/>
              <a:t>The hardest part for today</a:t>
            </a:r>
            <a:r>
              <a:rPr lang="el-GR" dirty="0" smtClean="0"/>
              <a:t> </a:t>
            </a:r>
            <a:r>
              <a:rPr lang="en-US" b="1" dirty="0" smtClean="0"/>
              <a:t>:-)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l-GR" dirty="0" smtClean="0"/>
              <a:t>:</a:t>
            </a:r>
          </a:p>
          <a:p>
            <a:r>
              <a:rPr lang="en-US" dirty="0" smtClean="0"/>
              <a:t>Table of students with name, surname, and grade</a:t>
            </a:r>
            <a:r>
              <a:rPr lang="el-GR" dirty="0" smtClean="0"/>
              <a:t>.</a:t>
            </a:r>
            <a:endParaRPr lang="en-US" dirty="0" smtClean="0"/>
          </a:p>
          <a:p>
            <a:r>
              <a:rPr lang="en-US" dirty="0" smtClean="0"/>
              <a:t>Table of famous scientists with name, surname, discipline, and most famous invention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193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scientists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326290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0504"/>
                <a:gridCol w="1512168"/>
                <a:gridCol w="2592288"/>
                <a:gridCol w="2674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Turing Machines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Ludwig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Wittgenstein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Philosophy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Tractatus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Principia </a:t>
                      </a:r>
                      <a:r>
                        <a:rPr lang="en-US" dirty="0" err="1" smtClean="0"/>
                        <a:t>Mathematica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Archimedes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Leonhard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l-GR" baseline="30000" dirty="0" smtClean="0"/>
                        <a:t>ιπ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baseline="0" dirty="0" smtClean="0"/>
                        <a:t>+ 1 = 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587727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r>
              <a:rPr lang="en-US" dirty="0"/>
              <a:t>:</a:t>
            </a:r>
            <a:r>
              <a:rPr lang="el-GR" dirty="0"/>
              <a:t> </a:t>
            </a:r>
            <a:r>
              <a:rPr lang="en-US" dirty="0" smtClean="0"/>
              <a:t>Defines a table</a:t>
            </a:r>
            <a:endParaRPr lang="el-GR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119348"/>
              </p:ext>
            </p:extLst>
          </p:nvPr>
        </p:nvGraphicFramePr>
        <p:xfrm>
          <a:off x="1151112" y="1644547"/>
          <a:ext cx="799288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6672"/>
                <a:gridCol w="1512168"/>
                <a:gridCol w="2566120"/>
                <a:gridCol w="2437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Alan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Science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 Machines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Ludwig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Wittgenstein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Philosophy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Tractatus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Bertrand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Principia </a:t>
                      </a:r>
                      <a:r>
                        <a:rPr lang="en-US" dirty="0" err="1" smtClean="0"/>
                        <a:t>Mathematica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Archimedes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Engineering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Lever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Leonhard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Euler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Mathematics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r>
                        <a:rPr lang="el-GR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ιπ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+ 1 = 0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70992" y="2316508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1079104" y="5733256"/>
            <a:ext cx="587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Defines a table row. Immediate child of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cell</a:t>
            </a:r>
            <a:endParaRPr lang="el-G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414708"/>
              </p:ext>
            </p:extLst>
          </p:nvPr>
        </p:nvGraphicFramePr>
        <p:xfrm>
          <a:off x="1151112" y="1644547"/>
          <a:ext cx="7992888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6672"/>
                <a:gridCol w="1512168"/>
                <a:gridCol w="2566120"/>
                <a:gridCol w="2437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Alan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Science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Turing Machines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Ludwig</a:t>
                      </a:r>
                      <a:endParaRPr lang="el-GR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Wittgenstein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Philosophy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Tractatus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Bertrand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Russel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Logic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Principia </a:t>
                      </a:r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Mathematica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Archimedes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Engineering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Lever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Leonhard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Euler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Mathematics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r>
                        <a:rPr lang="el-GR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ιπ</a:t>
                      </a:r>
                      <a:r>
                        <a:rPr lang="el-GR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+ 1 = 0</a:t>
                      </a:r>
                      <a:endParaRPr lang="el-GR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16200000">
            <a:off x="3093482" y="3035311"/>
            <a:ext cx="1008112" cy="49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1079104" y="5733256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Defines a table cell. Immediate child of</a:t>
            </a:r>
            <a:r>
              <a:rPr lang="el-GR" dirty="0" smtClean="0"/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endParaRPr lang="el-GR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  <a:r>
              <a:rPr lang="en-US" dirty="0" smtClean="0"/>
              <a:t>:  Defines a table</a:t>
            </a:r>
            <a:endParaRPr lang="el-GR" dirty="0" smtClean="0"/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 Defines a table row</a:t>
            </a:r>
            <a:endParaRPr lang="el-GR" dirty="0" smtClean="0"/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  <a:r>
              <a:rPr lang="en-US" dirty="0" smtClean="0"/>
              <a:t>: Defines a table cell (mnemonic: table data)</a:t>
            </a:r>
          </a:p>
          <a:p>
            <a:endParaRPr lang="en-US" dirty="0" smtClean="0"/>
          </a:p>
          <a:p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table&gt; </a:t>
            </a:r>
            <a:r>
              <a:rPr lang="en-US" b="1" dirty="0" smtClean="0"/>
              <a:t>contains </a:t>
            </a:r>
            <a:r>
              <a:rPr lang="en-US" dirty="0" smtClean="0"/>
              <a:t>only</a:t>
            </a:r>
            <a:r>
              <a:rPr lang="en-US" b="1" dirty="0" smtClean="0"/>
              <a:t>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b="1" dirty="0" smtClean="0"/>
              <a:t>contains </a:t>
            </a:r>
            <a:r>
              <a:rPr lang="en-US" dirty="0" smtClean="0"/>
              <a:t>only</a:t>
            </a:r>
            <a:r>
              <a:rPr lang="el-GR" dirty="0" smtClean="0"/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&lt;td&gt; </a:t>
            </a:r>
            <a:r>
              <a:rPr lang="en-US" dirty="0" smtClean="0"/>
              <a:t>only</a:t>
            </a:r>
            <a:r>
              <a:rPr lang="en-US" b="1" dirty="0" smtClean="0"/>
              <a:t> contained </a:t>
            </a:r>
            <a:r>
              <a:rPr lang="en-US" dirty="0" smtClean="0"/>
              <a:t>within</a:t>
            </a:r>
            <a:r>
              <a:rPr lang="el-GR" dirty="0" smtClean="0"/>
              <a:t>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 </a:t>
            </a:r>
            <a:r>
              <a:rPr lang="en-US" dirty="0" smtClean="0"/>
              <a:t>only</a:t>
            </a:r>
            <a:r>
              <a:rPr lang="en-US" b="1" dirty="0" smtClean="0"/>
              <a:t> contained </a:t>
            </a:r>
            <a:r>
              <a:rPr lang="en-US" dirty="0" smtClean="0"/>
              <a:t>within</a:t>
            </a:r>
            <a:r>
              <a:rPr lang="el-GR" dirty="0" smtClean="0"/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table&gt;</a:t>
            </a:r>
            <a:endParaRPr lang="el-GR" sz="18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Book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Presentation </a:t>
            </a:r>
            <a:r>
              <a:rPr lang="en-US" dirty="0" smtClean="0"/>
              <a:t>changes</a:t>
            </a:r>
            <a:r>
              <a:rPr lang="el-GR" dirty="0" smtClean="0"/>
              <a:t>, </a:t>
            </a:r>
            <a:r>
              <a:rPr lang="en-US" dirty="0" smtClean="0"/>
              <a:t>content doesn’t</a:t>
            </a:r>
            <a:r>
              <a:rPr lang="el-GR" dirty="0" smtClean="0"/>
              <a:t>:</a:t>
            </a:r>
          </a:p>
          <a:p>
            <a:pPr lvl="1"/>
            <a:r>
              <a:rPr lang="en-US" dirty="0" smtClean="0"/>
              <a:t>Same book</a:t>
            </a:r>
            <a:r>
              <a:rPr lang="el-GR" dirty="0" smtClean="0"/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different edition</a:t>
            </a:r>
            <a:endParaRPr lang="el-G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C:\Documents and Settings\dionyziz\Τα έγγραφά μου\web-development\tom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18" y="2685653"/>
            <a:ext cx="2599779" cy="384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dionyziz\Τα έγγραφά μου\web-development\to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30" y="2685653"/>
            <a:ext cx="2534987" cy="384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12968" cy="6336704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&lt;table&gt;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Alan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Turing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</a:t>
            </a:r>
            <a:r>
              <a:rPr lang="en-US" sz="1600" dirty="0" smtClean="0"/>
              <a:t>Computer Science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td&gt;&lt;td&gt;</a:t>
            </a:r>
            <a:r>
              <a:rPr lang="en-US" sz="1600" dirty="0"/>
              <a:t>Turing Machines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Ludwig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Wittgenstein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</a:t>
            </a:r>
            <a:r>
              <a:rPr lang="en-US" sz="1600" dirty="0" smtClean="0"/>
              <a:t>Philosophy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td&gt;&lt;td&gt;</a:t>
            </a:r>
            <a:r>
              <a:rPr lang="en-US" sz="1600" dirty="0" err="1"/>
              <a:t>Tractatus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Bertrand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 err="1"/>
              <a:t>Russel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</a:t>
            </a:r>
            <a:r>
              <a:rPr lang="en-US" sz="1600" dirty="0" smtClean="0"/>
              <a:t>Logic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td&gt;&lt;td&gt;</a:t>
            </a:r>
            <a:r>
              <a:rPr lang="en-US" sz="1600" dirty="0"/>
              <a:t>Principia </a:t>
            </a:r>
            <a:r>
              <a:rPr lang="en-US" sz="1600" dirty="0" err="1"/>
              <a:t>Mathematica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 smtClean="0"/>
              <a:t>Archimedes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td&gt;&lt;td&gt;&lt;/td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 smtClean="0"/>
              <a:t>Engineering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 smtClean="0"/>
              <a:t>Lever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&lt;td&gt;</a:t>
            </a:r>
            <a:r>
              <a:rPr lang="en-US" sz="1600" dirty="0"/>
              <a:t>Leonhard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&lt;/td&gt;&lt;td&gt;</a:t>
            </a:r>
            <a:r>
              <a:rPr lang="en-US" sz="1600" dirty="0"/>
              <a:t>Euler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	&lt;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</a:t>
            </a:r>
            <a:r>
              <a:rPr lang="en-US" sz="1600" dirty="0" smtClean="0"/>
              <a:t>Mathematics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td&gt;&lt;td&gt;</a:t>
            </a:r>
            <a:r>
              <a:rPr lang="en-US" sz="1600" dirty="0"/>
              <a:t>e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&lt;sup&gt;</a:t>
            </a:r>
            <a:r>
              <a:rPr lang="el-GR" sz="1600" dirty="0"/>
              <a:t>ιπ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&lt;/sup</a:t>
            </a:r>
            <a:r>
              <a:rPr lang="en-US" sz="1600" dirty="0"/>
              <a:t>&gt;</a:t>
            </a:r>
            <a:r>
              <a:rPr lang="el-GR" sz="1600" dirty="0"/>
              <a:t> </a:t>
            </a:r>
            <a:r>
              <a:rPr lang="en-US" sz="1600" dirty="0"/>
              <a:t>+ 1 = 0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&lt;/td&gt;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	&lt;/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tr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&lt;/table&gt;</a:t>
            </a: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l-GR" sz="1600" b="1" dirty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learned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Content/presentation separation</a:t>
            </a:r>
            <a:endParaRPr lang="en-US" dirty="0"/>
          </a:p>
          <a:p>
            <a:r>
              <a:rPr lang="en-US" dirty="0" smtClean="0"/>
              <a:t>Basic HTML structure</a:t>
            </a:r>
          </a:p>
          <a:p>
            <a:r>
              <a:rPr lang="en-US" dirty="0" smtClean="0"/>
              <a:t>Titles</a:t>
            </a:r>
            <a:endParaRPr lang="el-GR" dirty="0" smtClean="0"/>
          </a:p>
          <a:p>
            <a:r>
              <a:rPr lang="en-US" dirty="0" smtClean="0"/>
              <a:t>Paragraphs</a:t>
            </a:r>
            <a:endParaRPr lang="el-GR" dirty="0" smtClean="0"/>
          </a:p>
          <a:p>
            <a:r>
              <a:rPr lang="en-US" dirty="0" smtClean="0"/>
              <a:t>Headlines</a:t>
            </a:r>
            <a:endParaRPr lang="el-GR" dirty="0" smtClean="0"/>
          </a:p>
          <a:p>
            <a:r>
              <a:rPr lang="en-US" dirty="0" smtClean="0"/>
              <a:t>Lists</a:t>
            </a:r>
            <a:endParaRPr lang="el-GR" dirty="0" smtClean="0"/>
          </a:p>
          <a:p>
            <a:r>
              <a:rPr lang="en-US" dirty="0" smtClean="0"/>
              <a:t>Links</a:t>
            </a:r>
            <a:endParaRPr lang="el-GR" dirty="0" smtClean="0"/>
          </a:p>
          <a:p>
            <a:r>
              <a:rPr lang="en-US" dirty="0" smtClean="0"/>
              <a:t>Images</a:t>
            </a:r>
            <a:endParaRPr lang="el-GR" dirty="0" smtClean="0"/>
          </a:p>
          <a:p>
            <a:r>
              <a:rPr lang="en-US" dirty="0" smtClean="0"/>
              <a:t>Tables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1095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n-US" dirty="0" smtClean="0"/>
              <a:t>Congratulations!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266928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HTML.</a:t>
            </a:r>
          </a:p>
          <a:p>
            <a:r>
              <a:rPr lang="en-US" dirty="0" smtClean="0"/>
              <a:t>You can now make </a:t>
            </a:r>
            <a:r>
              <a:rPr lang="en-US" b="1" dirty="0" smtClean="0"/>
              <a:t>your first webpage</a:t>
            </a:r>
            <a:r>
              <a:rPr lang="el-GR" dirty="0" smtClean="0"/>
              <a:t>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r>
              <a:rPr lang="el-GR" dirty="0" smtClean="0"/>
              <a:t> </a:t>
            </a:r>
            <a:r>
              <a:rPr lang="en-US" dirty="0" smtClean="0"/>
              <a:t>CSS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Colors</a:t>
            </a:r>
            <a:endParaRPr lang="el-GR" dirty="0" smtClean="0">
              <a:solidFill>
                <a:srgbClr val="00B0F0"/>
              </a:solidFill>
            </a:endParaRPr>
          </a:p>
          <a:p>
            <a:r>
              <a:rPr lang="en-US" b="1" spc="600" dirty="0" smtClean="0"/>
              <a:t>Fonts</a:t>
            </a:r>
            <a:endParaRPr lang="el-GR" b="1" spc="600" dirty="0" smtClean="0"/>
          </a:p>
          <a:p>
            <a:r>
              <a:rPr lang="en-US" dirty="0" smtClean="0"/>
              <a:t>Margins</a:t>
            </a:r>
          </a:p>
          <a:p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9552" y="350100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Borders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14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Book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Content </a:t>
            </a:r>
            <a:r>
              <a:rPr lang="en-US" dirty="0" smtClean="0"/>
              <a:t>changes</a:t>
            </a:r>
            <a:r>
              <a:rPr lang="el-GR" dirty="0" smtClean="0"/>
              <a:t>, </a:t>
            </a:r>
            <a:r>
              <a:rPr lang="en-US" dirty="0" smtClean="0"/>
              <a:t>presentation doesn’t</a:t>
            </a:r>
            <a:r>
              <a:rPr lang="el-GR" dirty="0" smtClean="0"/>
              <a:t>:</a:t>
            </a:r>
            <a:endParaRPr lang="el-GR" dirty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Different book</a:t>
            </a:r>
            <a:r>
              <a:rPr lang="el-GR" dirty="0" smtClean="0"/>
              <a:t>, </a:t>
            </a:r>
            <a:r>
              <a:rPr lang="en-US" dirty="0" smtClean="0"/>
              <a:t>same edition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2050" name="Picture 2" descr="C:\Documents and Settings\dionyziz\Τα έγγραφά μου\web-development\pengiun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13" y="2572122"/>
            <a:ext cx="2506726" cy="41047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ocuments and Settings\dionyziz\Τα έγγραφά μου\web-development\pengiun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32509"/>
            <a:ext cx="2559822" cy="41443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or presentation?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paragraph’s text is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l-GR" dirty="0" smtClean="0"/>
              <a:t>.</a:t>
            </a:r>
            <a:endParaRPr lang="el-GR" dirty="0" smtClean="0"/>
          </a:p>
          <a:p>
            <a:r>
              <a:rPr lang="en-US" dirty="0" smtClean="0"/>
              <a:t>Page numbers are on the </a:t>
            </a:r>
            <a:r>
              <a:rPr lang="en-US" b="1" dirty="0" smtClean="0"/>
              <a:t>right</a:t>
            </a:r>
            <a:r>
              <a:rPr lang="el-GR" dirty="0" smtClean="0"/>
              <a:t>.</a:t>
            </a:r>
          </a:p>
          <a:p>
            <a:r>
              <a:rPr lang="en-US" dirty="0" smtClean="0"/>
              <a:t>Book has </a:t>
            </a:r>
            <a:r>
              <a:rPr lang="el-GR" b="1" dirty="0" smtClean="0"/>
              <a:t>30 </a:t>
            </a:r>
            <a:r>
              <a:rPr lang="en-US" b="1" dirty="0" smtClean="0"/>
              <a:t>chapters</a:t>
            </a:r>
            <a:r>
              <a:rPr lang="el-GR" dirty="0" smtClean="0"/>
              <a:t>.</a:t>
            </a:r>
          </a:p>
          <a:p>
            <a:r>
              <a:rPr lang="en-US" dirty="0" smtClean="0"/>
              <a:t>First chapter doesn’t contain </a:t>
            </a:r>
            <a:r>
              <a:rPr lang="en-US" b="1" dirty="0" smtClean="0"/>
              <a:t>the letter </a:t>
            </a:r>
            <a:r>
              <a:rPr lang="en-US" dirty="0" smtClean="0"/>
              <a:t>“</a:t>
            </a:r>
            <a:r>
              <a:rPr lang="en-US" b="1" dirty="0" smtClean="0"/>
              <a:t>x”</a:t>
            </a:r>
            <a:r>
              <a:rPr lang="el-GR" b="1" dirty="0" smtClean="0"/>
              <a:t>.</a:t>
            </a:r>
          </a:p>
          <a:p>
            <a:r>
              <a:rPr lang="en-US" dirty="0" smtClean="0"/>
              <a:t>In the first paragraph, the name of the protagonist is </a:t>
            </a:r>
            <a:r>
              <a:rPr lang="en-US" b="1" dirty="0" smtClean="0"/>
              <a:t>emphasized</a:t>
            </a:r>
            <a:r>
              <a:rPr lang="el-GR" dirty="0" smtClean="0"/>
              <a:t>.</a:t>
            </a:r>
          </a:p>
          <a:p>
            <a:r>
              <a:rPr lang="en-US" dirty="0" smtClean="0"/>
              <a:t>The emphasis is given in</a:t>
            </a:r>
            <a:r>
              <a:rPr lang="el-GR" dirty="0" smtClean="0"/>
              <a:t> </a:t>
            </a:r>
            <a:r>
              <a:rPr lang="en-US" b="1" i="1" dirty="0" smtClean="0"/>
              <a:t>italic letters.</a:t>
            </a:r>
            <a:endParaRPr lang="el-GR" dirty="0" smtClean="0"/>
          </a:p>
          <a:p>
            <a:r>
              <a:rPr lang="en-US" dirty="0" smtClean="0"/>
              <a:t>The emphasis is given in</a:t>
            </a:r>
            <a:r>
              <a:rPr lang="el-GR" dirty="0" smtClean="0"/>
              <a:t> </a:t>
            </a:r>
            <a:r>
              <a:rPr lang="en-US" b="1" dirty="0" smtClean="0"/>
              <a:t>bold letters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158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ionyziz\Τα έγγραφά μου\web-development\tom-firs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37" y="1196752"/>
            <a:ext cx="44383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cuments and Settings\dionyziz\Τα έγγραφά μου\web-development\tom-first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2822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35696" y="2132856"/>
            <a:ext cx="32403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621" y="176352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font family</a:t>
            </a:r>
            <a:endParaRPr lang="el-GR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3737" y="2132856"/>
            <a:ext cx="216024" cy="340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1449</TotalTime>
  <Words>2339</Words>
  <Application>Microsoft Office PowerPoint</Application>
  <PresentationFormat>Προβολή στην οθόνη (4:3)</PresentationFormat>
  <Paragraphs>593</Paragraphs>
  <Slides>63</Slides>
  <Notes>25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63</vt:i4>
      </vt:variant>
    </vt:vector>
  </HeadingPairs>
  <TitlesOfParts>
    <vt:vector size="64" baseType="lpstr">
      <vt:lpstr>Clarity</vt:lpstr>
      <vt:lpstr>HTML 1</vt:lpstr>
      <vt:lpstr>Targets</vt:lpstr>
      <vt:lpstr>HTML and CSS</vt:lpstr>
      <vt:lpstr>Παρουσίαση του PowerPoint</vt:lpstr>
      <vt:lpstr>Example: Book</vt:lpstr>
      <vt:lpstr>Example: Book</vt:lpstr>
      <vt:lpstr>Example: Book</vt:lpstr>
      <vt:lpstr>Content or presentation?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HTML</vt:lpstr>
      <vt:lpstr>Simplest HTML page</vt:lpstr>
      <vt:lpstr>Browser</vt:lpstr>
      <vt:lpstr>Popular browsers</vt:lpstr>
      <vt:lpstr>We write «hand-written» code</vt:lpstr>
      <vt:lpstr>Basic page structure</vt:lpstr>
      <vt:lpstr>DOCTYPE</vt:lpstr>
      <vt:lpstr>Tags</vt:lpstr>
      <vt:lpstr>Παρουσίαση του PowerPoint</vt:lpstr>
      <vt:lpstr>Παρουσίαση του PowerPoint</vt:lpstr>
      <vt:lpstr>Self-closing tags</vt:lpstr>
      <vt:lpstr>&lt;html&gt;, &lt;head&gt;, &lt;title&gt; and &lt;body&gt;</vt:lpstr>
      <vt:lpstr>Basic structure of a page</vt:lpstr>
      <vt:lpstr>Tag hierarchy</vt:lpstr>
      <vt:lpstr>Tag hierarchy</vt:lpstr>
      <vt:lpstr>Paragraphs</vt:lpstr>
      <vt:lpstr>Paragraphs</vt:lpstr>
      <vt:lpstr>Paragraphcs</vt:lpstr>
      <vt:lpstr>Emphasis</vt:lpstr>
      <vt:lpstr>Headlines</vt:lpstr>
      <vt:lpstr>Headlines</vt:lpstr>
      <vt:lpstr>Lists</vt:lpstr>
      <vt:lpstr>Lists</vt:lpstr>
      <vt:lpstr>Lists</vt:lpstr>
      <vt:lpstr>Ordered list: Days</vt:lpstr>
      <vt:lpstr>Unordered list: Shopping</vt:lpstr>
      <vt:lpstr>Nesting</vt:lpstr>
      <vt:lpstr>Παρουσίαση του PowerPoint</vt:lpstr>
      <vt:lpstr>Addresses</vt:lpstr>
      <vt:lpstr>Tag attributes</vt:lpstr>
      <vt:lpstr>Tag attributes</vt:lpstr>
      <vt:lpstr>Tag attributes</vt:lpstr>
      <vt:lpstr>Links</vt:lpstr>
      <vt:lpstr>Links</vt:lpstr>
      <vt:lpstr>Document sections</vt:lpstr>
      <vt:lpstr>Images on the web</vt:lpstr>
      <vt:lpstr>Images</vt:lpstr>
      <vt:lpstr>Images</vt:lpstr>
      <vt:lpstr>Tables</vt:lpstr>
      <vt:lpstr>Famous scientists</vt:lpstr>
      <vt:lpstr>Table row</vt:lpstr>
      <vt:lpstr>Table cell</vt:lpstr>
      <vt:lpstr>Tables</vt:lpstr>
      <vt:lpstr>Παρουσίαση του PowerPoint</vt:lpstr>
      <vt:lpstr>We learned</vt:lpstr>
      <vt:lpstr>Congratulations!</vt:lpstr>
      <vt:lpstr>Next time…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Dionysis Zindros</dc:creator>
  <cp:lastModifiedBy>Dionysis Zindros</cp:lastModifiedBy>
  <cp:revision>128</cp:revision>
  <dcterms:created xsi:type="dcterms:W3CDTF">2010-08-21T11:02:20Z</dcterms:created>
  <dcterms:modified xsi:type="dcterms:W3CDTF">2010-12-26T12:19:10Z</dcterms:modified>
</cp:coreProperties>
</file>