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4"/>
  </p:notesMasterIdLst>
  <p:sldIdLst>
    <p:sldId id="257" r:id="rId2"/>
    <p:sldId id="258" r:id="rId3"/>
    <p:sldId id="311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81" r:id="rId14"/>
    <p:sldId id="279" r:id="rId15"/>
    <p:sldId id="282" r:id="rId16"/>
    <p:sldId id="280" r:id="rId17"/>
    <p:sldId id="283" r:id="rId18"/>
    <p:sldId id="317" r:id="rId19"/>
    <p:sldId id="284" r:id="rId20"/>
    <p:sldId id="285" r:id="rId21"/>
    <p:sldId id="286" r:id="rId22"/>
    <p:sldId id="287" r:id="rId23"/>
    <p:sldId id="288" r:id="rId24"/>
    <p:sldId id="291" r:id="rId25"/>
    <p:sldId id="318" r:id="rId26"/>
    <p:sldId id="289" r:id="rId27"/>
    <p:sldId id="293" r:id="rId28"/>
    <p:sldId id="296" r:id="rId29"/>
    <p:sldId id="312" r:id="rId30"/>
    <p:sldId id="313" r:id="rId31"/>
    <p:sldId id="314" r:id="rId32"/>
    <p:sldId id="295" r:id="rId33"/>
    <p:sldId id="265" r:id="rId34"/>
    <p:sldId id="266" r:id="rId35"/>
    <p:sldId id="267" r:id="rId36"/>
    <p:sldId id="268" r:id="rId37"/>
    <p:sldId id="269" r:id="rId38"/>
    <p:sldId id="31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315" r:id="rId47"/>
    <p:sldId id="316" r:id="rId48"/>
    <p:sldId id="290" r:id="rId49"/>
    <p:sldId id="292" r:id="rId50"/>
    <p:sldId id="294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6" r:id="rId60"/>
    <p:sldId id="307" r:id="rId61"/>
    <p:sldId id="308" r:id="rId62"/>
    <p:sldId id="30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969BFB-B90E-4A39-93F0-D055F2EEB414}">
          <p14:sldIdLst>
            <p14:sldId id="257"/>
            <p14:sldId id="258"/>
            <p14:sldId id="311"/>
            <p14:sldId id="310"/>
          </p14:sldIdLst>
        </p14:section>
        <p14:section name="CSS Syntax" id="{3C81CBCC-4770-4E94-AB86-DEB76217292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ext" id="{972F41D4-2900-4AF3-A9DA-70118CBD472A}">
          <p14:sldIdLst>
            <p14:sldId id="277"/>
            <p14:sldId id="278"/>
            <p14:sldId id="281"/>
            <p14:sldId id="279"/>
            <p14:sldId id="282"/>
            <p14:sldId id="280"/>
            <p14:sldId id="283"/>
            <p14:sldId id="317"/>
            <p14:sldId id="284"/>
            <p14:sldId id="285"/>
            <p14:sldId id="286"/>
            <p14:sldId id="287"/>
            <p14:sldId id="288"/>
            <p14:sldId id="291"/>
            <p14:sldId id="318"/>
            <p14:sldId id="289"/>
            <p14:sldId id="293"/>
            <p14:sldId id="296"/>
          </p14:sldIdLst>
        </p14:section>
        <p14:section name="Assignment" id="{1A5037D3-4A39-4D57-A741-FC7A2648CDC2}">
          <p14:sldIdLst>
            <p14:sldId id="312"/>
            <p14:sldId id="313"/>
            <p14:sldId id="314"/>
          </p14:sldIdLst>
        </p14:section>
        <p14:section name="Colors" id="{20666F14-1431-4F5F-8B3D-C6723BC48B92}">
          <p14:sldIdLst>
            <p14:sldId id="295"/>
            <p14:sldId id="265"/>
            <p14:sldId id="266"/>
            <p14:sldId id="267"/>
            <p14:sldId id="268"/>
            <p14:sldId id="269"/>
            <p14:sldId id="319"/>
            <p14:sldId id="270"/>
            <p14:sldId id="271"/>
            <p14:sldId id="272"/>
            <p14:sldId id="273"/>
            <p14:sldId id="274"/>
            <p14:sldId id="275"/>
            <p14:sldId id="276"/>
            <p14:sldId id="315"/>
            <p14:sldId id="316"/>
          </p14:sldIdLst>
        </p14:section>
        <p14:section name="Box model" id="{C582DEFD-F70F-4E58-844A-F9AE16AA63EA}">
          <p14:sldIdLst>
            <p14:sldId id="290"/>
            <p14:sldId id="292"/>
            <p14:sldId id="294"/>
            <p14:sldId id="297"/>
            <p14:sldId id="298"/>
            <p14:sldId id="299"/>
          </p14:sldIdLst>
        </p14:section>
        <p14:section name="Grouping" id="{FF15180F-71CD-4BFA-867B-2A492D41DDF8}">
          <p14:sldIdLst>
            <p14:sldId id="300"/>
            <p14:sldId id="301"/>
            <p14:sldId id="302"/>
            <p14:sldId id="303"/>
            <p14:sldId id="304"/>
            <p14:sldId id="306"/>
          </p14:sldIdLst>
        </p14:section>
        <p14:section name="Outro" id="{FF2995A1-6C09-4910-9E34-E9D2AC45E19A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FF00"/>
    <a:srgbClr val="678930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79" autoAdjust="0"/>
  </p:normalViewPr>
  <p:slideViewPr>
    <p:cSldViewPr>
      <p:cViewPr>
        <p:scale>
          <a:sx n="80" d="100"/>
          <a:sy n="80" d="100"/>
        </p:scale>
        <p:origin x="-108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043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</a:t>
            </a:r>
            <a:r>
              <a:rPr lang="el-GR" baseline="0" dirty="0" smtClean="0"/>
              <a:t>ιατί η συνεπτυγμένη μορφή #</a:t>
            </a:r>
            <a:r>
              <a:rPr lang="en-US" baseline="0" dirty="0" smtClean="0"/>
              <a:t>xyz </a:t>
            </a:r>
            <a:r>
              <a:rPr lang="el-GR" baseline="0" dirty="0" smtClean="0"/>
              <a:t>συμβολίζει το </a:t>
            </a:r>
            <a:r>
              <a:rPr lang="en-US" baseline="0" dirty="0" smtClean="0"/>
              <a:t>#</a:t>
            </a:r>
            <a:r>
              <a:rPr lang="en-US" baseline="0" dirty="0" err="1" smtClean="0"/>
              <a:t>xxyyzz</a:t>
            </a:r>
            <a:r>
              <a:rPr lang="en-US" baseline="0" dirty="0" smtClean="0"/>
              <a:t> </a:t>
            </a:r>
            <a:r>
              <a:rPr lang="el-GR" baseline="0" dirty="0" smtClean="0"/>
              <a:t>και όχι το </a:t>
            </a:r>
            <a:r>
              <a:rPr lang="en-US" baseline="0" dirty="0" smtClean="0"/>
              <a:t>#x0y0z0? </a:t>
            </a:r>
            <a:r>
              <a:rPr lang="el-GR" baseline="0" dirty="0" smtClean="0"/>
              <a:t>Σε τι μας βοηθάει αυτό;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91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τιμή</a:t>
            </a:r>
            <a:r>
              <a:rPr lang="el-GR" baseline="0" dirty="0" smtClean="0"/>
              <a:t> της ιδιότητας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</a:t>
            </a:r>
            <a:r>
              <a:rPr lang="el-GR" baseline="0" dirty="0" smtClean="0"/>
              <a:t>ακολουθεί τους κανόνες διευθύνσεων που έχουμε αναφέρει. Π.χ. Εδώ το </a:t>
            </a:r>
            <a:r>
              <a:rPr lang="en-US" baseline="0" dirty="0" smtClean="0"/>
              <a:t>style.css </a:t>
            </a:r>
            <a:r>
              <a:rPr lang="el-GR" baseline="0" dirty="0" smtClean="0"/>
              <a:t>πρέπει να βρίσκεται στον ίδιο φάκελο με την σελίδα μας.</a:t>
            </a:r>
            <a:r>
              <a:rPr lang="en-US" baseline="0" dirty="0" smtClean="0"/>
              <a:t> </a:t>
            </a:r>
            <a:r>
              <a:rPr lang="el-GR" baseline="0" dirty="0" smtClean="0"/>
              <a:t>Αυτός ο τρόπος συνδυασμού είναι και ο πιο συνήθης και προτειμόμενος.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448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675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618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υπογράμμιση συμβατικά</a:t>
            </a:r>
            <a:r>
              <a:rPr lang="el-GR" baseline="0" dirty="0" smtClean="0"/>
              <a:t> χρησιμοποιείται για να δείξει ότι ένα κείμενο είναι σύνδεσμος και δεν θα πρέπει να χρησιμοποιείται σε άλλα σημεία.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602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1pc = 12pt, 0.25in = 18pt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903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this. Rubber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977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Μπορείτε να βρείτε μία λίστα με όλα τα χρώματα</a:t>
            </a:r>
            <a:r>
              <a:rPr lang="el-GR" baseline="0" dirty="0" smtClean="0"/>
              <a:t> στο </a:t>
            </a:r>
            <a:r>
              <a:rPr lang="en-US" baseline="0" dirty="0" smtClean="0"/>
              <a:t>w3schools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81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Σε κάθε στήλη έχω</a:t>
            </a:r>
            <a:r>
              <a:rPr lang="el-GR" baseline="0" dirty="0" smtClean="0"/>
              <a:t> αυξήσει σταδιακά την φωτεινότητα του κάθε συντελεστή με τους άλλους ορισμένους στο 0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38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December 26,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web-seminar@softlab.ntua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 </a:t>
            </a:r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n-US" dirty="0" smtClean="0"/>
              <a:t>Lecturers: P. </a:t>
            </a:r>
            <a:r>
              <a:rPr lang="en-US" dirty="0" err="1" smtClean="0"/>
              <a:t>Aggelatos</a:t>
            </a:r>
            <a:r>
              <a:rPr lang="en-US" dirty="0" smtClean="0"/>
              <a:t>, D. </a:t>
            </a:r>
            <a:r>
              <a:rPr lang="en-US" dirty="0" err="1" smtClean="0"/>
              <a:t>Zindros</a:t>
            </a:r>
            <a:endParaRPr lang="en-US" dirty="0" smtClean="0"/>
          </a:p>
          <a:p>
            <a:r>
              <a:rPr lang="en-US" dirty="0" smtClean="0"/>
              <a:t>Slides: D. </a:t>
            </a:r>
            <a:r>
              <a:rPr lang="en-US" dirty="0" err="1" smtClean="0"/>
              <a:t>Zindros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Electrical and Computer Engineering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2"/>
          </a:xfrm>
        </p:spPr>
        <p:txBody>
          <a:bodyPr>
            <a:normAutofit/>
          </a:bodyPr>
          <a:lstStyle/>
          <a:p>
            <a:r>
              <a:rPr lang="en-US" dirty="0" smtClean="0"/>
              <a:t>Appear</a:t>
            </a:r>
            <a:r>
              <a:rPr lang="en-US" b="1" dirty="0" smtClean="0"/>
              <a:t> after </a:t>
            </a:r>
            <a:r>
              <a:rPr lang="en-US" dirty="0" smtClean="0"/>
              <a:t>a selector</a:t>
            </a:r>
            <a:endParaRPr lang="el-GR" dirty="0" smtClean="0"/>
          </a:p>
          <a:p>
            <a:r>
              <a:rPr lang="en-US" dirty="0" smtClean="0"/>
              <a:t>Between</a:t>
            </a:r>
            <a:r>
              <a:rPr lang="el-GR" dirty="0" smtClean="0"/>
              <a:t> </a:t>
            </a: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{</a:t>
            </a:r>
            <a:r>
              <a:rPr lang="el-GR" dirty="0" smtClean="0"/>
              <a:t>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/>
              <a:t>Separated with</a:t>
            </a:r>
            <a:r>
              <a:rPr lang="el-GR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/>
              <a:t>Each attribute has a</a:t>
            </a:r>
            <a:r>
              <a:rPr lang="el-GR" dirty="0" smtClean="0"/>
              <a:t> </a:t>
            </a:r>
            <a:r>
              <a:rPr lang="en-US" b="1" dirty="0" smtClean="0"/>
              <a:t>name</a:t>
            </a:r>
            <a:r>
              <a:rPr lang="el-GR" dirty="0" smtClean="0"/>
              <a:t>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b="1" dirty="0" smtClean="0"/>
              <a:t>value </a:t>
            </a:r>
            <a:r>
              <a:rPr lang="en-US" dirty="0" smtClean="0"/>
              <a:t>separated by</a:t>
            </a:r>
            <a:r>
              <a:rPr lang="el-GR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: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46009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body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font-size: 0.8em;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color: navy;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 </a:t>
            </a:r>
            <a:endParaRPr lang="el-GR" sz="24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43608" y="4706049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398596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selector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52536" y="49270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attributes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399514" y="4811841"/>
            <a:ext cx="216024" cy="599805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5872700" y="47424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attribute</a:t>
            </a:r>
            <a:endParaRPr lang="el-GR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04048" y="492707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4048" y="513083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attribute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35396" y="5315505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95736" y="5498847"/>
            <a:ext cx="0" cy="3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89215" y="591566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Name</a:t>
            </a:r>
            <a:endParaRPr lang="el-GR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4062" y="5498847"/>
            <a:ext cx="0" cy="3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30333" y="5915669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Value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173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5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font-weight: </a:t>
            </a:r>
            <a:r>
              <a:rPr lang="en-US" dirty="0" smtClean="0"/>
              <a:t>Defines whether the text will be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bold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normal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253713"/>
            <a:ext cx="4896544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font-weight: bold;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0072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98705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Hello!</a:t>
            </a:r>
            <a:endParaRPr lang="el-GR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4812095"/>
            <a:ext cx="4896544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font-weight: normal;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9572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text-decoration: </a:t>
            </a:r>
            <a:r>
              <a:rPr lang="en-US" dirty="0" smtClean="0"/>
              <a:t>Defines whether the text will be underlined</a:t>
            </a:r>
            <a:r>
              <a:rPr lang="el-GR" dirty="0" smtClean="0"/>
              <a:t> </a:t>
            </a:r>
            <a:r>
              <a:rPr lang="el-GR" dirty="0"/>
              <a:t>(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underline</a:t>
            </a:r>
            <a:r>
              <a:rPr lang="en-US" dirty="0"/>
              <a:t>) </a:t>
            </a:r>
            <a:r>
              <a:rPr lang="en-US" dirty="0" smtClean="0"/>
              <a:t>or not </a:t>
            </a:r>
            <a:r>
              <a:rPr lang="el-GR" dirty="0" smtClean="0"/>
              <a:t>(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none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3253713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text-decoration: underline;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4288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Hello!</a:t>
            </a:r>
            <a:endParaRPr lang="el-GR" sz="2400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4812095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text-decoration: none;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019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620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0070C0"/>
                </a:solidFill>
                <a:latin typeface="Lucida Console" pitchFamily="49" charset="0"/>
              </a:rPr>
              <a:t>font-style</a:t>
            </a:r>
            <a:r>
              <a:rPr lang="en-US" dirty="0" smtClean="0"/>
              <a:t>: Defines </a:t>
            </a:r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italic</a:t>
            </a:r>
            <a:r>
              <a:rPr lang="el-GR" dirty="0" smtClean="0"/>
              <a:t> </a:t>
            </a:r>
            <a:r>
              <a:rPr lang="en-US" dirty="0" smtClean="0"/>
              <a:t>or </a:t>
            </a:r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normal</a:t>
            </a:r>
            <a:r>
              <a:rPr lang="en-US" dirty="0"/>
              <a:t> </a:t>
            </a:r>
            <a:r>
              <a:rPr lang="en-US" dirty="0" smtClean="0"/>
              <a:t>text.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3253713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italic;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4288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Hello!</a:t>
            </a:r>
            <a:endParaRPr lang="el-GR" sz="24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4812095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normal;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019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8428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text-align: </a:t>
            </a:r>
            <a:r>
              <a:rPr lang="en-US" dirty="0" smtClean="0"/>
              <a:t>Defines text alignment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47402"/>
              </p:ext>
            </p:extLst>
          </p:nvPr>
        </p:nvGraphicFramePr>
        <p:xfrm>
          <a:off x="323528" y="2636912"/>
          <a:ext cx="856895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left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center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right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548680"/>
            <a:ext cx="6552729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italics;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font-weight: bold;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text-decoration: underline;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#396;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background-color: #e0e0e0;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text-align: center;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9992" y="4041068"/>
            <a:ext cx="0" cy="9361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517232"/>
            <a:ext cx="9144000" cy="4616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339966"/>
                </a:solidFill>
              </a:rPr>
              <a:t>Hello world!</a:t>
            </a:r>
            <a:endParaRPr lang="el-GR" sz="2400" b="1" i="1" u="sng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font-family: </a:t>
            </a:r>
            <a:r>
              <a:rPr lang="en-US" dirty="0" smtClean="0"/>
              <a:t>Defines the font family</a:t>
            </a:r>
            <a:endParaRPr lang="el-GR" dirty="0"/>
          </a:p>
          <a:p>
            <a:pPr marL="0" indent="0">
              <a:buNone/>
            </a:pPr>
            <a:r>
              <a:rPr lang="en-US" dirty="0" smtClean="0"/>
              <a:t>The font </a:t>
            </a:r>
            <a:r>
              <a:rPr lang="en-US" b="1" dirty="0" smtClean="0"/>
              <a:t>must exist </a:t>
            </a:r>
            <a:r>
              <a:rPr lang="en-US" dirty="0" smtClean="0"/>
              <a:t>on the computer of the visitor</a:t>
            </a:r>
            <a:r>
              <a:rPr lang="el-G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51218"/>
              </p:ext>
            </p:extLst>
          </p:nvPr>
        </p:nvGraphicFramePr>
        <p:xfrm>
          <a:off x="1524000" y="3068960"/>
          <a:ext cx="6096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Arial, Helvetica</a:t>
                      </a:r>
                      <a:endParaRPr lang="el-GR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itchFamily="34" charset="0"/>
                        </a:rPr>
                        <a:t>Verdana</a:t>
                      </a:r>
                      <a:endParaRPr lang="el-GR" sz="24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itchFamily="34" charset="0"/>
                          <a:cs typeface="Tahoma" pitchFamily="34" charset="0"/>
                        </a:rPr>
                        <a:t>Tahoma</a:t>
                      </a:r>
                      <a:endParaRPr lang="el-GR" sz="2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rebuchet MS" pitchFamily="34" charset="0"/>
                        </a:rPr>
                        <a:t>Trebuchet</a:t>
                      </a:r>
                      <a:endParaRPr lang="el-GR" sz="2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itchFamily="66" charset="0"/>
                        </a:rPr>
                        <a:t>Comics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Sans MS</a:t>
                      </a:r>
                      <a:endParaRPr lang="el-GR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itchFamily="18" charset="0"/>
                        </a:rPr>
                        <a:t>Garamond</a:t>
                      </a:r>
                      <a:endParaRPr lang="el-GR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Courier New</a:t>
                      </a:r>
                      <a:endParaRPr lang="el-G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pt</a:t>
            </a:r>
            <a:r>
              <a:rPr lang="en-US" dirty="0" smtClean="0"/>
              <a:t> (points): </a:t>
            </a:r>
            <a:r>
              <a:rPr lang="en-US" b="1" dirty="0" smtClean="0"/>
              <a:t>Absolute </a:t>
            </a:r>
            <a:r>
              <a:rPr lang="en-US" dirty="0" smtClean="0"/>
              <a:t>font size.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22285"/>
              </p:ext>
            </p:extLst>
          </p:nvPr>
        </p:nvGraphicFramePr>
        <p:xfrm>
          <a:off x="683568" y="2348880"/>
          <a:ext cx="268796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7960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8pt</a:t>
                      </a:r>
                      <a:endParaRPr lang="el-GR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10</a:t>
                      </a:r>
                      <a:r>
                        <a:rPr lang="en-US" sz="2000" dirty="0" err="1" smtClean="0"/>
                        <a:t>pt</a:t>
                      </a:r>
                      <a:endParaRPr lang="el-GR" sz="2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12pt</a:t>
                      </a:r>
                      <a:endParaRPr lang="el-GR" sz="2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15pt</a:t>
                      </a:r>
                      <a:endParaRPr lang="el-GR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20pt</a:t>
                      </a:r>
                      <a:endParaRPr lang="el-GR" sz="40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US" sz="8000" dirty="0" smtClean="0"/>
                        <a:t>40pt</a:t>
                      </a:r>
                      <a:endParaRPr lang="el-GR" sz="8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419872" y="3100318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5936" y="292987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Text size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19872" y="3959488"/>
            <a:ext cx="576064" cy="0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37890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Headline size</a:t>
            </a:r>
            <a:endParaRPr lang="el-G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absolute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in</a:t>
            </a:r>
            <a:r>
              <a:rPr lang="en-US" dirty="0" smtClean="0"/>
              <a:t>: Inches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cm</a:t>
            </a:r>
            <a:r>
              <a:rPr lang="en-US" dirty="0" smtClean="0"/>
              <a:t>: Centimeters</a:t>
            </a:r>
            <a:endParaRPr lang="el-GR" dirty="0" smtClean="0"/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mm</a:t>
            </a:r>
            <a:r>
              <a:rPr lang="en-US" dirty="0" smtClean="0"/>
              <a:t>: </a:t>
            </a:r>
            <a:r>
              <a:rPr lang="en-US" dirty="0" err="1" smtClean="0"/>
              <a:t>Millimiters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pc</a:t>
            </a:r>
            <a:r>
              <a:rPr lang="en-US" dirty="0" smtClean="0"/>
              <a:t>: Pica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037629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…but we avoid them</a:t>
            </a:r>
            <a:endParaRPr lang="el-G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93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%</a:t>
            </a:r>
            <a:r>
              <a:rPr lang="en-US" dirty="0" smtClean="0"/>
              <a:t>: </a:t>
            </a:r>
            <a:r>
              <a:rPr lang="en-US" b="1" dirty="0" smtClean="0"/>
              <a:t>Percentile</a:t>
            </a:r>
            <a:r>
              <a:rPr lang="el-GR" dirty="0" smtClean="0"/>
              <a:t>, </a:t>
            </a:r>
            <a:r>
              <a:rPr lang="en-US" b="1" dirty="0" smtClean="0"/>
              <a:t>relative</a:t>
            </a:r>
            <a:r>
              <a:rPr lang="el-GR" dirty="0" smtClean="0"/>
              <a:t> </a:t>
            </a:r>
            <a:r>
              <a:rPr lang="en-US" dirty="0" smtClean="0"/>
              <a:t>to the parent</a:t>
            </a:r>
            <a:r>
              <a:rPr lang="el-GR" dirty="0" smtClean="0"/>
              <a:t>, </a:t>
            </a:r>
            <a:r>
              <a:rPr lang="en-US" dirty="0" smtClean="0"/>
              <a:t>size</a:t>
            </a:r>
            <a:r>
              <a:rPr lang="el-GR" dirty="0" smtClean="0"/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77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CSS basics:</a:t>
            </a:r>
          </a:p>
          <a:p>
            <a:pPr lvl="1"/>
            <a:r>
              <a:rPr lang="en-US" dirty="0" smtClean="0"/>
              <a:t>Basic syntax</a:t>
            </a:r>
            <a:endParaRPr lang="el-GR" dirty="0"/>
          </a:p>
          <a:p>
            <a:pPr lvl="1"/>
            <a:r>
              <a:rPr lang="en-US" dirty="0" smtClean="0"/>
              <a:t>Combining HTML and CSS</a:t>
            </a:r>
          </a:p>
          <a:p>
            <a:pPr lvl="1"/>
            <a:r>
              <a:rPr lang="en-US" dirty="0" smtClean="0"/>
              <a:t>Selectors</a:t>
            </a:r>
            <a:r>
              <a:rPr lang="el-GR" dirty="0" smtClean="0"/>
              <a:t>, </a:t>
            </a:r>
            <a:r>
              <a:rPr lang="en-US" dirty="0" smtClean="0"/>
              <a:t>attributes</a:t>
            </a:r>
            <a:r>
              <a:rPr lang="el-GR" dirty="0" smtClean="0"/>
              <a:t>, </a:t>
            </a:r>
            <a:r>
              <a:rPr lang="en-US" dirty="0" smtClean="0"/>
              <a:t>and values</a:t>
            </a:r>
          </a:p>
          <a:p>
            <a:pPr lvl="1"/>
            <a:r>
              <a:rPr lang="en-US" dirty="0" smtClean="0"/>
              <a:t>Fonts and text formatting</a:t>
            </a:r>
          </a:p>
          <a:p>
            <a:pPr lvl="1"/>
            <a:r>
              <a:rPr lang="en-US" dirty="0" smtClean="0"/>
              <a:t>Colors</a:t>
            </a:r>
            <a:endParaRPr lang="el-GR" dirty="0" smtClean="0"/>
          </a:p>
          <a:p>
            <a:pPr lvl="1"/>
            <a:r>
              <a:rPr lang="en-US" dirty="0" smtClean="0"/>
              <a:t>Margins</a:t>
            </a:r>
            <a:endParaRPr lang="el-GR" dirty="0" smtClean="0"/>
          </a:p>
          <a:p>
            <a:pPr lvl="1"/>
            <a:r>
              <a:rPr lang="en-US" dirty="0" smtClean="0"/>
              <a:t>Borders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4868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Hello</a:t>
            </a:r>
            <a:r>
              <a:rPr lang="el-G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strong&gt;world&lt;/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!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400" dirty="0"/>
          </a:p>
          <a:p>
            <a:endParaRPr lang="el-G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9029" y="198884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1160" y="4725144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7044" y="550639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</a:t>
            </a:r>
            <a:r>
              <a:rPr lang="el-GR" sz="2400" dirty="0" smtClean="0"/>
              <a:t>, </a:t>
            </a:r>
            <a:r>
              <a:rPr lang="en-US" sz="2400" b="1" dirty="0" smtClean="0"/>
              <a:t>world</a:t>
            </a:r>
            <a:r>
              <a:rPr lang="el-GR" sz="2400" dirty="0" smtClean="0"/>
              <a:t>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5596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571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Hello</a:t>
            </a:r>
            <a:r>
              <a:rPr lang="el-GR" sz="4800" dirty="0" smtClean="0"/>
              <a:t>, </a:t>
            </a:r>
            <a:r>
              <a:rPr lang="en-US" sz="4800" b="1" dirty="0" smtClean="0"/>
              <a:t>world</a:t>
            </a:r>
            <a:r>
              <a:rPr lang="el-GR" sz="4800" dirty="0" smtClean="0"/>
              <a:t>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2755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1571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Hello</a:t>
            </a:r>
            <a:r>
              <a:rPr lang="el-GR" sz="2400" dirty="0" smtClean="0"/>
              <a:t>, </a:t>
            </a:r>
            <a:r>
              <a:rPr lang="en-US" sz="4800" b="1" dirty="0" smtClean="0"/>
              <a:t>world</a:t>
            </a:r>
            <a:r>
              <a:rPr lang="el-GR" sz="2400" dirty="0" smtClean="0"/>
              <a:t>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2058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Hello</a:t>
            </a:r>
            <a:r>
              <a:rPr lang="el-GR" sz="4800" dirty="0" smtClean="0"/>
              <a:t>, </a:t>
            </a:r>
            <a:r>
              <a:rPr lang="en-US" sz="9600" b="1" dirty="0" smtClean="0"/>
              <a:t>world</a:t>
            </a:r>
            <a:r>
              <a:rPr lang="el-GR" sz="4800" dirty="0" smtClean="0"/>
              <a:t>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1409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font-size</a:t>
            </a:r>
            <a:r>
              <a:rPr lang="en-US" dirty="0" smtClean="0"/>
              <a:t>: Defines the size of the text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1" y="2883514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font-size: 100%;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04048" y="3490849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3249031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441896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font-size: 200%;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32040" y="5049231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1539" y="463373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Hello!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0859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9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12pt;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200%;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50%;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40181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&lt;body&gt;&lt;p&gt;</a:t>
            </a:r>
            <a:r>
              <a:rPr lang="en-US" dirty="0" smtClean="0">
                <a:latin typeface="Lucida Console" pitchFamily="49" charset="0"/>
              </a:rPr>
              <a:t>Hello,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&lt;strong&gt;</a:t>
            </a:r>
            <a:r>
              <a:rPr lang="en-US" dirty="0" smtClean="0">
                <a:latin typeface="Lucida Console" pitchFamily="49" charset="0"/>
              </a:rPr>
              <a:t>world!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&lt;/strong&gt;&lt;/p&gt;&lt;/body&gt;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em</a:t>
            </a:r>
            <a:r>
              <a:rPr lang="en-US" dirty="0" smtClean="0"/>
              <a:t>: Relative size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1</a:t>
            </a:r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em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= 100%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2em </a:t>
            </a:r>
            <a:r>
              <a:rPr lang="en-US" dirty="0" smtClean="0"/>
              <a:t>= 200%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397312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…relative to its font size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94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px</a:t>
            </a:r>
            <a:r>
              <a:rPr lang="en-US" dirty="0" smtClean="0"/>
              <a:t>: </a:t>
            </a:r>
            <a:r>
              <a:rPr lang="en-US" b="1" dirty="0" smtClean="0"/>
              <a:t>Absolute*</a:t>
            </a:r>
            <a:r>
              <a:rPr lang="el-GR" dirty="0" smtClean="0"/>
              <a:t> </a:t>
            </a:r>
            <a:r>
              <a:rPr lang="en-US" dirty="0" smtClean="0"/>
              <a:t>unit</a:t>
            </a:r>
            <a:r>
              <a:rPr lang="el-GR" dirty="0" smtClean="0"/>
              <a:t>, </a:t>
            </a:r>
            <a:r>
              <a:rPr lang="en-US" dirty="0" smtClean="0"/>
              <a:t>in</a:t>
            </a:r>
            <a:r>
              <a:rPr lang="el-GR" dirty="0" smtClean="0"/>
              <a:t> </a:t>
            </a:r>
            <a:r>
              <a:rPr lang="en-US" b="1" dirty="0" smtClean="0"/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3461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5345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 rot="16200000">
            <a:off x="2590367" y="3127388"/>
            <a:ext cx="191691" cy="45920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592" y="343819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3488" y="2613444"/>
            <a:ext cx="3954776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2993489" y="2757462"/>
            <a:ext cx="191691" cy="45920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56403" y="2802398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950" y="3107396"/>
            <a:ext cx="1903576" cy="82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1142855" y="2305056"/>
            <a:ext cx="288980" cy="18167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47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573120" y="-162168"/>
            <a:ext cx="2769016" cy="542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2280117" y="1207435"/>
            <a:ext cx="288980" cy="18167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63098" y="19034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0800000">
            <a:off x="6033820" y="710802"/>
            <a:ext cx="205192" cy="24877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460" y="6534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30px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0800000" flipH="1">
            <a:off x="7569593" y="797390"/>
            <a:ext cx="152400" cy="4976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2170" y="637607"/>
            <a:ext cx="7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16px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7" grpId="0" animBg="1"/>
      <p:bldP spid="8" grpId="0"/>
      <p:bldP spid="12" grpId="0" animBg="1"/>
      <p:bldP spid="10" grpId="0" animBg="1"/>
      <p:bldP spid="11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Submit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web-seminar@softlab.ntua.gr</a:t>
            </a:r>
            <a:endParaRPr lang="el-GR" dirty="0" smtClean="0"/>
          </a:p>
          <a:p>
            <a:pPr lvl="1"/>
            <a:r>
              <a:rPr lang="en-US" dirty="0" smtClean="0"/>
              <a:t>Attach a </a:t>
            </a:r>
            <a:r>
              <a:rPr lang="el-GR" dirty="0" smtClean="0"/>
              <a:t>.</a:t>
            </a:r>
            <a:r>
              <a:rPr lang="en-US" dirty="0" smtClean="0"/>
              <a:t>zip with</a:t>
            </a:r>
            <a:r>
              <a:rPr lang="el-GR" dirty="0" smtClean="0"/>
              <a:t> </a:t>
            </a:r>
            <a:r>
              <a:rPr lang="en-US" dirty="0" smtClean="0"/>
              <a:t>.html + .</a:t>
            </a:r>
            <a:r>
              <a:rPr lang="en-US" dirty="0" err="1" smtClean="0"/>
              <a:t>css</a:t>
            </a:r>
            <a:r>
              <a:rPr lang="en-US" dirty="0" smtClean="0"/>
              <a:t> (+ images</a:t>
            </a:r>
            <a:r>
              <a:rPr lang="el-G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Until </a:t>
            </a:r>
            <a:r>
              <a:rPr lang="en-US" b="1" dirty="0" smtClean="0"/>
              <a:t>18/10/2010</a:t>
            </a:r>
          </a:p>
          <a:p>
            <a:r>
              <a:rPr lang="en-US" dirty="0" smtClean="0"/>
              <a:t>Create a personal website</a:t>
            </a:r>
          </a:p>
          <a:p>
            <a:pPr lvl="1"/>
            <a:r>
              <a:rPr lang="en-US" dirty="0" smtClean="0"/>
              <a:t>With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surname</a:t>
            </a:r>
            <a:endParaRPr lang="el-GR" b="1" dirty="0" smtClean="0"/>
          </a:p>
          <a:p>
            <a:pPr lvl="1"/>
            <a:r>
              <a:rPr lang="en-US" dirty="0" smtClean="0"/>
              <a:t>Your </a:t>
            </a:r>
            <a:r>
              <a:rPr lang="en-US" b="1" dirty="0" smtClean="0"/>
              <a:t>e-mail</a:t>
            </a:r>
          </a:p>
          <a:p>
            <a:pPr lvl="1"/>
            <a:r>
              <a:rPr lang="en-US" dirty="0" smtClean="0"/>
              <a:t>A few words about you</a:t>
            </a:r>
            <a:endParaRPr lang="el-GR" dirty="0" smtClean="0"/>
          </a:p>
          <a:p>
            <a:pPr lvl="1"/>
            <a:r>
              <a:rPr lang="en-US" dirty="0" smtClean="0"/>
              <a:t>An image of yourself or something you liked</a:t>
            </a:r>
            <a:endParaRPr lang="el-GR" dirty="0" smtClean="0"/>
          </a:p>
          <a:p>
            <a:pPr lvl="1"/>
            <a:r>
              <a:rPr lang="en-US" dirty="0" smtClean="0"/>
              <a:t>A list and a table of your </a:t>
            </a:r>
            <a:r>
              <a:rPr lang="en-US" dirty="0" err="1" smtClean="0"/>
              <a:t>choise</a:t>
            </a:r>
            <a:endParaRPr lang="en-US" dirty="0" smtClean="0"/>
          </a:p>
          <a:p>
            <a:r>
              <a:rPr lang="en-US" dirty="0" smtClean="0"/>
              <a:t>Format it</a:t>
            </a:r>
          </a:p>
          <a:p>
            <a:pPr lvl="1"/>
            <a:r>
              <a:rPr lang="en-US" dirty="0" smtClean="0"/>
              <a:t>Colors</a:t>
            </a:r>
            <a:endParaRPr lang="el-GR" dirty="0" smtClean="0"/>
          </a:p>
          <a:p>
            <a:pPr lvl="1"/>
            <a:r>
              <a:rPr lang="en-US" dirty="0" smtClean="0"/>
              <a:t>Text formatting</a:t>
            </a:r>
            <a:endParaRPr lang="el-GR" dirty="0" smtClean="0"/>
          </a:p>
          <a:p>
            <a:pPr lvl="1"/>
            <a:r>
              <a:rPr lang="en-US" dirty="0" smtClean="0"/>
              <a:t>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1736" y="5626114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Audio representation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/>
          </a:bodyPr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Does not define looks!</a:t>
            </a:r>
            <a:endParaRPr lang="el-GR" dirty="0" smtClean="0"/>
          </a:p>
          <a:p>
            <a:pPr lvl="1"/>
            <a:r>
              <a:rPr lang="en-US" dirty="0" smtClean="0"/>
              <a:t>Defines </a:t>
            </a:r>
            <a:r>
              <a:rPr lang="en-US" b="1" dirty="0" smtClean="0"/>
              <a:t>meaning</a:t>
            </a:r>
            <a:endParaRPr lang="el-GR" b="1" dirty="0" smtClean="0"/>
          </a:p>
          <a:p>
            <a:pPr lvl="1"/>
            <a:r>
              <a:rPr lang="en-US" dirty="0" smtClean="0"/>
              <a:t>Displayed </a:t>
            </a:r>
            <a:r>
              <a:rPr lang="en-US" b="1" dirty="0" smtClean="0"/>
              <a:t>through</a:t>
            </a:r>
            <a:r>
              <a:rPr lang="en-US" dirty="0" smtClean="0"/>
              <a:t> presentation formatting</a:t>
            </a:r>
            <a:endParaRPr lang="el-GR" dirty="0" smtClean="0"/>
          </a:p>
          <a:p>
            <a:r>
              <a:rPr lang="en-US" dirty="0" smtClean="0"/>
              <a:t>Presentation</a:t>
            </a:r>
            <a:r>
              <a:rPr lang="el-GR" dirty="0" smtClean="0"/>
              <a:t>: </a:t>
            </a:r>
            <a:r>
              <a:rPr lang="en-US" dirty="0" smtClean="0"/>
              <a:t>Shows content as it should be displayed</a:t>
            </a:r>
            <a:endParaRPr lang="el-GR" dirty="0" smtClean="0"/>
          </a:p>
          <a:p>
            <a:pPr lvl="1"/>
            <a:r>
              <a:rPr lang="en-US" dirty="0" err="1" smtClean="0"/>
              <a:t>e.g</a:t>
            </a:r>
            <a:r>
              <a:rPr lang="el-GR" dirty="0" smtClean="0"/>
              <a:t>. </a:t>
            </a:r>
            <a:r>
              <a:rPr lang="en-US" dirty="0" smtClean="0"/>
              <a:t>more important </a:t>
            </a:r>
            <a:r>
              <a:rPr lang="el-GR" dirty="0" smtClean="0"/>
              <a:t>=</a:t>
            </a:r>
            <a:r>
              <a:rPr lang="en-US" dirty="0" smtClean="0"/>
              <a:t> more intense</a:t>
            </a:r>
            <a:endParaRPr lang="el-GR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9832" y="4509120"/>
            <a:ext cx="180020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9832" y="5389067"/>
            <a:ext cx="1800200" cy="5602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5796" y="4941168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4183292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representation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043634">
            <a:off x="3067408" y="5654080"/>
            <a:ext cx="171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text-to-speech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414698">
            <a:off x="3527884" y="44245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1026" name="Picture 2" descr="C:\Users\dionyziz\Desktop\featured_website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60" y="4175261"/>
            <a:ext cx="817438" cy="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onyziz\Desktop\Audio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12541"/>
            <a:ext cx="659904" cy="6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ionyziz\Desktop\Html-source-co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937227"/>
            <a:ext cx="579271" cy="6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3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 </a:t>
            </a:r>
            <a:r>
              <a:rPr lang="en-US" dirty="0" smtClean="0">
                <a:hlinkClick r:id="rId2"/>
              </a:rPr>
              <a:t>http://validator.w3.org</a:t>
            </a:r>
            <a:endParaRPr lang="en-US" dirty="0" smtClean="0"/>
          </a:p>
          <a:p>
            <a:r>
              <a:rPr lang="en-US" dirty="0" smtClean="0"/>
              <a:t>CSS: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jigsaw.w3.org/css-validator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Why?</a:t>
            </a:r>
            <a:endParaRPr lang="el-GR" dirty="0" smtClean="0"/>
          </a:p>
          <a:p>
            <a:pPr lvl="1"/>
            <a:r>
              <a:rPr lang="en-US" dirty="0" smtClean="0"/>
              <a:t>Cross-browser compatibility</a:t>
            </a:r>
          </a:p>
          <a:p>
            <a:pPr lvl="1"/>
            <a:r>
              <a:rPr lang="en-US" dirty="0" smtClean="0"/>
              <a:t>Finds mistakes that happened to work</a:t>
            </a:r>
          </a:p>
          <a:p>
            <a:pPr lvl="1"/>
            <a:r>
              <a:rPr lang="en-US" dirty="0" smtClean="0"/>
              <a:t>Better code</a:t>
            </a:r>
          </a:p>
          <a:p>
            <a:r>
              <a:rPr lang="en-US" dirty="0" smtClean="0"/>
              <a:t>Validate your solutions</a:t>
            </a:r>
            <a:endParaRPr lang="el-GR" dirty="0" smtClean="0"/>
          </a:p>
          <a:p>
            <a:pPr lvl="1"/>
            <a:r>
              <a:rPr lang="en-US" dirty="0" smtClean="0"/>
              <a:t>XHTML 1.0 Strict</a:t>
            </a:r>
          </a:p>
          <a:p>
            <a:pPr lvl="1"/>
            <a:r>
              <a:rPr lang="en-US" dirty="0" smtClean="0"/>
              <a:t>CSS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excellent solution will be</a:t>
            </a:r>
            <a:r>
              <a:rPr lang="el-GR" dirty="0" smtClean="0"/>
              <a:t> </a:t>
            </a:r>
            <a:r>
              <a:rPr lang="en-US" b="1" dirty="0" smtClean="0"/>
              <a:t>published</a:t>
            </a:r>
            <a:r>
              <a:rPr lang="el-GR" dirty="0" smtClean="0"/>
              <a:t> </a:t>
            </a:r>
            <a:r>
              <a:rPr lang="en-US" dirty="0" smtClean="0"/>
              <a:t>as prototypal</a:t>
            </a:r>
          </a:p>
          <a:p>
            <a:r>
              <a:rPr lang="en-US" dirty="0" smtClean="0"/>
              <a:t>We’ll chose based on</a:t>
            </a:r>
            <a:r>
              <a:rPr lang="el-GR" dirty="0" smtClean="0"/>
              <a:t>:</a:t>
            </a:r>
          </a:p>
          <a:p>
            <a:pPr lvl="1"/>
            <a:r>
              <a:rPr lang="en-US" b="1" dirty="0" smtClean="0"/>
              <a:t>Correct </a:t>
            </a:r>
            <a:r>
              <a:rPr lang="en-US" dirty="0" smtClean="0"/>
              <a:t>use of technology</a:t>
            </a:r>
            <a:endParaRPr lang="el-GR" dirty="0" smtClean="0"/>
          </a:p>
          <a:p>
            <a:pPr lvl="1"/>
            <a:r>
              <a:rPr lang="en-US" dirty="0" smtClean="0"/>
              <a:t>Not using technologies outside the course</a:t>
            </a:r>
          </a:p>
          <a:p>
            <a:pPr lvl="1"/>
            <a:r>
              <a:rPr lang="en-US" b="1" dirty="0" smtClean="0"/>
              <a:t>Full </a:t>
            </a:r>
            <a:r>
              <a:rPr lang="en-US" dirty="0" smtClean="0"/>
              <a:t>usage of technologies</a:t>
            </a:r>
            <a:endParaRPr lang="el-GR" dirty="0" smtClean="0"/>
          </a:p>
          <a:p>
            <a:pPr lvl="1"/>
            <a:r>
              <a:rPr lang="en-US" dirty="0" smtClean="0"/>
              <a:t>Unique</a:t>
            </a:r>
            <a:endParaRPr lang="el-GR" dirty="0" smtClean="0"/>
          </a:p>
          <a:p>
            <a:r>
              <a:rPr lang="en-US" dirty="0" smtClean="0"/>
              <a:t>Don’t want it to be published?</a:t>
            </a:r>
            <a:r>
              <a:rPr lang="el-GR" dirty="0" smtClean="0"/>
              <a:t> </a:t>
            </a:r>
            <a:r>
              <a:rPr lang="en-US" dirty="0" smtClean="0"/>
              <a:t>Let us know in your e-mail.</a:t>
            </a:r>
          </a:p>
          <a:p>
            <a:r>
              <a:rPr lang="en-US" dirty="0" smtClean="0"/>
              <a:t>We test your solutions using the latest </a:t>
            </a:r>
            <a:r>
              <a:rPr lang="en-US" b="1" dirty="0" smtClean="0"/>
              <a:t>Firefox</a:t>
            </a:r>
            <a:endParaRPr lang="el-GR" dirty="0" smtClean="0"/>
          </a:p>
        </p:txBody>
      </p:sp>
      <p:pic>
        <p:nvPicPr>
          <p:cNvPr id="1026" name="Picture 2" descr="C:\htdocs\web-seminar\slides\mozilla_firef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26" y="4473324"/>
            <a:ext cx="297855" cy="2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2098576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Color!</a:t>
            </a:r>
            <a:endParaRPr lang="el-G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</a:t>
            </a:r>
            <a:r>
              <a:rPr lang="en-US" dirty="0" smtClean="0"/>
              <a:t>Defines the color of the text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background-color</a:t>
            </a:r>
            <a:r>
              <a:rPr lang="en-US" dirty="0" smtClean="0"/>
              <a:t>: Defines the color of the background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84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548680"/>
            <a:ext cx="5725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yellow;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	background-color: blue;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endParaRPr lang="el-G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4868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Hello!</a:t>
            </a:r>
          </a:p>
          <a:p>
            <a:r>
              <a:rPr lang="el-G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23928" y="223564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9108" y="2961326"/>
            <a:ext cx="1669639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Hello!</a:t>
            </a:r>
            <a:endParaRPr lang="el-G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80" y="1600200"/>
            <a:ext cx="789522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color can be defined using words</a:t>
            </a:r>
            <a:r>
              <a:rPr lang="el-GR" dirty="0" smtClean="0"/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black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white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yellow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purple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pink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gray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orange</a:t>
            </a:r>
          </a:p>
          <a:p>
            <a:pPr marL="274320" lvl="1" indent="0" algn="ctr">
              <a:buNone/>
            </a:pPr>
            <a:r>
              <a:rPr lang="en-US" dirty="0" smtClean="0"/>
              <a:t>…and many more</a:t>
            </a:r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2060848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611560" y="2411008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611560" y="2793080"/>
            <a:ext cx="360040" cy="2880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13844" y="3154455"/>
            <a:ext cx="36004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11560" y="3525223"/>
            <a:ext cx="36004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611560" y="3868695"/>
            <a:ext cx="360040" cy="28803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611560" y="4239463"/>
            <a:ext cx="36004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11560" y="4623879"/>
            <a:ext cx="360040" cy="288032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611560" y="4994647"/>
            <a:ext cx="3600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11560" y="5379063"/>
            <a:ext cx="36004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6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n-US" dirty="0" smtClean="0"/>
              <a:t>Describe the </a:t>
            </a:r>
            <a:r>
              <a:rPr lang="en-US" b="1" dirty="0" smtClean="0"/>
              <a:t>intensity</a:t>
            </a:r>
            <a:r>
              <a:rPr lang="el-GR" dirty="0" smtClean="0"/>
              <a:t> </a:t>
            </a:r>
            <a:r>
              <a:rPr lang="en-US" dirty="0" smtClean="0"/>
              <a:t>of a pixel.</a:t>
            </a:r>
          </a:p>
          <a:p>
            <a:r>
              <a:rPr lang="en-US" dirty="0" smtClean="0"/>
              <a:t>Combine 3</a:t>
            </a:r>
            <a:r>
              <a:rPr lang="el-GR" dirty="0" smtClean="0"/>
              <a:t> </a:t>
            </a:r>
            <a:r>
              <a:rPr lang="en-US" b="1" dirty="0" smtClean="0"/>
              <a:t>color components</a:t>
            </a:r>
            <a:r>
              <a:rPr lang="el-GR" dirty="0" smtClean="0"/>
              <a:t>: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283964" y="29969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765" y="3052991"/>
            <a:ext cx="36004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4164272" y="3007319"/>
            <a:ext cx="1013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74" y="3063358"/>
            <a:ext cx="360040" cy="28803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6726398" y="3024398"/>
            <a:ext cx="1013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3080437"/>
            <a:ext cx="360040" cy="2880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30616"/>
              </p:ext>
            </p:extLst>
          </p:nvPr>
        </p:nvGraphicFramePr>
        <p:xfrm>
          <a:off x="1524000" y="2132856"/>
          <a:ext cx="6360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788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only dead people can read hexadecimal, how many people can read hexadecimal?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9168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(dead)</a:t>
            </a:r>
            <a:r>
              <a:rPr lang="en-US" sz="3600" baseline="-25000" dirty="0" smtClean="0"/>
              <a:t>16</a:t>
            </a:r>
            <a:r>
              <a:rPr lang="en-US" sz="3600" dirty="0" smtClean="0"/>
              <a:t> = (57005)</a:t>
            </a:r>
            <a:r>
              <a:rPr lang="en-US" sz="3600" baseline="-25000" dirty="0" smtClean="0"/>
              <a:t>10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5537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>
            <a:normAutofit/>
          </a:bodyPr>
          <a:lstStyle/>
          <a:p>
            <a:r>
              <a:rPr lang="en-US" dirty="0" smtClean="0"/>
              <a:t>Describe the intensity of </a:t>
            </a:r>
            <a:r>
              <a:rPr lang="en-US" b="1" dirty="0" smtClean="0"/>
              <a:t>the color component </a:t>
            </a:r>
            <a:r>
              <a:rPr lang="en-US" dirty="0" smtClean="0"/>
              <a:t>using</a:t>
            </a:r>
            <a:r>
              <a:rPr lang="el-GR" dirty="0" smtClean="0"/>
              <a:t> </a:t>
            </a:r>
            <a:r>
              <a:rPr lang="en-US" b="1" dirty="0" smtClean="0"/>
              <a:t>a two digit hexadecimal</a:t>
            </a:r>
            <a:endParaRPr lang="el-GR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46166"/>
              </p:ext>
            </p:extLst>
          </p:nvPr>
        </p:nvGraphicFramePr>
        <p:xfrm>
          <a:off x="467544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1A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53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A5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B9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19904"/>
              </p:ext>
            </p:extLst>
          </p:nvPr>
        </p:nvGraphicFramePr>
        <p:xfrm>
          <a:off x="3275856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1A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5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A5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B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47101"/>
              </p:ext>
            </p:extLst>
          </p:nvPr>
        </p:nvGraphicFramePr>
        <p:xfrm>
          <a:off x="6012160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5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A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B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25833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7255" y="2610790"/>
            <a:ext cx="221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61079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split HTML &amp;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l-GR" dirty="0" smtClean="0"/>
          </a:p>
          <a:p>
            <a:r>
              <a:rPr lang="en-US" dirty="0" smtClean="0"/>
              <a:t>Accessibility</a:t>
            </a:r>
            <a:endParaRPr lang="el-GR" dirty="0" smtClean="0"/>
          </a:p>
          <a:p>
            <a:r>
              <a:rPr lang="en-US" dirty="0" smtClean="0"/>
              <a:t>Compatibility</a:t>
            </a:r>
          </a:p>
          <a:p>
            <a:r>
              <a:rPr lang="en-US" dirty="0" smtClean="0"/>
              <a:t>Maintainability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14294"/>
              </p:ext>
            </p:extLst>
          </p:nvPr>
        </p:nvGraphicFramePr>
        <p:xfrm>
          <a:off x="1524000" y="2132856"/>
          <a:ext cx="6360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788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2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6" y="1628800"/>
            <a:ext cx="7886368" cy="2736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with the character </a:t>
            </a:r>
            <a:r>
              <a:rPr lang="el-GR" sz="2000" b="1" dirty="0" smtClean="0">
                <a:solidFill>
                  <a:srgbClr val="0070C0"/>
                </a:solidFill>
                <a:latin typeface="Lucida Console" pitchFamily="49" charset="0"/>
              </a:rPr>
              <a:t>#</a:t>
            </a:r>
            <a:endParaRPr lang="en-US" sz="2000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/>
              <a:t>Thereafter follow</a:t>
            </a:r>
            <a:r>
              <a:rPr lang="el-GR" dirty="0" smtClean="0"/>
              <a:t>:</a:t>
            </a:r>
            <a:endParaRPr lang="el-GR" dirty="0"/>
          </a:p>
          <a:p>
            <a:r>
              <a:rPr lang="el-GR" dirty="0"/>
              <a:t>2 </a:t>
            </a:r>
            <a:r>
              <a:rPr lang="en-US" dirty="0" smtClean="0"/>
              <a:t>digits for the component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n-US" dirty="0"/>
              <a:t>2 </a:t>
            </a:r>
            <a:r>
              <a:rPr lang="en-US" dirty="0" smtClean="0"/>
              <a:t>digits for the component </a:t>
            </a:r>
            <a:r>
              <a:rPr lang="en-US" sz="3500" dirty="0">
                <a:solidFill>
                  <a:srgbClr val="00FF00"/>
                </a:solidFill>
              </a:rPr>
              <a:t>■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n-US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/>
              <a:t>2 </a:t>
            </a:r>
            <a:r>
              <a:rPr lang="en-US" dirty="0" smtClean="0"/>
              <a:t>digits for the component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3500" dirty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4476009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4e54a9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39952" y="4893249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4893249"/>
            <a:ext cx="36004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4893249"/>
            <a:ext cx="3600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07904" y="4937675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0131" y="531715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 component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211127" y="4961485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0567" y="531715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blue component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695403" y="495663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7904" y="56816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green component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02266"/>
              </p:ext>
            </p:extLst>
          </p:nvPr>
        </p:nvGraphicFramePr>
        <p:xfrm>
          <a:off x="611560" y="2060848"/>
          <a:ext cx="3744416" cy="277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#000000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#ff0000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#00ff00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#0000ff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#ffff00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#ff00ff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#00ffff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22783"/>
              </p:ext>
            </p:extLst>
          </p:nvPr>
        </p:nvGraphicFramePr>
        <p:xfrm>
          <a:off x="4788024" y="2060847"/>
          <a:ext cx="3744416" cy="277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/>
                <a:gridCol w="2232248"/>
              </a:tblGrid>
              <a:tr h="324232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#808080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#485469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4854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#e05454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4545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#5050ff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505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#678930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6789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#44e0f0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44E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#308899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3088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476672"/>
            <a:ext cx="5915000" cy="19728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color: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5050ff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background-color: #485469; 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70716" y="223564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5896" y="2961326"/>
            <a:ext cx="1669639" cy="584775"/>
          </a:xfrm>
          <a:prstGeom prst="rect">
            <a:avLst/>
          </a:prstGeom>
          <a:solidFill>
            <a:srgbClr val="4854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050FF"/>
                </a:solidFill>
              </a:rPr>
              <a:t>Hello!</a:t>
            </a:r>
            <a:endParaRPr lang="el-GR" sz="3200" b="1" dirty="0">
              <a:solidFill>
                <a:srgbClr val="505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Shortened </a:t>
            </a:r>
            <a:r>
              <a:rPr lang="en-US" dirty="0" smtClean="0"/>
              <a:t>form:</a:t>
            </a:r>
            <a:endParaRPr lang="en-US" b="1" dirty="0" smtClean="0"/>
          </a:p>
          <a:p>
            <a:r>
              <a:rPr lang="en-US" dirty="0" smtClean="0"/>
              <a:t>Start with the character</a:t>
            </a:r>
            <a:r>
              <a:rPr lang="el-GR" dirty="0" smtClean="0"/>
              <a:t> </a:t>
            </a:r>
            <a:r>
              <a:rPr lang="el-GR" sz="2000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endParaRPr lang="en-US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/>
              <a:t>Thereafter follow</a:t>
            </a:r>
            <a:r>
              <a:rPr lang="el-GR" dirty="0" smtClean="0"/>
              <a:t>:</a:t>
            </a:r>
            <a:endParaRPr lang="el-GR" dirty="0"/>
          </a:p>
          <a:p>
            <a:r>
              <a:rPr lang="en-US" dirty="0" smtClean="0"/>
              <a:t>1</a:t>
            </a:r>
            <a:r>
              <a:rPr lang="el-GR" dirty="0" smtClean="0"/>
              <a:t> </a:t>
            </a:r>
            <a:r>
              <a:rPr lang="en-US" dirty="0" smtClean="0"/>
              <a:t>digit for the component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l-GR" dirty="0" smtClean="0"/>
              <a:t>1</a:t>
            </a:r>
            <a:r>
              <a:rPr lang="en-US" dirty="0" smtClean="0"/>
              <a:t> digit for the component </a:t>
            </a:r>
            <a:r>
              <a:rPr lang="en-US" sz="3500" dirty="0">
                <a:solidFill>
                  <a:srgbClr val="00FF00"/>
                </a:solidFill>
              </a:rPr>
              <a:t>■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l-GR" dirty="0" smtClean="0"/>
              <a:t>1</a:t>
            </a:r>
            <a:r>
              <a:rPr lang="en-US" dirty="0" smtClean="0"/>
              <a:t> digit for the component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3500" dirty="0">
                <a:solidFill>
                  <a:srgbClr val="0000FF"/>
                </a:solidFill>
              </a:rPr>
              <a:t>■</a:t>
            </a:r>
            <a:r>
              <a:rPr lang="en-US" dirty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b="1" dirty="0"/>
          </a:p>
        </p:txBody>
      </p:sp>
      <p:sp>
        <p:nvSpPr>
          <p:cNvPr id="4" name="Rectangle 3"/>
          <p:cNvSpPr/>
          <p:nvPr/>
        </p:nvSpPr>
        <p:spPr>
          <a:xfrm>
            <a:off x="3851920" y="4995734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#45e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39952" y="5412974"/>
            <a:ext cx="176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16149" y="5412974"/>
            <a:ext cx="18002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01735" y="5412974"/>
            <a:ext cx="18002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07904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0131" y="583688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 component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5790" y="5457399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521" y="58384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blue component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06159" y="5466691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8388" y="620135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green component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dirty="0" smtClean="0"/>
              <a:t>Convert from short to full form</a:t>
            </a:r>
            <a:r>
              <a:rPr lang="el-GR" dirty="0" smtClean="0"/>
              <a:t>:</a:t>
            </a:r>
          </a:p>
          <a:p>
            <a:r>
              <a:rPr lang="en-US" dirty="0" smtClean="0"/>
              <a:t>Repeat each digit: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45e = #4455ee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/>
              <a:t>In the </a:t>
            </a:r>
            <a:r>
              <a:rPr lang="en-US" b="1" dirty="0" smtClean="0"/>
              <a:t>full form </a:t>
            </a:r>
            <a:r>
              <a:rPr lang="en-US" dirty="0" smtClean="0"/>
              <a:t>we can define </a:t>
            </a:r>
            <a:r>
              <a:rPr lang="en-US" b="1" dirty="0" smtClean="0"/>
              <a:t>2</a:t>
            </a:r>
            <a:r>
              <a:rPr lang="en-US" b="1" baseline="30000" dirty="0" smtClean="0"/>
              <a:t>24</a:t>
            </a:r>
            <a:r>
              <a:rPr lang="en-US" b="1" dirty="0" smtClean="0"/>
              <a:t> colors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b="1" dirty="0" smtClean="0"/>
              <a:t>short form</a:t>
            </a:r>
            <a:r>
              <a:rPr lang="en-US" dirty="0" smtClean="0"/>
              <a:t> we can define </a:t>
            </a:r>
            <a:r>
              <a:rPr lang="el-GR" b="1" dirty="0" smtClean="0"/>
              <a:t>2</a:t>
            </a:r>
            <a:r>
              <a:rPr lang="el-GR" b="1" baseline="30000" dirty="0" smtClean="0"/>
              <a:t>12</a:t>
            </a:r>
            <a:r>
              <a:rPr lang="el-GR" b="1" dirty="0" smtClean="0"/>
              <a:t> </a:t>
            </a:r>
            <a:r>
              <a:rPr lang="en-US" b="1" dirty="0" smtClean="0"/>
              <a:t>colors</a:t>
            </a:r>
            <a:r>
              <a:rPr lang="en-US" dirty="0" smtClean="0"/>
              <a:t>.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20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Alternative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Include color in</a:t>
            </a:r>
            <a:r>
              <a:rPr lang="el-GR" dirty="0" smtClean="0"/>
              <a:t> </a:t>
            </a:r>
            <a:r>
              <a:rPr lang="en-US" b="1" dirty="0" err="1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/>
              <a:t>3 </a:t>
            </a:r>
            <a:r>
              <a:rPr lang="en-US" dirty="0" smtClean="0"/>
              <a:t>components separated by commas: (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255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Component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n-US" dirty="0" smtClean="0"/>
              <a:t>Component </a:t>
            </a:r>
            <a:r>
              <a:rPr lang="en-US" sz="3500" dirty="0" smtClean="0">
                <a:solidFill>
                  <a:srgbClr val="00FF00"/>
                </a:solidFill>
              </a:rPr>
              <a:t>■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n-US" dirty="0" smtClean="0"/>
              <a:t>Component</a:t>
            </a:r>
            <a:r>
              <a:rPr lang="el-GR" dirty="0" smtClean="0"/>
              <a:t> </a:t>
            </a:r>
            <a:r>
              <a:rPr lang="en-US" sz="3500" dirty="0" smtClean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7327" y="499573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( 50, 122, 255 )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19805" y="5411976"/>
            <a:ext cx="44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1712" y="5412974"/>
            <a:ext cx="483798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2080" y="5402922"/>
            <a:ext cx="5619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5235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1432" y="583688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 component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73076" y="5443273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521" y="58384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blue component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45179" y="545057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221" y="620781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green component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Percentile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Include color in</a:t>
            </a:r>
            <a:r>
              <a:rPr lang="el-GR" dirty="0" smtClean="0"/>
              <a:t> </a:t>
            </a:r>
            <a:r>
              <a:rPr lang="en-US" b="1" dirty="0" err="1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/>
              <a:t>3 </a:t>
            </a:r>
            <a:r>
              <a:rPr lang="en-US" dirty="0" smtClean="0"/>
              <a:t>components</a:t>
            </a:r>
            <a:r>
              <a:rPr lang="el-GR" dirty="0" smtClean="0"/>
              <a:t> 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%</a:t>
            </a:r>
            <a:r>
              <a:rPr lang="en-US" dirty="0" smtClean="0"/>
              <a:t> separated by commas: (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100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Component</a:t>
            </a:r>
            <a:r>
              <a:rPr lang="el-GR" dirty="0" smtClean="0"/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n-US" dirty="0" smtClean="0"/>
              <a:t>Component </a:t>
            </a:r>
            <a:r>
              <a:rPr lang="en-US" sz="3500" dirty="0" smtClean="0">
                <a:solidFill>
                  <a:srgbClr val="00FF00"/>
                </a:solidFill>
              </a:rPr>
              <a:t>■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n-US" dirty="0" smtClean="0"/>
              <a:t>Component</a:t>
            </a:r>
            <a:r>
              <a:rPr lang="el-GR" dirty="0" smtClean="0"/>
              <a:t> </a:t>
            </a:r>
            <a:r>
              <a:rPr lang="en-US" sz="3500" dirty="0" smtClean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6961" y="4995734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( 19%, 47%, 100% )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8092" y="5411976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1712" y="5412974"/>
            <a:ext cx="572336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04349" y="5411976"/>
            <a:ext cx="6681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5235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91066" y="583688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 component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35613" y="5452326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8432" y="584753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blue component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45179" y="545057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1165" y="620781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green component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59" y="2564904"/>
            <a:ext cx="7776864" cy="18722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180207" y="2780928"/>
            <a:ext cx="6984776" cy="1440160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540247" y="3040384"/>
            <a:ext cx="6272113" cy="89267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Content</a:t>
            </a:r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71600" y="3933056"/>
            <a:ext cx="0" cy="10801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91" y="5028579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2415" y="4244848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8606" y="5350391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el-G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56376" y="3905603"/>
            <a:ext cx="0" cy="1080120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52567" y="5011146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</a:t>
            </a:r>
            <a:endParaRPr lang="el-GR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border-width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border-style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4380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Border styles:</a:t>
            </a:r>
            <a:endParaRPr lang="el-GR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33994"/>
              </p:ext>
            </p:extLst>
          </p:nvPr>
        </p:nvGraphicFramePr>
        <p:xfrm>
          <a:off x="611560" y="4005064"/>
          <a:ext cx="60960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solid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dotted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dashed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none</a:t>
                      </a:r>
                      <a:endParaRPr lang="el-GR" sz="24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3568" y="4221088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4704176"/>
            <a:ext cx="115212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568" y="5156624"/>
            <a:ext cx="115212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formatting of a document</a:t>
            </a:r>
            <a:endParaRPr lang="el-GR" dirty="0" smtClean="0"/>
          </a:p>
          <a:p>
            <a:r>
              <a:rPr lang="en-US" dirty="0" smtClean="0"/>
              <a:t>Applied on an</a:t>
            </a:r>
            <a:r>
              <a:rPr lang="el-GR" dirty="0" smtClean="0"/>
              <a:t> </a:t>
            </a:r>
            <a:r>
              <a:rPr lang="en-US" dirty="0" smtClean="0"/>
              <a:t>HTML document</a:t>
            </a:r>
          </a:p>
          <a:p>
            <a:r>
              <a:rPr lang="en-US" dirty="0" smtClean="0"/>
              <a:t>Rules in the following format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attribute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value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63724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border-style: solid;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3373546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4381658"/>
            <a:ext cx="626469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Hello, world!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810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63724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border-top-style: solid;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border-top-color: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3373546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4381658"/>
            <a:ext cx="6264696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Hello, world!</a:t>
            </a:r>
            <a:endParaRPr lang="el-GR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3648" y="4381658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31640" y="908720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37365" y="908720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Lucida Console" pitchFamily="49" charset="0"/>
              </a:rPr>
              <a:t>top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68344" y="908720"/>
            <a:ext cx="0" cy="50405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9366" y="3136612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right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31640" y="908719"/>
            <a:ext cx="0" cy="50405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31640" y="5949279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2324" y="313921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left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667070" y="5361500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bottom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32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8" y="637242"/>
            <a:ext cx="7693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border-top-style: dotted;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border-top-color: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border-bottom-width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6px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border-bottom-style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dashed;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green;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border-right-width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8px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border-right-style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solid;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smtClean="0">
                <a:solidFill>
                  <a:srgbClr val="0070C0"/>
                </a:solidFill>
                <a:latin typeface="Lucida Console" pitchFamily="49" charset="0"/>
              </a:rPr>
              <a:t>border-right-color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blue;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691343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5699455"/>
            <a:ext cx="6264696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Hello, world!</a:t>
            </a:r>
            <a:endParaRPr lang="el-GR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3648" y="5699455"/>
            <a:ext cx="6336704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03648" y="6381328"/>
            <a:ext cx="6336704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40352" y="5699456"/>
            <a:ext cx="0" cy="681872"/>
          </a:xfrm>
          <a:prstGeom prst="line">
            <a:avLst/>
          </a:prstGeom>
          <a:ln w="1016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grouping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028" y="1484784"/>
            <a:ext cx="769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border-top:    4px dotted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border-bottom: 6px dashed green;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border-right:  8px solid  blue;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32923" y="3140968"/>
            <a:ext cx="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5653" y="42744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width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92080" y="3140968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4810" y="37797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style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44208" y="3171748"/>
            <a:ext cx="0" cy="977332"/>
          </a:xfrm>
          <a:prstGeom prst="straightConnector1">
            <a:avLst/>
          </a:prstGeom>
          <a:ln w="28575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6938" y="42744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color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grouping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028" y="1484784"/>
            <a:ext cx="769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border: 4px dotted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87824" y="2384884"/>
            <a:ext cx="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0554" y="35183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width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46981" y="2384884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9711" y="30236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style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99109" y="2415664"/>
            <a:ext cx="0" cy="977332"/>
          </a:xfrm>
          <a:prstGeom prst="straightConnector1">
            <a:avLst/>
          </a:prstGeom>
          <a:ln w="28575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1839" y="35183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color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margin</a:t>
            </a:r>
            <a:r>
              <a:rPr lang="en-US" dirty="0" smtClean="0"/>
              <a:t>: Outside the box</a:t>
            </a:r>
            <a:endParaRPr lang="el-GR" dirty="0" smtClean="0"/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padding</a:t>
            </a:r>
            <a:r>
              <a:rPr lang="en-US" dirty="0" smtClean="0"/>
              <a:t>: Inside the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8024" y="1932436"/>
            <a:ext cx="39604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3739766"/>
            <a:ext cx="396044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adipisicing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eiusmod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incididunt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</a:t>
            </a:r>
            <a:r>
              <a:rPr lang="en-US" dirty="0" err="1">
                <a:solidFill>
                  <a:schemeClr val="tx1"/>
                </a:solidFill>
              </a:rPr>
              <a:t>dolore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r>
              <a:rPr lang="en-US" dirty="0" err="1">
                <a:solidFill>
                  <a:schemeClr val="tx1"/>
                </a:solidFill>
              </a:rPr>
              <a:t>aliqua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86184" y="368148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91680" y="3127490"/>
            <a:ext cx="7024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?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1932436"/>
            <a:ext cx="39604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6056" y="3739766"/>
            <a:ext cx="396044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adipisicing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eiusmod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incididunt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</a:t>
            </a:r>
            <a:r>
              <a:rPr lang="en-US" dirty="0" err="1">
                <a:solidFill>
                  <a:schemeClr val="tx1"/>
                </a:solidFill>
              </a:rPr>
              <a:t>dolore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r>
              <a:rPr lang="en-US" dirty="0" err="1">
                <a:solidFill>
                  <a:schemeClr val="tx1"/>
                </a:solidFill>
              </a:rPr>
              <a:t>aliqua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31" y="541632"/>
            <a:ext cx="52052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border: 2px 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solid #6b766f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background-color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#93a299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color: white;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padding-left: 10px;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padding-right: 5px;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padding-bottom: 20px;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margin-bottom: 5px;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sp>
        <p:nvSpPr>
          <p:cNvPr id="7" name="Rectangle 6"/>
          <p:cNvSpPr/>
          <p:nvPr/>
        </p:nvSpPr>
        <p:spPr>
          <a:xfrm>
            <a:off x="62131" y="3719795"/>
            <a:ext cx="520527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border: 2px 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solid #6b766f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background-color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#ad8f67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  <a:endParaRPr lang="en-US" sz="2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color: black;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padding-left: 10px;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padding-right: 5px;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padding-bottom: 20px;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238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59" y="2564904"/>
            <a:ext cx="7776864" cy="18722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0207" y="2780928"/>
            <a:ext cx="6984776" cy="1440160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0247" y="3040384"/>
            <a:ext cx="6272113" cy="89267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92934"/>
                </a:solidFill>
              </a:rPr>
              <a:t>Content</a:t>
            </a:r>
            <a:endParaRPr lang="el-GR" b="1" dirty="0">
              <a:solidFill>
                <a:srgbClr val="29293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3533" y="2132856"/>
            <a:ext cx="0" cy="122413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91" y="1556792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margin-left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56376" y="3501008"/>
            <a:ext cx="0" cy="1484715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2201" y="5011146"/>
            <a:ext cx="24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</a:rPr>
              <a:t>p</a:t>
            </a:r>
            <a:r>
              <a:rPr lang="en-US" sz="2400" b="1" dirty="0" smtClean="0">
                <a:solidFill>
                  <a:srgbClr val="92D050"/>
                </a:solidFill>
              </a:rPr>
              <a:t>adding-right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68062" y="2149050"/>
            <a:ext cx="0" cy="133766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8550" y="1572986"/>
            <a:ext cx="20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margin-right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3648" y="3501008"/>
            <a:ext cx="0" cy="1414151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5181" y="4940582"/>
            <a:ext cx="24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padding-left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24808" y="4013519"/>
            <a:ext cx="0" cy="1484715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4936" y="5523657"/>
            <a:ext cx="29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padding-bottom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52120" y="2950366"/>
            <a:ext cx="0" cy="1600156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0200" y="4550522"/>
            <a:ext cx="29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padding-top</a:t>
            </a:r>
            <a:endParaRPr lang="el-GR" sz="2400" b="1" dirty="0">
              <a:solidFill>
                <a:srgbClr val="92D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5013" y="908720"/>
            <a:ext cx="20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margin-top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34132" y="1365816"/>
            <a:ext cx="0" cy="12710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582" y="1982428"/>
            <a:ext cx="244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margin-bottom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35896" y="2444093"/>
            <a:ext cx="0" cy="184900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</a:t>
            </a:r>
            <a:r>
              <a:rPr lang="el-GR" dirty="0" smtClean="0"/>
              <a:t> </a:t>
            </a:r>
            <a:r>
              <a:rPr lang="en-US" dirty="0" smtClean="0"/>
              <a:t>CSS and 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b="1" dirty="0" smtClean="0"/>
              <a:t>directly</a:t>
            </a:r>
            <a:r>
              <a:rPr lang="el-GR" dirty="0" smtClean="0"/>
              <a:t> </a:t>
            </a:r>
            <a:r>
              <a:rPr lang="en-US" dirty="0" smtClean="0"/>
              <a:t>on a tag: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style=“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color: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dirty="0" smtClean="0">
                <a:latin typeface="Lucida Console" pitchFamily="49" charset="0"/>
              </a:rPr>
              <a:t>Hello world</a:t>
            </a:r>
            <a:r>
              <a:rPr lang="el-GR" dirty="0" smtClean="0">
                <a:latin typeface="Lucida Console" pitchFamily="49" charset="0"/>
              </a:rPr>
              <a:t>!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dirty="0" smtClean="0"/>
              <a:t>Rules applied only on the particular tag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b="1" dirty="0" smtClean="0"/>
              <a:t>Bad </a:t>
            </a:r>
            <a:r>
              <a:rPr lang="en-US" dirty="0" smtClean="0"/>
              <a:t>practice</a:t>
            </a:r>
            <a:r>
              <a:rPr lang="el-GR" dirty="0" smtClean="0"/>
              <a:t>! </a:t>
            </a:r>
            <a:r>
              <a:rPr lang="en-US" dirty="0" smtClean="0"/>
              <a:t>Doesn’t assist in separating content-presentation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learned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CSS language syntax</a:t>
            </a:r>
          </a:p>
          <a:p>
            <a:r>
              <a:rPr lang="en-US" dirty="0" smtClean="0"/>
              <a:t>Combining HTML/CSS</a:t>
            </a:r>
            <a:endParaRPr lang="el-GR" dirty="0" smtClean="0"/>
          </a:p>
          <a:p>
            <a:r>
              <a:rPr lang="en-US" dirty="0" smtClean="0"/>
              <a:t>Selectors</a:t>
            </a:r>
            <a:endParaRPr lang="el-GR" dirty="0" smtClean="0"/>
          </a:p>
          <a:p>
            <a:r>
              <a:rPr lang="en-US" dirty="0" smtClean="0"/>
              <a:t>Colors</a:t>
            </a:r>
            <a:endParaRPr lang="el-GR" dirty="0" smtClean="0"/>
          </a:p>
          <a:p>
            <a:r>
              <a:rPr lang="en-US" dirty="0" smtClean="0"/>
              <a:t>Text formatting</a:t>
            </a:r>
            <a:endParaRPr lang="el-GR" dirty="0" smtClean="0"/>
          </a:p>
          <a:p>
            <a:r>
              <a:rPr lang="en-US" dirty="0" smtClean="0"/>
              <a:t>Box model</a:t>
            </a:r>
            <a:endParaRPr lang="el-GR" dirty="0" smtClean="0"/>
          </a:p>
          <a:p>
            <a:r>
              <a:rPr lang="en-US" dirty="0" smtClean="0"/>
              <a:t>Borders</a:t>
            </a:r>
            <a:endParaRPr lang="el-GR" dirty="0" smtClean="0"/>
          </a:p>
          <a:p>
            <a:r>
              <a:rPr lang="en-US" dirty="0" smtClean="0"/>
              <a:t>Margins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4283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n-US" dirty="0" smtClean="0"/>
              <a:t>Congratulations</a:t>
            </a:r>
            <a:r>
              <a:rPr lang="el-GR" dirty="0" smtClean="0"/>
              <a:t>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CSS.</a:t>
            </a:r>
          </a:p>
          <a:p>
            <a:r>
              <a:rPr lang="en-US" dirty="0" smtClean="0"/>
              <a:t>You can make your first web page </a:t>
            </a:r>
            <a:r>
              <a:rPr lang="en-US" b="1" dirty="0" smtClean="0"/>
              <a:t>beautiful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dirty="0" smtClean="0"/>
              <a:t>Dive into HTML</a:t>
            </a:r>
          </a:p>
          <a:p>
            <a:r>
              <a:rPr lang="en-US" dirty="0" smtClean="0"/>
              <a:t>Semantic-less HTML tags</a:t>
            </a:r>
            <a:endParaRPr lang="el-GR" dirty="0" smtClean="0"/>
          </a:p>
          <a:p>
            <a:r>
              <a:rPr lang="en-US" dirty="0" smtClean="0"/>
              <a:t>meta tags</a:t>
            </a:r>
            <a:endParaRPr lang="el-GR" dirty="0" smtClean="0"/>
          </a:p>
          <a:p>
            <a:r>
              <a:rPr lang="el-GR" dirty="0" smtClean="0"/>
              <a:t>«</a:t>
            </a:r>
            <a:r>
              <a:rPr lang="en-US" dirty="0" smtClean="0"/>
              <a:t>Bad</a:t>
            </a:r>
            <a:r>
              <a:rPr lang="el-GR" dirty="0" smtClean="0"/>
              <a:t>»</a:t>
            </a:r>
            <a:r>
              <a:rPr lang="en-US" dirty="0"/>
              <a:t> </a:t>
            </a:r>
            <a:r>
              <a:rPr lang="en-US" dirty="0" smtClean="0"/>
              <a:t>tags</a:t>
            </a:r>
            <a:endParaRPr lang="el-GR" dirty="0" smtClean="0"/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More on tables</a:t>
            </a:r>
            <a:endParaRPr lang="el-GR" dirty="0" smtClean="0"/>
          </a:p>
          <a:p>
            <a:r>
              <a:rPr lang="en-US" dirty="0" smtClean="0"/>
              <a:t>Definition lists</a:t>
            </a:r>
          </a:p>
          <a:p>
            <a:r>
              <a:rPr lang="en-US" smtClean="0"/>
              <a:t>Character encoding and</a:t>
            </a:r>
            <a:r>
              <a:rPr lang="el-GR" smtClean="0"/>
              <a:t> </a:t>
            </a:r>
            <a:r>
              <a:rPr lang="en-US" dirty="0" smtClean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CSS and 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Internal </a:t>
            </a:r>
            <a:r>
              <a:rPr lang="en-US" dirty="0" smtClean="0"/>
              <a:t>CSS loading. Put the</a:t>
            </a:r>
            <a:r>
              <a:rPr lang="el-GR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&lt;style type=“text/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dirty="0" smtClean="0"/>
              <a:t> tag in the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 </a:t>
            </a:r>
            <a:r>
              <a:rPr lang="en-US" dirty="0" smtClean="0"/>
              <a:t>and inside your CSS.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 type="text/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	color: red;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	color: blue;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&lt;/style&gt;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</a:t>
            </a:r>
            <a:r>
              <a:rPr lang="el-GR" dirty="0" smtClean="0"/>
              <a:t> </a:t>
            </a:r>
            <a:r>
              <a:rPr lang="en-US" dirty="0"/>
              <a:t>CSS </a:t>
            </a:r>
            <a:r>
              <a:rPr lang="en-US" dirty="0" smtClean="0"/>
              <a:t>and 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External </a:t>
            </a:r>
            <a:r>
              <a:rPr lang="en-US" dirty="0" smtClean="0"/>
              <a:t>CSS loading. Your CSS is in a separate </a:t>
            </a:r>
            <a:r>
              <a:rPr lang="en-US" i="1" dirty="0" smtClean="0"/>
              <a:t>.</a:t>
            </a:r>
            <a:r>
              <a:rPr lang="en-US" i="1" dirty="0" err="1" smtClean="0"/>
              <a:t>css</a:t>
            </a:r>
            <a:r>
              <a:rPr lang="en-US" i="1" dirty="0" smtClean="0"/>
              <a:t> </a:t>
            </a:r>
            <a:r>
              <a:rPr lang="en-US" dirty="0" smtClean="0"/>
              <a:t>file</a:t>
            </a:r>
            <a:r>
              <a:rPr lang="en-US" i="1" dirty="0" smtClean="0"/>
              <a:t>. </a:t>
            </a:r>
            <a:r>
              <a:rPr lang="en-US" dirty="0" smtClean="0"/>
              <a:t>This is what you need to put in the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</a:t>
            </a:r>
            <a:r>
              <a:rPr lang="en-US" dirty="0" smtClean="0"/>
              <a:t>: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&lt;link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stylesheet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type="text/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=“style.css"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24221" y="4709111"/>
            <a:ext cx="46057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04141" y="493211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73030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l-GR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tag selector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9422" y="3593291"/>
            <a:ext cx="46057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n-US" b="1" dirty="0" smtClean="0"/>
              <a:t>Selector</a:t>
            </a:r>
            <a:r>
              <a:rPr lang="el-GR" dirty="0" smtClean="0"/>
              <a:t>: </a:t>
            </a:r>
            <a:r>
              <a:rPr lang="en-US" dirty="0" smtClean="0"/>
              <a:t>Defines where the</a:t>
            </a:r>
            <a:r>
              <a:rPr lang="el-GR" dirty="0" smtClean="0"/>
              <a:t> </a:t>
            </a:r>
            <a:r>
              <a:rPr lang="en-US" dirty="0" smtClean="0"/>
              <a:t>CSS rules will be applied</a:t>
            </a:r>
            <a:r>
              <a:rPr lang="el-GR" dirty="0" smtClean="0"/>
              <a:t>.</a:t>
            </a:r>
          </a:p>
          <a:p>
            <a:r>
              <a:rPr lang="en-US" b="1" dirty="0" smtClean="0"/>
              <a:t>Tag selector</a:t>
            </a:r>
            <a:r>
              <a:rPr lang="el-GR" dirty="0" smtClean="0"/>
              <a:t> </a:t>
            </a:r>
            <a:r>
              <a:rPr lang="en-US" dirty="0" smtClean="0"/>
              <a:t>selects all HTML tags with a name</a:t>
            </a:r>
            <a:r>
              <a:rPr lang="el-GR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67944" y="3593291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red;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a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blue;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sz="2400" dirty="0"/>
          </a:p>
          <a:p>
            <a:endParaRPr lang="el-GR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19342" y="381629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216" y="3614486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 </a:t>
            </a:r>
            <a:r>
              <a:rPr lang="en-US" sz="2400" dirty="0" smtClean="0"/>
              <a:t>tag selector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7" grpId="0" animBg="1"/>
      <p:bldP spid="4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1249</TotalTime>
  <Words>1738</Words>
  <Application>Microsoft Office PowerPoint</Application>
  <PresentationFormat>Προβολή στην οθόνη (4:3)</PresentationFormat>
  <Paragraphs>576</Paragraphs>
  <Slides>62</Slides>
  <Notes>10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62</vt:i4>
      </vt:variant>
    </vt:vector>
  </HeadingPairs>
  <TitlesOfParts>
    <vt:vector size="63" baseType="lpstr">
      <vt:lpstr>Clarity</vt:lpstr>
      <vt:lpstr>CSS 1</vt:lpstr>
      <vt:lpstr>Targets</vt:lpstr>
      <vt:lpstr>Content and presentation</vt:lpstr>
      <vt:lpstr>Why split HTML &amp; CSS?</vt:lpstr>
      <vt:lpstr>CSS</vt:lpstr>
      <vt:lpstr>Combining CSS and HTML</vt:lpstr>
      <vt:lpstr>Combining CSS and HTML</vt:lpstr>
      <vt:lpstr>Combining CSS and HTML</vt:lpstr>
      <vt:lpstr>Selectors</vt:lpstr>
      <vt:lpstr>Attributes</vt:lpstr>
      <vt:lpstr>Text formatting</vt:lpstr>
      <vt:lpstr>Text formatting</vt:lpstr>
      <vt:lpstr>Text formatting</vt:lpstr>
      <vt:lpstr>Text formatting</vt:lpstr>
      <vt:lpstr>Παρουσίαση του PowerPoint</vt:lpstr>
      <vt:lpstr>Text formatting</vt:lpstr>
      <vt:lpstr>Units</vt:lpstr>
      <vt:lpstr>Other absolute units</vt:lpstr>
      <vt:lpstr>Units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Text formatting</vt:lpstr>
      <vt:lpstr>Παρουσίαση του PowerPoint</vt:lpstr>
      <vt:lpstr>Units</vt:lpstr>
      <vt:lpstr>Units</vt:lpstr>
      <vt:lpstr>Παρουσίαση του PowerPoint</vt:lpstr>
      <vt:lpstr>1st Assignment</vt:lpstr>
      <vt:lpstr>Validation</vt:lpstr>
      <vt:lpstr>Assignment policy</vt:lpstr>
      <vt:lpstr>Color!</vt:lpstr>
      <vt:lpstr>Colors</vt:lpstr>
      <vt:lpstr>Παρουσίαση του PowerPoint</vt:lpstr>
      <vt:lpstr>Colors</vt:lpstr>
      <vt:lpstr>RGB colors</vt:lpstr>
      <vt:lpstr>RGB Colors</vt:lpstr>
      <vt:lpstr>Παρουσίαση του PowerPoint</vt:lpstr>
      <vt:lpstr>RGB Colors</vt:lpstr>
      <vt:lpstr>RGB Colors</vt:lpstr>
      <vt:lpstr>RGB Colors</vt:lpstr>
      <vt:lpstr>RGB Colors</vt:lpstr>
      <vt:lpstr>Παρουσίαση του PowerPoint</vt:lpstr>
      <vt:lpstr>RGB Colors</vt:lpstr>
      <vt:lpstr>RGB Colors</vt:lpstr>
      <vt:lpstr>RGB Colors</vt:lpstr>
      <vt:lpstr>RGB Colors</vt:lpstr>
      <vt:lpstr>Box model</vt:lpstr>
      <vt:lpstr>Border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Attribute grouping</vt:lpstr>
      <vt:lpstr>Attribute grouping</vt:lpstr>
      <vt:lpstr>Margins</vt:lpstr>
      <vt:lpstr>What’s the code?</vt:lpstr>
      <vt:lpstr>Παρουσίαση του PowerPoint</vt:lpstr>
      <vt:lpstr>Παρουσίαση του PowerPoint</vt:lpstr>
      <vt:lpstr>We learned</vt:lpstr>
      <vt:lpstr>Congratulations!</vt:lpstr>
      <vt:lpstr>Next time…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Dionysis Zindros</cp:lastModifiedBy>
  <cp:revision>160</cp:revision>
  <dcterms:created xsi:type="dcterms:W3CDTF">2010-08-24T17:58:17Z</dcterms:created>
  <dcterms:modified xsi:type="dcterms:W3CDTF">2010-12-26T12:24:26Z</dcterms:modified>
</cp:coreProperties>
</file>