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96" r:id="rId16"/>
    <p:sldId id="280" r:id="rId17"/>
    <p:sldId id="282" r:id="rId18"/>
    <p:sldId id="281" r:id="rId19"/>
    <p:sldId id="264" r:id="rId20"/>
    <p:sldId id="288" r:id="rId21"/>
    <p:sldId id="276" r:id="rId22"/>
    <p:sldId id="297" r:id="rId23"/>
    <p:sldId id="277" r:id="rId24"/>
    <p:sldId id="286" r:id="rId25"/>
    <p:sldId id="289" r:id="rId26"/>
    <p:sldId id="285" r:id="rId27"/>
    <p:sldId id="283" r:id="rId28"/>
    <p:sldId id="284" r:id="rId29"/>
    <p:sldId id="287" r:id="rId30"/>
    <p:sldId id="298" r:id="rId31"/>
    <p:sldId id="290" r:id="rId32"/>
    <p:sldId id="292" r:id="rId33"/>
    <p:sldId id="291" r:id="rId34"/>
    <p:sldId id="295" r:id="rId35"/>
    <p:sldId id="293" r:id="rId36"/>
    <p:sldId id="294" r:id="rId37"/>
    <p:sldId id="26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  <p:cmAuthor id="2" name="Microsoft Office 用户" initials="Office [2]" lastIdx="1" clrIdx="1">
    <p:extLst/>
  </p:cmAuthor>
  <p:cmAuthor id="3" name="Microsoft Office 用户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9FF"/>
    <a:srgbClr val="8B40FE"/>
    <a:srgbClr val="A39DFC"/>
    <a:srgbClr val="743FE1"/>
    <a:srgbClr val="00A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2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16061-BA0D-2145-94B8-F8D33C2A69AB}" type="datetimeFigureOut">
              <a:rPr kumimoji="1" lang="zh-CN" altLang="en-US" smtClean="0"/>
              <a:t>2017/11/20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911E8-A73B-5248-975D-3BB223A83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85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2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2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2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A7F8"/>
              </a:gs>
              <a:gs pos="100000">
                <a:srgbClr val="743FE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A3CC-4224-4F33-814E-7B1EABA0E596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366BF-AB36-4A3C-A104-CB00A9688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0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jianshu.com/p/14fd706b632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400000">
            <a:off x="3491450" y="748110"/>
            <a:ext cx="5056700" cy="4976666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A7F8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9597484">
            <a:off x="3868873" y="1180332"/>
            <a:ext cx="4178354" cy="4112222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4193395" y="1438939"/>
            <a:ext cx="3652822" cy="3595008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727580" y="4539482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647820" y="5170418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497528" y="2551991"/>
            <a:ext cx="104775" cy="1047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42733" y="45160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虞嘉伟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90925" y="1740745"/>
            <a:ext cx="22268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2017</a:t>
            </a:r>
            <a:endParaRPr lang="zh-CN" altLang="en-US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0" y="2921395"/>
            <a:ext cx="8456675" cy="1455112"/>
          </a:xfrm>
          <a:prstGeom prst="rect">
            <a:avLst/>
          </a:prstGeom>
        </p:spPr>
      </p:pic>
      <p:sp>
        <p:nvSpPr>
          <p:cNvPr id="22" name="同侧圆角矩形 21"/>
          <p:cNvSpPr/>
          <p:nvPr/>
        </p:nvSpPr>
        <p:spPr>
          <a:xfrm>
            <a:off x="2035804" y="3030512"/>
            <a:ext cx="8120392" cy="1230014"/>
          </a:xfrm>
          <a:prstGeom prst="round2SameRect">
            <a:avLst>
              <a:gd name="adj1" fmla="val 9733"/>
              <a:gd name="adj2" fmla="val 27598"/>
            </a:avLst>
          </a:prstGeom>
          <a:gradFill>
            <a:gsLst>
              <a:gs pos="100000">
                <a:srgbClr val="FFD659">
                  <a:alpha val="0"/>
                </a:srgbClr>
              </a:gs>
              <a:gs pos="0">
                <a:schemeClr val="bg1">
                  <a:alpha val="3100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490440" y="3353131"/>
            <a:ext cx="82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6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1995</a:t>
            </a:r>
            <a:r>
              <a:rPr lang="zh-CN" altLang="en-US" sz="2800" dirty="0"/>
              <a:t>年，</a:t>
            </a:r>
            <a:r>
              <a:rPr lang="en-US" altLang="zh-CN" sz="2800" dirty="0"/>
              <a:t>NeXT</a:t>
            </a:r>
            <a:r>
              <a:rPr lang="zh-CN" altLang="en-US" sz="2800" dirty="0"/>
              <a:t>从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得到了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全部</a:t>
            </a:r>
            <a:r>
              <a:rPr lang="zh-CN" altLang="en-US" sz="2800" dirty="0" smtClean="0"/>
              <a:t>版权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1996</a:t>
            </a:r>
            <a:r>
              <a:rPr lang="zh-CN" altLang="en-US" sz="2800" dirty="0"/>
              <a:t>，</a:t>
            </a:r>
            <a:r>
              <a:rPr lang="en-US" altLang="zh-CN" sz="2800" dirty="0"/>
              <a:t>Apple</a:t>
            </a:r>
            <a:r>
              <a:rPr lang="zh-CN" altLang="en-US" sz="2800" dirty="0"/>
              <a:t>买下</a:t>
            </a:r>
            <a:r>
              <a:rPr lang="en-US" altLang="zh-CN" sz="2800" dirty="0"/>
              <a:t>NeXT</a:t>
            </a:r>
            <a:r>
              <a:rPr lang="zh-CN" altLang="en-US" sz="2800" dirty="0"/>
              <a:t>，主要用意就是要以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作业系统取代老旧的</a:t>
            </a:r>
            <a:r>
              <a:rPr lang="en-US" altLang="zh-CN" sz="2800" dirty="0" smtClean="0"/>
              <a:t>Mac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zh-CN" altLang="en-US" sz="2800" dirty="0"/>
          </a:p>
          <a:p>
            <a:r>
              <a:rPr lang="en-US" altLang="zh-CN" sz="2800" dirty="0"/>
              <a:t>1997</a:t>
            </a:r>
            <a:r>
              <a:rPr lang="zh-CN" altLang="en-US" sz="2800" dirty="0"/>
              <a:t>，</a:t>
            </a:r>
            <a:r>
              <a:rPr lang="en-US" altLang="zh-CN" sz="2800" dirty="0"/>
              <a:t>Steve Jobs</a:t>
            </a:r>
            <a:r>
              <a:rPr lang="zh-CN" altLang="en-US" sz="2800" dirty="0"/>
              <a:t>重回</a:t>
            </a:r>
            <a:r>
              <a:rPr lang="en-US" altLang="zh-CN" sz="2800" dirty="0"/>
              <a:t>Apple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40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特色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Objective-C</a:t>
            </a:r>
            <a:r>
              <a:rPr lang="zh-CN" altLang="en-US" sz="2800" dirty="0"/>
              <a:t>是面向对象的一门语言，它用</a:t>
            </a:r>
            <a:r>
              <a:rPr lang="en-US" altLang="zh-CN" sz="2800" dirty="0"/>
              <a:t>C</a:t>
            </a:r>
            <a:r>
              <a:rPr lang="zh-CN" altLang="en-US" sz="2800" dirty="0"/>
              <a:t>写成很小的运行库而且它完全兼容标准</a:t>
            </a:r>
            <a:r>
              <a:rPr lang="en-US" altLang="zh-CN" sz="2800" dirty="0"/>
              <a:t>C</a:t>
            </a:r>
            <a:r>
              <a:rPr lang="zh-CN" altLang="en-US" sz="2800" dirty="0"/>
              <a:t>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92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特色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优点：</a:t>
            </a:r>
            <a:endParaRPr lang="en-US" altLang="zh-CN" sz="2800" dirty="0" smtClean="0"/>
          </a:p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支持分类（</a:t>
            </a:r>
            <a:r>
              <a:rPr lang="en-US" altLang="zh-CN" sz="2800" dirty="0"/>
              <a:t> Category </a:t>
            </a:r>
            <a:r>
              <a:rPr lang="zh-CN" altLang="en-US" sz="2800" dirty="0" smtClean="0"/>
              <a:t>）和扩展（</a:t>
            </a:r>
            <a:r>
              <a:rPr lang="en-US" altLang="zh-CN" sz="2800" dirty="0" smtClean="0"/>
              <a:t>Extension</a:t>
            </a:r>
            <a:r>
              <a:rPr lang="zh-CN" altLang="en-US" sz="2800" dirty="0" smtClean="0"/>
              <a:t>）。</a:t>
            </a:r>
            <a:endParaRPr lang="en-US" altLang="zh-CN" sz="28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OC</a:t>
            </a:r>
            <a:r>
              <a:rPr lang="zh-CN" altLang="en-US" sz="2800" dirty="0"/>
              <a:t>可以和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C++</a:t>
            </a:r>
            <a:r>
              <a:rPr lang="zh-CN" altLang="en-US" sz="2800" dirty="0"/>
              <a:t>、</a:t>
            </a:r>
            <a:r>
              <a:rPr lang="en-US" altLang="zh-CN" sz="2800" dirty="0"/>
              <a:t>Swift</a:t>
            </a:r>
            <a:r>
              <a:rPr lang="zh-CN" altLang="en-US" sz="2800" dirty="0"/>
              <a:t>混合</a:t>
            </a:r>
            <a:r>
              <a:rPr lang="zh-CN" altLang="en-US" sz="2800" dirty="0" smtClean="0"/>
              <a:t>编程。</a:t>
            </a:r>
            <a:endParaRPr lang="en-US" altLang="zh-CN" sz="2800" dirty="0" smtClean="0"/>
          </a:p>
          <a:p>
            <a:r>
              <a:rPr lang="en-US" altLang="zh-CN" sz="2800" dirty="0" smtClean="0"/>
              <a:t>3.</a:t>
            </a:r>
            <a:r>
              <a:rPr lang="zh-CN" altLang="en-US" sz="2800" dirty="0" smtClean="0"/>
              <a:t> 支持</a:t>
            </a:r>
            <a:r>
              <a:rPr lang="en-US" altLang="zh-CN" sz="2800" dirty="0" smtClean="0"/>
              <a:t>ARC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iOS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Xcode4.2</a:t>
            </a:r>
            <a:r>
              <a:rPr lang="zh-CN" altLang="en-US" sz="2800" dirty="0" smtClean="0"/>
              <a:t>之后）。</a:t>
            </a:r>
            <a:endParaRPr lang="en-US" altLang="zh-CN" sz="2800" dirty="0" smtClean="0"/>
          </a:p>
          <a:p>
            <a:r>
              <a:rPr lang="en-US" altLang="zh-CN" sz="2800" dirty="0" smtClean="0"/>
              <a:t>4.</a:t>
            </a:r>
            <a:r>
              <a:rPr lang="zh-CN" altLang="en-US" sz="2800" dirty="0"/>
              <a:t>运行速度相对较</a:t>
            </a:r>
            <a:r>
              <a:rPr lang="zh-CN" altLang="en-US" sz="2800" dirty="0" smtClean="0"/>
              <a:t>快</a:t>
            </a:r>
            <a:endParaRPr lang="en-US" altLang="zh-CN" sz="2800" dirty="0" smtClean="0"/>
          </a:p>
          <a:p>
            <a:r>
              <a:rPr lang="zh-CN" altLang="en-US" sz="2800" dirty="0" smtClean="0"/>
              <a:t>缺点：</a:t>
            </a:r>
            <a:endParaRPr lang="en-US" altLang="zh-CN" sz="2800" dirty="0" smtClean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不支持命名空间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不支持运算符重载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不支持多重继承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使用动态运行时类型，所有的方法都是函数调用，很多编译时的优化方法都用不到，如内联函数。</a:t>
            </a:r>
          </a:p>
        </p:txBody>
      </p:sp>
    </p:spTree>
    <p:extLst>
      <p:ext uri="{BB962C8B-B14F-4D97-AF65-F5344CB8AC3E}">
        <p14:creationId xmlns:p14="http://schemas.microsoft.com/office/powerpoint/2010/main" val="17999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5885" y="30028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en-US" altLang="zh-CN" sz="32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97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0" y="1861049"/>
            <a:ext cx="3600450" cy="3600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01" y="1861049"/>
            <a:ext cx="3600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5" y="0"/>
            <a:ext cx="11260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/>
              <a:t>Xcode</a:t>
            </a:r>
            <a:r>
              <a:rPr kumimoji="1" lang="zh-CN" altLang="en-US" sz="2800" dirty="0"/>
              <a:t>的优缺点：</a:t>
            </a:r>
            <a:endParaRPr kumimoji="1" lang="en-US" altLang="zh-CN" sz="2800" dirty="0"/>
          </a:p>
          <a:p>
            <a:r>
              <a:rPr kumimoji="1" lang="zh-CN" altLang="en-US" sz="2800" dirty="0"/>
              <a:t>苹果官方</a:t>
            </a:r>
            <a:r>
              <a:rPr kumimoji="1" lang="en-US" altLang="zh-CN" sz="2800" dirty="0"/>
              <a:t>IDE</a:t>
            </a:r>
            <a:r>
              <a:rPr kumimoji="1" lang="zh-CN" altLang="en-US" sz="2800" dirty="0"/>
              <a:t>。</a:t>
            </a:r>
            <a:endParaRPr kumimoji="1" lang="en-US" altLang="zh-CN" sz="2800" dirty="0"/>
          </a:p>
          <a:p>
            <a:r>
              <a:rPr kumimoji="1" lang="zh-CN" altLang="en-US" sz="2800" dirty="0"/>
              <a:t>对</a:t>
            </a:r>
            <a:r>
              <a:rPr kumimoji="1" lang="en-US" altLang="zh-CN" sz="2800" dirty="0" err="1"/>
              <a:t>Xib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Storyboard</a:t>
            </a:r>
            <a:r>
              <a:rPr kumimoji="1" lang="zh-CN" altLang="en-US" sz="2800" dirty="0"/>
              <a:t>有很好的支持。</a:t>
            </a:r>
            <a:endParaRPr kumimoji="1" lang="en-US" altLang="zh-CN" sz="2800" dirty="0"/>
          </a:p>
          <a:p>
            <a:r>
              <a:rPr kumimoji="1" lang="zh-CN" altLang="en-US" sz="2800" dirty="0"/>
              <a:t>能够查看</a:t>
            </a:r>
            <a:r>
              <a:rPr kumimoji="1" lang="en-US" altLang="zh-CN" sz="2800" dirty="0"/>
              <a:t>UI</a:t>
            </a:r>
            <a:r>
              <a:rPr kumimoji="1" lang="zh-CN" altLang="en-US" sz="2800" dirty="0"/>
              <a:t>的层级图。</a:t>
            </a:r>
            <a:endParaRPr kumimoji="1" lang="en-US" altLang="zh-CN" sz="2800" dirty="0"/>
          </a:p>
          <a:p>
            <a:r>
              <a:rPr kumimoji="1" lang="zh-CN" altLang="en-US" sz="2800" dirty="0"/>
              <a:t>工程文件配置要比</a:t>
            </a:r>
            <a:r>
              <a:rPr kumimoji="1" lang="en-US" altLang="zh-CN" sz="2800" dirty="0" err="1"/>
              <a:t>AppCode</a:t>
            </a:r>
            <a:r>
              <a:rPr kumimoji="1" lang="zh-CN" altLang="en-US" sz="2800" dirty="0"/>
              <a:t>简单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支持版本控制包括：</a:t>
            </a:r>
            <a:r>
              <a:rPr kumimoji="1" lang="en-US" altLang="zh-CN" sz="2800" dirty="0"/>
              <a:t>Subversion, </a:t>
            </a:r>
            <a:r>
              <a:rPr kumimoji="1" lang="en-US" altLang="zh-CN" sz="2800" dirty="0" err="1" smtClean="0"/>
              <a:t>Git</a:t>
            </a:r>
            <a:r>
              <a:rPr kumimoji="1" lang="zh-CN" altLang="en-US" sz="2800" dirty="0" smtClean="0"/>
              <a:t>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150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 err="1"/>
              <a:t>AppCode</a:t>
            </a:r>
            <a:r>
              <a:rPr kumimoji="1" lang="zh-CN" altLang="en-US" sz="2800" dirty="0"/>
              <a:t>的优缺点：</a:t>
            </a:r>
            <a:endParaRPr kumimoji="1" lang="en-US" altLang="zh-CN" sz="2800" dirty="0"/>
          </a:p>
          <a:p>
            <a:r>
              <a:rPr lang="en-US" altLang="zh-CN" sz="2800" dirty="0" err="1"/>
              <a:t>JetBrains</a:t>
            </a:r>
            <a:r>
              <a:rPr lang="zh-CN" altLang="en-US" sz="2800" dirty="0"/>
              <a:t>用以替代的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的一款产品。</a:t>
            </a:r>
            <a:endParaRPr lang="en-US" altLang="zh-CN" sz="2800" dirty="0"/>
          </a:p>
          <a:p>
            <a:r>
              <a:rPr lang="zh-CN" altLang="en-US" sz="2800" dirty="0"/>
              <a:t>高亮那些不必要</a:t>
            </a:r>
            <a:r>
              <a:rPr lang="en-US" altLang="zh-CN" sz="2800" dirty="0"/>
              <a:t>#import</a:t>
            </a:r>
            <a:r>
              <a:rPr lang="zh-CN" altLang="en-US" sz="2800" dirty="0"/>
              <a:t>代码、没有使用到的</a:t>
            </a:r>
            <a:r>
              <a:rPr lang="en-US" altLang="zh-CN" sz="2800" dirty="0"/>
              <a:t>public</a:t>
            </a:r>
            <a:r>
              <a:rPr lang="zh-CN" altLang="en-US" sz="2800" dirty="0"/>
              <a:t>方法、没有运行到的代码段落以及一些在你的</a:t>
            </a:r>
            <a:r>
              <a:rPr lang="en-US" altLang="zh-CN" sz="2800" dirty="0"/>
              <a:t>OC</a:t>
            </a:r>
            <a:r>
              <a:rPr lang="zh-CN" altLang="en-US" sz="2800" dirty="0"/>
              <a:t>和</a:t>
            </a:r>
            <a:r>
              <a:rPr lang="en-US" altLang="zh-CN" sz="2800" dirty="0"/>
              <a:t>C/C++</a:t>
            </a:r>
            <a:r>
              <a:rPr lang="zh-CN" altLang="en-US" sz="2800" dirty="0"/>
              <a:t>代码里可以省略的部分。</a:t>
            </a:r>
            <a:endParaRPr lang="en-US" altLang="zh-CN" sz="2800" dirty="0"/>
          </a:p>
          <a:p>
            <a:r>
              <a:rPr lang="zh-CN" altLang="en-US" sz="2800" b="1" dirty="0"/>
              <a:t>超乎想象和便利的代码导航以及代码自动完成。</a:t>
            </a:r>
            <a:endParaRPr lang="en-US" altLang="zh-CN" sz="2800" b="1" dirty="0"/>
          </a:p>
          <a:p>
            <a:r>
              <a:rPr kumimoji="1" lang="zh-CN" altLang="en-US" sz="2800" b="1" dirty="0"/>
              <a:t>集成了</a:t>
            </a:r>
            <a:r>
              <a:rPr lang="en-US" altLang="zh-CN" sz="2800" b="1" dirty="0" err="1"/>
              <a:t>CocoaPods</a:t>
            </a:r>
            <a:r>
              <a:rPr lang="zh-CN" altLang="en-US" sz="2800" b="1" dirty="0"/>
              <a:t>并支持语法高亮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r>
              <a:rPr kumimoji="1" lang="zh-CN" altLang="en-US" sz="2800" dirty="0"/>
              <a:t>支持版本控制包括：</a:t>
            </a:r>
            <a:r>
              <a:rPr kumimoji="1" lang="en-US" altLang="zh-CN" sz="2800" dirty="0"/>
              <a:t>Subversion, </a:t>
            </a:r>
            <a:r>
              <a:rPr kumimoji="1" lang="en-US" altLang="zh-CN" sz="2800" dirty="0" err="1" smtClean="0"/>
              <a:t>Git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r>
              <a:rPr kumimoji="1" lang="zh-CN" altLang="en-US" sz="2800" dirty="0"/>
              <a:t>可直接在 </a:t>
            </a:r>
            <a:r>
              <a:rPr kumimoji="1" lang="en-US" altLang="zh-CN" sz="2800" dirty="0"/>
              <a:t>iOS </a:t>
            </a:r>
            <a:r>
              <a:rPr kumimoji="1" lang="zh-CN" altLang="en-US" sz="2800" dirty="0"/>
              <a:t>设备</a:t>
            </a:r>
            <a:r>
              <a:rPr kumimoji="1" lang="zh-CN" altLang="en-US" sz="2800" dirty="0" smtClean="0"/>
              <a:t>和</a:t>
            </a: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模拟器上</a:t>
            </a:r>
            <a:r>
              <a:rPr kumimoji="1" lang="zh-CN" altLang="en-US" sz="2800" dirty="0"/>
              <a:t>运行</a:t>
            </a:r>
            <a:r>
              <a:rPr kumimoji="1" lang="zh-CN" altLang="en-US" sz="2800" dirty="0" smtClean="0"/>
              <a:t>应用。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983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总结</a:t>
            </a:r>
            <a:r>
              <a:rPr lang="zh-CN" altLang="en-US" sz="2800" dirty="0"/>
              <a:t>：</a:t>
            </a:r>
            <a:endParaRPr lang="en-US" altLang="zh-CN" sz="2800" dirty="0" smtClean="0"/>
          </a:p>
          <a:p>
            <a:r>
              <a:rPr lang="en-US" altLang="zh-CN" sz="2800" dirty="0" err="1" smtClean="0"/>
              <a:t>AppCode</a:t>
            </a:r>
            <a:r>
              <a:rPr lang="zh-CN" altLang="en-US" sz="2800" dirty="0"/>
              <a:t>并非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的替代品</a:t>
            </a:r>
            <a:r>
              <a:rPr lang="zh-CN" altLang="en-US" sz="2800" dirty="0" smtClean="0"/>
              <a:t>，可以认为</a:t>
            </a:r>
            <a:r>
              <a:rPr lang="zh-CN" altLang="en-US" sz="2800" dirty="0"/>
              <a:t>它是众多用来提高</a:t>
            </a:r>
            <a:r>
              <a:rPr lang="en-US" altLang="zh-CN" sz="2800" dirty="0"/>
              <a:t>Cocoa</a:t>
            </a:r>
            <a:r>
              <a:rPr lang="zh-CN" altLang="en-US" sz="2800" dirty="0"/>
              <a:t>编码的效率的工具之一。</a:t>
            </a:r>
          </a:p>
        </p:txBody>
      </p:sp>
    </p:spTree>
    <p:extLst>
      <p:ext uri="{BB962C8B-B14F-4D97-AF65-F5344CB8AC3E}">
        <p14:creationId xmlns:p14="http://schemas.microsoft.com/office/powerpoint/2010/main" val="8383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105885" y="3002846"/>
            <a:ext cx="1643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87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3084771" y="1963622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1836010" y="1707204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665664" y="2228354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440818" y="2117989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的起源与发展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46554" y="202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40019" y="1716873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13438" y="-2637781"/>
            <a:ext cx="3595008" cy="3652822"/>
            <a:chOff x="4313438" y="-2637781"/>
            <a:chExt cx="3595008" cy="3652822"/>
          </a:xfrm>
        </p:grpSpPr>
        <p:sp>
          <p:nvSpPr>
            <p:cNvPr id="36" name="任意多边形 35"/>
            <p:cNvSpPr/>
            <p:nvPr/>
          </p:nvSpPr>
          <p:spPr>
            <a:xfrm rot="3600000">
              <a:off x="4284531" y="-2608874"/>
              <a:ext cx="3652822" cy="3595008"/>
            </a:xfrm>
            <a:custGeom>
              <a:avLst/>
              <a:gdLst>
                <a:gd name="connsiteX0" fmla="*/ 2326664 w 4653328"/>
                <a:gd name="connsiteY0" fmla="*/ 0 h 4579678"/>
                <a:gd name="connsiteX1" fmla="*/ 4653328 w 4653328"/>
                <a:gd name="connsiteY1" fmla="*/ 2326664 h 4579678"/>
                <a:gd name="connsiteX2" fmla="*/ 3232307 w 4653328"/>
                <a:gd name="connsiteY2" fmla="*/ 4470487 h 4579678"/>
                <a:gd name="connsiteX3" fmla="*/ 3031514 w 4653328"/>
                <a:gd name="connsiteY3" fmla="*/ 4543979 h 4579678"/>
                <a:gd name="connsiteX4" fmla="*/ 3031514 w 4653328"/>
                <a:gd name="connsiteY4" fmla="*/ 4509523 h 4579678"/>
                <a:gd name="connsiteX5" fmla="*/ 3219700 w 4653328"/>
                <a:gd name="connsiteY5" fmla="*/ 4440645 h 4579678"/>
                <a:gd name="connsiteX6" fmla="*/ 4620941 w 4653328"/>
                <a:gd name="connsiteY6" fmla="*/ 2326664 h 4579678"/>
                <a:gd name="connsiteX7" fmla="*/ 2326664 w 4653328"/>
                <a:gd name="connsiteY7" fmla="*/ 32387 h 4579678"/>
                <a:gd name="connsiteX8" fmla="*/ 32387 w 4653328"/>
                <a:gd name="connsiteY8" fmla="*/ 2326664 h 4579678"/>
                <a:gd name="connsiteX9" fmla="*/ 1644416 w 4653328"/>
                <a:gd name="connsiteY9" fmla="*/ 4517795 h 4579678"/>
                <a:gd name="connsiteX10" fmla="*/ 1755164 w 4653328"/>
                <a:gd name="connsiteY10" fmla="*/ 4546271 h 4579678"/>
                <a:gd name="connsiteX11" fmla="*/ 1755164 w 4653328"/>
                <a:gd name="connsiteY11" fmla="*/ 4579678 h 4579678"/>
                <a:gd name="connsiteX12" fmla="*/ 1634785 w 4653328"/>
                <a:gd name="connsiteY12" fmla="*/ 4548726 h 4579678"/>
                <a:gd name="connsiteX13" fmla="*/ 0 w 4653328"/>
                <a:gd name="connsiteY13" fmla="*/ 2326664 h 4579678"/>
                <a:gd name="connsiteX14" fmla="*/ 2326664 w 4653328"/>
                <a:gd name="connsiteY14" fmla="*/ 0 h 457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3328" h="4579678">
                  <a:moveTo>
                    <a:pt x="2326664" y="0"/>
                  </a:moveTo>
                  <a:cubicBezTo>
                    <a:pt x="3611645" y="0"/>
                    <a:pt x="4653328" y="1041683"/>
                    <a:pt x="4653328" y="2326664"/>
                  </a:cubicBezTo>
                  <a:cubicBezTo>
                    <a:pt x="4653328" y="3290400"/>
                    <a:pt x="4067382" y="4117281"/>
                    <a:pt x="3232307" y="4470487"/>
                  </a:cubicBezTo>
                  <a:lnTo>
                    <a:pt x="3031514" y="4543979"/>
                  </a:lnTo>
                  <a:lnTo>
                    <a:pt x="3031514" y="4509523"/>
                  </a:lnTo>
                  <a:lnTo>
                    <a:pt x="3219700" y="4440645"/>
                  </a:lnTo>
                  <a:cubicBezTo>
                    <a:pt x="4043151" y="4092355"/>
                    <a:pt x="4620941" y="3276984"/>
                    <a:pt x="4620941" y="2326664"/>
                  </a:cubicBezTo>
                  <a:cubicBezTo>
                    <a:pt x="4620941" y="1059570"/>
                    <a:pt x="3593758" y="32387"/>
                    <a:pt x="2326664" y="32387"/>
                  </a:cubicBezTo>
                  <a:cubicBezTo>
                    <a:pt x="1059570" y="32387"/>
                    <a:pt x="32387" y="1059570"/>
                    <a:pt x="32387" y="2326664"/>
                  </a:cubicBezTo>
                  <a:cubicBezTo>
                    <a:pt x="32387" y="3356178"/>
                    <a:pt x="710488" y="4227313"/>
                    <a:pt x="1644416" y="4517795"/>
                  </a:cubicBezTo>
                  <a:lnTo>
                    <a:pt x="1755164" y="4546271"/>
                  </a:lnTo>
                  <a:lnTo>
                    <a:pt x="1755164" y="4579678"/>
                  </a:lnTo>
                  <a:lnTo>
                    <a:pt x="1634785" y="4548726"/>
                  </a:lnTo>
                  <a:cubicBezTo>
                    <a:pt x="687673" y="4254144"/>
                    <a:pt x="0" y="3370711"/>
                    <a:pt x="0" y="2326664"/>
                  </a:cubicBezTo>
                  <a:cubicBezTo>
                    <a:pt x="0" y="1041683"/>
                    <a:pt x="1041683" y="0"/>
                    <a:pt x="232666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44096" y="417049"/>
              <a:ext cx="254016" cy="25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同侧圆角矩形 37"/>
          <p:cNvSpPr/>
          <p:nvPr/>
        </p:nvSpPr>
        <p:spPr>
          <a:xfrm>
            <a:off x="3084771" y="3295454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3600000">
            <a:off x="1836010" y="3039036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665664" y="3560186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40818" y="34498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开发工具</a:t>
            </a:r>
            <a:endParaRPr lang="en-US" altLang="zh-CN" sz="20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40019" y="3048705"/>
            <a:ext cx="609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3084771" y="4627286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3600000">
            <a:off x="1836010" y="4370868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665664" y="4892018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440818" y="4781653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140019" y="4380537"/>
            <a:ext cx="6335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 rot="15713286">
            <a:off x="3742411" y="-3136644"/>
            <a:ext cx="4498352" cy="4570694"/>
            <a:chOff x="4313438" y="-2637781"/>
            <a:chExt cx="3595008" cy="3652822"/>
          </a:xfrm>
        </p:grpSpPr>
        <p:sp>
          <p:nvSpPr>
            <p:cNvPr id="49" name="任意多边形 48"/>
            <p:cNvSpPr/>
            <p:nvPr/>
          </p:nvSpPr>
          <p:spPr>
            <a:xfrm rot="3600000">
              <a:off x="4284531" y="-2608874"/>
              <a:ext cx="3652822" cy="3595008"/>
            </a:xfrm>
            <a:custGeom>
              <a:avLst/>
              <a:gdLst>
                <a:gd name="connsiteX0" fmla="*/ 2326664 w 4653328"/>
                <a:gd name="connsiteY0" fmla="*/ 0 h 4579678"/>
                <a:gd name="connsiteX1" fmla="*/ 4653328 w 4653328"/>
                <a:gd name="connsiteY1" fmla="*/ 2326664 h 4579678"/>
                <a:gd name="connsiteX2" fmla="*/ 3232307 w 4653328"/>
                <a:gd name="connsiteY2" fmla="*/ 4470487 h 4579678"/>
                <a:gd name="connsiteX3" fmla="*/ 3031514 w 4653328"/>
                <a:gd name="connsiteY3" fmla="*/ 4543979 h 4579678"/>
                <a:gd name="connsiteX4" fmla="*/ 3031514 w 4653328"/>
                <a:gd name="connsiteY4" fmla="*/ 4509523 h 4579678"/>
                <a:gd name="connsiteX5" fmla="*/ 3219700 w 4653328"/>
                <a:gd name="connsiteY5" fmla="*/ 4440645 h 4579678"/>
                <a:gd name="connsiteX6" fmla="*/ 4620941 w 4653328"/>
                <a:gd name="connsiteY6" fmla="*/ 2326664 h 4579678"/>
                <a:gd name="connsiteX7" fmla="*/ 2326664 w 4653328"/>
                <a:gd name="connsiteY7" fmla="*/ 32387 h 4579678"/>
                <a:gd name="connsiteX8" fmla="*/ 32387 w 4653328"/>
                <a:gd name="connsiteY8" fmla="*/ 2326664 h 4579678"/>
                <a:gd name="connsiteX9" fmla="*/ 1644416 w 4653328"/>
                <a:gd name="connsiteY9" fmla="*/ 4517795 h 4579678"/>
                <a:gd name="connsiteX10" fmla="*/ 1755164 w 4653328"/>
                <a:gd name="connsiteY10" fmla="*/ 4546271 h 4579678"/>
                <a:gd name="connsiteX11" fmla="*/ 1755164 w 4653328"/>
                <a:gd name="connsiteY11" fmla="*/ 4579678 h 4579678"/>
                <a:gd name="connsiteX12" fmla="*/ 1634785 w 4653328"/>
                <a:gd name="connsiteY12" fmla="*/ 4548726 h 4579678"/>
                <a:gd name="connsiteX13" fmla="*/ 0 w 4653328"/>
                <a:gd name="connsiteY13" fmla="*/ 2326664 h 4579678"/>
                <a:gd name="connsiteX14" fmla="*/ 2326664 w 4653328"/>
                <a:gd name="connsiteY14" fmla="*/ 0 h 457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53328" h="4579678">
                  <a:moveTo>
                    <a:pt x="2326664" y="0"/>
                  </a:moveTo>
                  <a:cubicBezTo>
                    <a:pt x="3611645" y="0"/>
                    <a:pt x="4653328" y="1041683"/>
                    <a:pt x="4653328" y="2326664"/>
                  </a:cubicBezTo>
                  <a:cubicBezTo>
                    <a:pt x="4653328" y="3290400"/>
                    <a:pt x="4067382" y="4117281"/>
                    <a:pt x="3232307" y="4470487"/>
                  </a:cubicBezTo>
                  <a:lnTo>
                    <a:pt x="3031514" y="4543979"/>
                  </a:lnTo>
                  <a:lnTo>
                    <a:pt x="3031514" y="4509523"/>
                  </a:lnTo>
                  <a:lnTo>
                    <a:pt x="3219700" y="4440645"/>
                  </a:lnTo>
                  <a:cubicBezTo>
                    <a:pt x="4043151" y="4092355"/>
                    <a:pt x="4620941" y="3276984"/>
                    <a:pt x="4620941" y="2326664"/>
                  </a:cubicBezTo>
                  <a:cubicBezTo>
                    <a:pt x="4620941" y="1059570"/>
                    <a:pt x="3593758" y="32387"/>
                    <a:pt x="2326664" y="32387"/>
                  </a:cubicBezTo>
                  <a:cubicBezTo>
                    <a:pt x="1059570" y="32387"/>
                    <a:pt x="32387" y="1059570"/>
                    <a:pt x="32387" y="2326664"/>
                  </a:cubicBezTo>
                  <a:cubicBezTo>
                    <a:pt x="32387" y="3356178"/>
                    <a:pt x="710488" y="4227313"/>
                    <a:pt x="1644416" y="4517795"/>
                  </a:cubicBezTo>
                  <a:lnTo>
                    <a:pt x="1755164" y="4546271"/>
                  </a:lnTo>
                  <a:lnTo>
                    <a:pt x="1755164" y="4579678"/>
                  </a:lnTo>
                  <a:lnTo>
                    <a:pt x="1634785" y="4548726"/>
                  </a:lnTo>
                  <a:cubicBezTo>
                    <a:pt x="687673" y="4254144"/>
                    <a:pt x="0" y="3370711"/>
                    <a:pt x="0" y="2326664"/>
                  </a:cubicBezTo>
                  <a:cubicBezTo>
                    <a:pt x="0" y="1041683"/>
                    <a:pt x="1041683" y="0"/>
                    <a:pt x="232666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744096" y="417049"/>
              <a:ext cx="254016" cy="25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3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3214696" y="349962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3600000">
            <a:off x="1960108" y="103635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795589" y="614693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70743" y="504329"/>
            <a:ext cx="61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endParaRPr lang="zh-CN" altLang="en-US" sz="24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69944" y="103212"/>
            <a:ext cx="492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8" name="同侧圆角矩形 37"/>
          <p:cNvSpPr/>
          <p:nvPr/>
        </p:nvSpPr>
        <p:spPr>
          <a:xfrm>
            <a:off x="3214696" y="1681794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 rot="3600000">
            <a:off x="1960108" y="1435467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795589" y="1946525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570744" y="1836161"/>
            <a:ext cx="619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网络</a:t>
            </a:r>
            <a:endParaRPr lang="en-US" altLang="zh-CN" sz="24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69944" y="1435044"/>
            <a:ext cx="5918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同侧圆角矩形 42"/>
          <p:cNvSpPr/>
          <p:nvPr/>
        </p:nvSpPr>
        <p:spPr>
          <a:xfrm>
            <a:off x="3214696" y="3013626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 rot="3600000">
            <a:off x="1960108" y="2810166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95589" y="3278357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570743" y="3167993"/>
            <a:ext cx="61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</a:t>
            </a:r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文件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269945" y="2801694"/>
            <a:ext cx="615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同侧圆角矩形 23"/>
          <p:cNvSpPr/>
          <p:nvPr/>
        </p:nvSpPr>
        <p:spPr>
          <a:xfrm>
            <a:off x="3214696" y="4448437"/>
            <a:ext cx="7177191" cy="729028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795589" y="4713168"/>
            <a:ext cx="314998" cy="3149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570743" y="4602804"/>
            <a:ext cx="427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269945" y="4201687"/>
            <a:ext cx="590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任意多边形 43"/>
          <p:cNvSpPr/>
          <p:nvPr/>
        </p:nvSpPr>
        <p:spPr>
          <a:xfrm rot="3600000">
            <a:off x="1944819" y="4184174"/>
            <a:ext cx="1112387" cy="1094781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同侧圆角矩形 21"/>
          <p:cNvSpPr/>
          <p:nvPr/>
        </p:nvSpPr>
        <p:spPr>
          <a:xfrm>
            <a:off x="3217562" y="5717926"/>
            <a:ext cx="7390602" cy="750705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830729" y="5982658"/>
            <a:ext cx="324364" cy="324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305084" y="5471177"/>
            <a:ext cx="6383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1" name="任意多边形 43"/>
          <p:cNvSpPr/>
          <p:nvPr/>
        </p:nvSpPr>
        <p:spPr>
          <a:xfrm rot="3600000">
            <a:off x="1985786" y="5443572"/>
            <a:ext cx="1145464" cy="1127334"/>
          </a:xfrm>
          <a:custGeom>
            <a:avLst/>
            <a:gdLst>
              <a:gd name="connsiteX0" fmla="*/ 2326664 w 4653328"/>
              <a:gd name="connsiteY0" fmla="*/ 0 h 4579678"/>
              <a:gd name="connsiteX1" fmla="*/ 4653328 w 4653328"/>
              <a:gd name="connsiteY1" fmla="*/ 2326664 h 4579678"/>
              <a:gd name="connsiteX2" fmla="*/ 3232307 w 4653328"/>
              <a:gd name="connsiteY2" fmla="*/ 4470487 h 4579678"/>
              <a:gd name="connsiteX3" fmla="*/ 3031514 w 4653328"/>
              <a:gd name="connsiteY3" fmla="*/ 4543979 h 4579678"/>
              <a:gd name="connsiteX4" fmla="*/ 3031514 w 4653328"/>
              <a:gd name="connsiteY4" fmla="*/ 4509523 h 4579678"/>
              <a:gd name="connsiteX5" fmla="*/ 3219700 w 4653328"/>
              <a:gd name="connsiteY5" fmla="*/ 4440645 h 4579678"/>
              <a:gd name="connsiteX6" fmla="*/ 4620941 w 4653328"/>
              <a:gd name="connsiteY6" fmla="*/ 2326664 h 4579678"/>
              <a:gd name="connsiteX7" fmla="*/ 2326664 w 4653328"/>
              <a:gd name="connsiteY7" fmla="*/ 32387 h 4579678"/>
              <a:gd name="connsiteX8" fmla="*/ 32387 w 4653328"/>
              <a:gd name="connsiteY8" fmla="*/ 2326664 h 4579678"/>
              <a:gd name="connsiteX9" fmla="*/ 1644416 w 4653328"/>
              <a:gd name="connsiteY9" fmla="*/ 4517795 h 4579678"/>
              <a:gd name="connsiteX10" fmla="*/ 1755164 w 4653328"/>
              <a:gd name="connsiteY10" fmla="*/ 4546271 h 4579678"/>
              <a:gd name="connsiteX11" fmla="*/ 1755164 w 4653328"/>
              <a:gd name="connsiteY11" fmla="*/ 4579678 h 4579678"/>
              <a:gd name="connsiteX12" fmla="*/ 1634785 w 4653328"/>
              <a:gd name="connsiteY12" fmla="*/ 4548726 h 4579678"/>
              <a:gd name="connsiteX13" fmla="*/ 0 w 4653328"/>
              <a:gd name="connsiteY13" fmla="*/ 2326664 h 4579678"/>
              <a:gd name="connsiteX14" fmla="*/ 2326664 w 4653328"/>
              <a:gd name="connsiteY14" fmla="*/ 0 h 45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53328" h="4579678">
                <a:moveTo>
                  <a:pt x="2326664" y="0"/>
                </a:moveTo>
                <a:cubicBezTo>
                  <a:pt x="3611645" y="0"/>
                  <a:pt x="4653328" y="1041683"/>
                  <a:pt x="4653328" y="2326664"/>
                </a:cubicBezTo>
                <a:cubicBezTo>
                  <a:pt x="4653328" y="3290400"/>
                  <a:pt x="4067382" y="4117281"/>
                  <a:pt x="3232307" y="4470487"/>
                </a:cubicBezTo>
                <a:lnTo>
                  <a:pt x="3031514" y="4543979"/>
                </a:lnTo>
                <a:lnTo>
                  <a:pt x="3031514" y="4509523"/>
                </a:lnTo>
                <a:lnTo>
                  <a:pt x="3219700" y="4440645"/>
                </a:lnTo>
                <a:cubicBezTo>
                  <a:pt x="4043151" y="4092355"/>
                  <a:pt x="4620941" y="3276984"/>
                  <a:pt x="4620941" y="2326664"/>
                </a:cubicBezTo>
                <a:cubicBezTo>
                  <a:pt x="4620941" y="1059570"/>
                  <a:pt x="3593758" y="32387"/>
                  <a:pt x="2326664" y="32387"/>
                </a:cubicBezTo>
                <a:cubicBezTo>
                  <a:pt x="1059570" y="32387"/>
                  <a:pt x="32387" y="1059570"/>
                  <a:pt x="32387" y="2326664"/>
                </a:cubicBezTo>
                <a:cubicBezTo>
                  <a:pt x="32387" y="3356178"/>
                  <a:pt x="710488" y="4227313"/>
                  <a:pt x="1644416" y="4517795"/>
                </a:cubicBezTo>
                <a:lnTo>
                  <a:pt x="1755164" y="4546271"/>
                </a:lnTo>
                <a:lnTo>
                  <a:pt x="1755164" y="4579678"/>
                </a:lnTo>
                <a:lnTo>
                  <a:pt x="1634785" y="4548726"/>
                </a:lnTo>
                <a:cubicBezTo>
                  <a:pt x="687673" y="4254144"/>
                  <a:pt x="0" y="3370711"/>
                  <a:pt x="0" y="2326664"/>
                </a:cubicBezTo>
                <a:cubicBezTo>
                  <a:pt x="0" y="1041683"/>
                  <a:pt x="1041683" y="0"/>
                  <a:pt x="23266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70743" y="5830778"/>
            <a:ext cx="427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其他</a:t>
            </a:r>
            <a:endParaRPr lang="en-US" altLang="zh-CN" sz="2400" dirty="0" smtClean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9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的控制器：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UIViewController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UITabbarController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UINavigationContrtoller</a:t>
            </a:r>
            <a:r>
              <a:rPr lang="zh-CN" altLang="en-US" sz="2800" dirty="0" smtClean="0"/>
              <a:t>等等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146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的基本控件：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UILabel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文本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UIButton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按钮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UISegmentedControl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分段控制器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UITextField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单行输入框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UITextView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多行输入框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UISlider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滑块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endParaRPr lang="en-US" altLang="zh-CN" sz="2800" dirty="0" smtClean="0"/>
          </a:p>
          <a:p>
            <a:r>
              <a:rPr lang="en-US" altLang="zh-CN" sz="2800" dirty="0" err="1" smtClean="0"/>
              <a:t>UISwitch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切换按钮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UIProgressView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进度条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UIPageControl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分页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UIImageView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图片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UITableView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列表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UICollectionView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网格列表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UIScrollView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滚动视图</a:t>
            </a:r>
            <a:r>
              <a:rPr lang="en-US" altLang="zh-CN" sz="2800" dirty="0" smtClean="0"/>
              <a:t>)</a:t>
            </a:r>
            <a:r>
              <a:rPr lang="mr-IN" altLang="zh-CN" sz="2800" dirty="0" smtClean="0"/>
              <a:t>…</a:t>
            </a:r>
            <a:r>
              <a:rPr lang="zh-CN" altLang="en-US" sz="2800" dirty="0" smtClean="0"/>
              <a:t>等等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060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/>
              <a:t>界面开发的方式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纯代码</a:t>
            </a:r>
            <a:endParaRPr lang="en-US" altLang="zh-CN" sz="2800" dirty="0" smtClean="0"/>
          </a:p>
          <a:p>
            <a:r>
              <a:rPr lang="en-US" altLang="zh-CN" sz="2800" dirty="0" smtClean="0"/>
              <a:t>2. Storyboard(</a:t>
            </a:r>
            <a:r>
              <a:rPr lang="zh-CN" altLang="en-US" sz="2800" dirty="0" smtClean="0"/>
              <a:t>故事板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3. XIB</a:t>
            </a:r>
          </a:p>
        </p:txBody>
      </p:sp>
    </p:spTree>
    <p:extLst>
      <p:ext uri="{BB962C8B-B14F-4D97-AF65-F5344CB8AC3E}">
        <p14:creationId xmlns:p14="http://schemas.microsoft.com/office/powerpoint/2010/main" val="16894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4" y="1056684"/>
            <a:ext cx="80824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24" y="1057893"/>
            <a:ext cx="808247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UI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开发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UI</a:t>
            </a:r>
            <a:r>
              <a:rPr lang="zh-CN" altLang="en-US" sz="2800" dirty="0" smtClean="0"/>
              <a:t>开发三步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创建视图对象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设置视图尺寸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添加到控制器上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416" y="2514688"/>
            <a:ext cx="5922435" cy="26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网络编程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7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网络：</a:t>
            </a:r>
            <a:endParaRPr lang="en-US" altLang="zh-CN" sz="2800" dirty="0"/>
          </a:p>
        </p:txBody>
      </p:sp>
      <p:sp>
        <p:nvSpPr>
          <p:cNvPr id="4" name="左大括号 3"/>
          <p:cNvSpPr/>
          <p:nvPr/>
        </p:nvSpPr>
        <p:spPr>
          <a:xfrm>
            <a:off x="2786231" y="1774984"/>
            <a:ext cx="656216" cy="364686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16362" y="2028065"/>
            <a:ext cx="1656678" cy="4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HTTP/HTTPS</a:t>
            </a:r>
          </a:p>
        </p:txBody>
      </p:sp>
      <p:sp>
        <p:nvSpPr>
          <p:cNvPr id="15" name="矩形 14"/>
          <p:cNvSpPr/>
          <p:nvPr/>
        </p:nvSpPr>
        <p:spPr>
          <a:xfrm>
            <a:off x="3616362" y="4451244"/>
            <a:ext cx="1656678" cy="404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socket</a:t>
            </a:r>
          </a:p>
        </p:txBody>
      </p:sp>
      <p:sp>
        <p:nvSpPr>
          <p:cNvPr id="6" name="矩形 5"/>
          <p:cNvSpPr/>
          <p:nvPr/>
        </p:nvSpPr>
        <p:spPr>
          <a:xfrm>
            <a:off x="6187096" y="1125525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联网的基础，也是手机联网常用的协议</a:t>
            </a:r>
            <a:r>
              <a:rPr lang="zh-CN" altLang="en-US" dirty="0" smtClean="0"/>
              <a:t>之一。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6187096" y="2208647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NSURLSessionTask</a:t>
            </a:r>
            <a:endParaRPr lang="en-US" altLang="zh-CN" dirty="0"/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NSURLConnection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err="1" smtClean="0"/>
              <a:t>AFNetworking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6187096" y="3522726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r>
              <a:rPr lang="zh-CN" altLang="en-US" dirty="0"/>
              <a:t>（套接字）是通信的基石，是支持</a:t>
            </a:r>
            <a:r>
              <a:rPr lang="en-US" altLang="zh-CN" dirty="0"/>
              <a:t>TCP/IP</a:t>
            </a:r>
            <a:r>
              <a:rPr lang="zh-CN" altLang="en-US" dirty="0"/>
              <a:t>协议的网络通信的基本操作单元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6187095" y="4606690"/>
            <a:ext cx="3130475" cy="107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socket</a:t>
            </a:r>
            <a:r>
              <a:rPr lang="zh-CN" altLang="en-US" dirty="0"/>
              <a:t>的</a:t>
            </a:r>
            <a:r>
              <a:rPr lang="en-US" altLang="zh-CN" dirty="0"/>
              <a:t>TCP</a:t>
            </a:r>
            <a:r>
              <a:rPr lang="zh-CN" altLang="en-US" dirty="0"/>
              <a:t>的长连接往往数据传输协议是自定义</a:t>
            </a:r>
            <a:r>
              <a:rPr lang="zh-CN" altLang="en-US" dirty="0" smtClean="0"/>
              <a:t>的，所以没有现成的库可供使用。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1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064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en-US" altLang="zh-CN" sz="3200" dirty="0" err="1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操作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>
                <a:hlinkClick r:id="rId2"/>
              </a:rPr>
              <a:t>iOS</a:t>
            </a:r>
            <a:r>
              <a:rPr lang="zh-CN" altLang="en-US" sz="2800" dirty="0" smtClean="0">
                <a:hlinkClick r:id="rId2"/>
              </a:rPr>
              <a:t>文件读写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3371851" y="1956262"/>
            <a:ext cx="6343650" cy="3243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XML</a:t>
            </a:r>
            <a:r>
              <a:rPr lang="zh-CN" altLang="en-US" sz="2800" dirty="0"/>
              <a:t>属性列表（</a:t>
            </a:r>
            <a:r>
              <a:rPr lang="en-US" altLang="zh-CN" sz="2800" dirty="0" err="1"/>
              <a:t>plist</a:t>
            </a:r>
            <a:r>
              <a:rPr lang="zh-CN" altLang="en-US" sz="2800" dirty="0"/>
              <a:t>）</a:t>
            </a:r>
            <a:r>
              <a:rPr lang="zh-CN" altLang="en-US" sz="2800" dirty="0" smtClean="0"/>
              <a:t>归档。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2.</a:t>
            </a:r>
            <a:r>
              <a:rPr lang="en-US" altLang="zh-CN" sz="2800" dirty="0"/>
              <a:t> Preference(</a:t>
            </a:r>
            <a:r>
              <a:rPr lang="zh-CN" altLang="en-US" sz="2800" dirty="0"/>
              <a:t>偏好设置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 </a:t>
            </a:r>
            <a:r>
              <a:rPr lang="en-US" altLang="zh-CN" sz="2800" dirty="0" err="1"/>
              <a:t>NSKeyedArchiver</a:t>
            </a:r>
            <a:r>
              <a:rPr lang="zh-CN" altLang="en-US" sz="2800" dirty="0"/>
              <a:t>归档</a:t>
            </a:r>
            <a:r>
              <a:rPr lang="en-US" altLang="zh-CN" sz="2800" dirty="0"/>
              <a:t>(</a:t>
            </a:r>
            <a:r>
              <a:rPr lang="en-US" altLang="zh-CN" sz="2800" dirty="0" err="1"/>
              <a:t>NSCoding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4.</a:t>
            </a:r>
            <a:r>
              <a:rPr kumimoji="1" lang="zh-CN" altLang="en-US" sz="2800" dirty="0" smtClean="0"/>
              <a:t> </a:t>
            </a:r>
            <a:r>
              <a:rPr lang="en-US" altLang="zh-CN" sz="2800" dirty="0" smtClean="0"/>
              <a:t>SQLite3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kumimoji="1" lang="en-US" altLang="zh-CN" sz="2800" dirty="0" smtClean="0"/>
              <a:t>5.</a:t>
            </a:r>
            <a:r>
              <a:rPr kumimoji="1" lang="zh-CN" altLang="en-US" sz="2800" dirty="0" smtClean="0"/>
              <a:t> </a:t>
            </a:r>
            <a:r>
              <a:rPr lang="en-US" altLang="zh-CN" sz="2800" dirty="0"/>
              <a:t>Core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380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 smtClean="0"/>
              <a:t>iOS</a:t>
            </a:r>
            <a:r>
              <a:rPr lang="zh-CN" altLang="en-US" sz="2800" dirty="0" smtClean="0"/>
              <a:t>动画</a:t>
            </a:r>
            <a:endParaRPr lang="en-US" altLang="zh-CN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3371851" y="1956262"/>
            <a:ext cx="7129462" cy="3243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it-IT" altLang="zh-CN" sz="2800" dirty="0" err="1" smtClean="0"/>
              <a:t>CoreAnmiation</a:t>
            </a:r>
            <a:r>
              <a:rPr lang="it-IT" altLang="zh-CN" sz="2800" dirty="0" smtClean="0"/>
              <a:t> </a:t>
            </a:r>
            <a:r>
              <a:rPr lang="zh-CN" altLang="it-IT" sz="2800" dirty="0"/>
              <a:t>核心</a:t>
            </a:r>
            <a:r>
              <a:rPr lang="zh-CN" altLang="it-IT" sz="2800" dirty="0" smtClean="0"/>
              <a:t>动画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err="1" smtClean="0"/>
              <a:t>CAPropertyAnimation</a:t>
            </a:r>
            <a:r>
              <a:rPr lang="zh-CN" altLang="en-US" sz="2800" dirty="0" smtClean="0"/>
              <a:t> 属性动画。</a:t>
            </a:r>
            <a:endParaRPr lang="en-US" altLang="zh-CN" sz="2800" dirty="0" smtClean="0"/>
          </a:p>
          <a:p>
            <a:pPr marL="514350" indent="-514350">
              <a:buAutoNum type="arabicPeriod" startAt="3"/>
            </a:pPr>
            <a:r>
              <a:rPr lang="en-US" altLang="zh-CN" sz="2800" dirty="0" err="1" smtClean="0"/>
              <a:t>CAKeyframeAnimation</a:t>
            </a:r>
            <a:r>
              <a:rPr lang="zh-CN" altLang="en-US" sz="2800" dirty="0"/>
              <a:t>（关键帧动画</a:t>
            </a:r>
            <a:r>
              <a:rPr lang="zh-CN" altLang="en-US" sz="2800" dirty="0" smtClean="0"/>
              <a:t>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514350" indent="-514350">
              <a:buAutoNum type="arabicPeriod" startAt="3"/>
            </a:pPr>
            <a:r>
              <a:rPr lang="en-US" altLang="zh-CN" sz="2800" b="1" dirty="0" err="1" smtClean="0"/>
              <a:t>CATransition</a:t>
            </a:r>
            <a:r>
              <a:rPr lang="zh-CN" altLang="en-US" sz="2800" b="1" dirty="0" smtClean="0"/>
              <a:t>（转场动画）。</a:t>
            </a:r>
            <a:endParaRPr lang="en-US" altLang="zh-CN" sz="2800" b="1" dirty="0" smtClean="0"/>
          </a:p>
          <a:p>
            <a:pPr marL="514350" indent="-514350">
              <a:buAutoNum type="arabicPeriod" startAt="3"/>
            </a:pPr>
            <a:r>
              <a:rPr lang="en-US" altLang="zh-CN" sz="2800" b="1" dirty="0" err="1" smtClean="0"/>
              <a:t>CASpringAnimation</a:t>
            </a:r>
            <a:r>
              <a:rPr lang="zh-CN" altLang="en-US" sz="2800" b="1" dirty="0" smtClean="0"/>
              <a:t>（弹性动画，</a:t>
            </a:r>
            <a:r>
              <a:rPr lang="en-US" altLang="zh-CN" sz="2800" b="1" dirty="0" smtClean="0"/>
              <a:t>iOS9</a:t>
            </a:r>
            <a:r>
              <a:rPr lang="zh-CN" altLang="en-US" sz="2800" b="1" dirty="0" smtClean="0"/>
              <a:t>）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017125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622854" y="1687540"/>
            <a:ext cx="506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5" name="同侧圆角矩形 24"/>
          <p:cNvSpPr/>
          <p:nvPr/>
        </p:nvSpPr>
        <p:spPr>
          <a:xfrm>
            <a:off x="2284671" y="2797228"/>
            <a:ext cx="7390602" cy="1083177"/>
          </a:xfrm>
          <a:prstGeom prst="round2SameRect">
            <a:avLst>
              <a:gd name="adj1" fmla="val 36466"/>
              <a:gd name="adj2" fmla="val 39493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33852" y="3002846"/>
            <a:ext cx="3284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的起源和发展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34775" y="3715211"/>
            <a:ext cx="4138098" cy="20170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rgbClr val="00A7F8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 rot="10800000">
            <a:off x="3764420" y="1047577"/>
            <a:ext cx="4138098" cy="2017024"/>
            <a:chOff x="4734875" y="3485051"/>
            <a:chExt cx="4138098" cy="2017024"/>
          </a:xfrm>
        </p:grpSpPr>
        <p:grpSp>
          <p:nvGrpSpPr>
            <p:cNvPr id="62" name="组合 61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67" name="任意多边形 66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65" name="任意多边形 6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00A7F8">
                      <a:alpha val="0"/>
                    </a:srgb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1745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动画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3.4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16" y="1050362"/>
            <a:ext cx="7442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5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48" y="1288233"/>
            <a:ext cx="4123765" cy="4509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68061" y="1288238"/>
            <a:ext cx="5744583" cy="450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/>
              <a:t>AppName.app</a:t>
            </a:r>
            <a:r>
              <a:rPr lang="en-US" altLang="zh-CN" dirty="0"/>
              <a:t> </a:t>
            </a:r>
            <a:r>
              <a:rPr lang="zh-CN" altLang="en-US" dirty="0"/>
              <a:t>目录：这是应用程序的程序包目录，包含应用程序的本身。由于应用程序必须经过签名，所以您在运行时不能对这个目录中的内容进行修改，否则可能会使应用程序无法启动。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Documents </a:t>
            </a:r>
            <a:r>
              <a:rPr lang="zh-CN" altLang="en-US" dirty="0" smtClean="0"/>
              <a:t>目录：</a:t>
            </a:r>
            <a:r>
              <a:rPr lang="zh-CN" altLang="en-US" dirty="0"/>
              <a:t>用于存储用户</a:t>
            </a:r>
            <a:r>
              <a:rPr lang="zh-CN" altLang="en-US" dirty="0" smtClean="0"/>
              <a:t>数据，</a:t>
            </a:r>
            <a:r>
              <a:rPr lang="zh-CN" altLang="en-US" dirty="0"/>
              <a:t>可通过配置实现</a:t>
            </a:r>
            <a:r>
              <a:rPr lang="en-US" altLang="zh-CN" dirty="0"/>
              <a:t>iTunes</a:t>
            </a:r>
            <a:r>
              <a:rPr lang="zh-CN" altLang="en-US" dirty="0"/>
              <a:t>共享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/>
              <a:t>3</a:t>
            </a:r>
            <a:r>
              <a:rPr kumimoji="1" lang="zh-CN" altLang="en-US" dirty="0" smtClean="0"/>
              <a:t>、</a:t>
            </a:r>
            <a:r>
              <a:rPr lang="en-US" altLang="zh-CN" dirty="0"/>
              <a:t>Library </a:t>
            </a:r>
            <a:r>
              <a:rPr lang="zh-CN" altLang="en-US" dirty="0"/>
              <a:t>目录</a:t>
            </a:r>
            <a:r>
              <a:rPr lang="zh-CN" altLang="en-US" dirty="0" smtClean="0"/>
              <a:t>：</a:t>
            </a:r>
            <a:r>
              <a:rPr lang="zh-CN" altLang="en-US" dirty="0"/>
              <a:t>有两个</a:t>
            </a:r>
            <a:r>
              <a:rPr lang="zh-CN" altLang="en-US" dirty="0" smtClean="0"/>
              <a:t>子目录</a:t>
            </a:r>
            <a:endParaRPr lang="en-US" altLang="zh-CN" dirty="0" smtClean="0"/>
          </a:p>
          <a:p>
            <a:r>
              <a:rPr lang="en-US" altLang="zh-CN" dirty="0" smtClean="0"/>
              <a:t>    3.1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Preferences </a:t>
            </a:r>
            <a:r>
              <a:rPr lang="zh-CN" altLang="en-US" dirty="0"/>
              <a:t>目录：包含应用程序的偏好</a:t>
            </a:r>
            <a:r>
              <a:rPr lang="zh-CN" altLang="en-US" dirty="0" smtClean="0"/>
              <a:t>设置文件。</a:t>
            </a:r>
            <a:r>
              <a:rPr lang="en-US" altLang="zh-CN" dirty="0"/>
              <a:t> </a:t>
            </a:r>
            <a:r>
              <a:rPr lang="zh-CN" altLang="en-US" dirty="0" smtClean="0"/>
              <a:t>          </a:t>
            </a: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3.2</a:t>
            </a:r>
            <a:r>
              <a:rPr lang="zh-CN" altLang="en-US" dirty="0" smtClean="0"/>
              <a:t> </a:t>
            </a:r>
            <a:r>
              <a:rPr lang="en-US" altLang="zh-CN" dirty="0" smtClean="0"/>
              <a:t>Caches </a:t>
            </a:r>
            <a:r>
              <a:rPr lang="zh-CN" altLang="en-US" dirty="0"/>
              <a:t>目录：用于存放应用程序专用的支持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temp </a:t>
            </a:r>
            <a:r>
              <a:rPr lang="zh-CN" altLang="en-US" dirty="0"/>
              <a:t>目录：这个目录用于存放临时</a:t>
            </a:r>
            <a:r>
              <a:rPr lang="zh-CN" altLang="en-US" dirty="0" smtClean="0"/>
              <a:t>文件，</a:t>
            </a:r>
            <a:r>
              <a:rPr lang="zh-CN" altLang="en-US" dirty="0"/>
              <a:t>不会被</a:t>
            </a:r>
            <a:r>
              <a:rPr lang="en-US" altLang="zh-CN" dirty="0"/>
              <a:t>iTunes</a:t>
            </a:r>
            <a:r>
              <a:rPr lang="zh-CN" altLang="en-US" dirty="0" smtClean="0"/>
              <a:t>备份。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0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32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96" y="1098501"/>
            <a:ext cx="8760247" cy="51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沙盒路径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47" y="1132872"/>
            <a:ext cx="8640000" cy="2738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597" y="3975017"/>
            <a:ext cx="8640000" cy="251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53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黑魔法</a:t>
            </a:r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runtime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4.5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sp>
        <p:nvSpPr>
          <p:cNvPr id="5" name="矩形 4"/>
          <p:cNvSpPr/>
          <p:nvPr/>
        </p:nvSpPr>
        <p:spPr>
          <a:xfrm>
            <a:off x="1570616" y="1402126"/>
            <a:ext cx="9391426" cy="4396246"/>
          </a:xfrm>
          <a:prstGeom prst="rect">
            <a:avLst/>
          </a:prstGeom>
          <a:solidFill>
            <a:srgbClr val="6449FF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什么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runtime</a:t>
            </a:r>
            <a:r>
              <a:rPr lang="zh-CN" altLang="en-US" sz="2400" b="1" dirty="0" smtClean="0"/>
              <a:t>？</a:t>
            </a:r>
            <a:endParaRPr lang="en-US" altLang="zh-CN" sz="2400" b="1" dirty="0" smtClean="0"/>
          </a:p>
          <a:p>
            <a:r>
              <a:rPr lang="en-US" altLang="zh-CN" dirty="0" smtClean="0"/>
              <a:t>runtime</a:t>
            </a:r>
            <a:r>
              <a:rPr lang="zh-CN" altLang="en-US" dirty="0"/>
              <a:t>是一套底层的</a:t>
            </a:r>
            <a:r>
              <a:rPr lang="en-US" altLang="zh-CN" b="1" dirty="0"/>
              <a:t>C</a:t>
            </a:r>
            <a:r>
              <a:rPr lang="zh-CN" altLang="en-US" b="1" dirty="0"/>
              <a:t>语言</a:t>
            </a:r>
            <a:r>
              <a:rPr lang="en-US" altLang="zh-CN" b="1" dirty="0"/>
              <a:t>API</a:t>
            </a:r>
            <a:r>
              <a:rPr lang="zh-CN" altLang="en-US" dirty="0"/>
              <a:t>，包含很多强大实用的</a:t>
            </a:r>
            <a:r>
              <a:rPr lang="en-US" altLang="zh-CN" dirty="0"/>
              <a:t>C</a:t>
            </a:r>
            <a:r>
              <a:rPr lang="zh-CN" altLang="en-US" dirty="0"/>
              <a:t>语言数据类型和</a:t>
            </a:r>
            <a:r>
              <a:rPr lang="en-US" altLang="zh-CN" dirty="0"/>
              <a:t>C</a:t>
            </a:r>
            <a:r>
              <a:rPr lang="zh-CN" altLang="en-US" dirty="0"/>
              <a:t>语言函数，平时我们编写的</a:t>
            </a:r>
            <a:r>
              <a:rPr lang="en-US" altLang="zh-CN" dirty="0"/>
              <a:t>OC</a:t>
            </a:r>
            <a:r>
              <a:rPr lang="zh-CN" altLang="en-US" dirty="0"/>
              <a:t>代码，底层都是基于</a:t>
            </a:r>
            <a:r>
              <a:rPr lang="en-US" altLang="zh-CN" dirty="0"/>
              <a:t>runtime</a:t>
            </a:r>
            <a:r>
              <a:rPr lang="zh-CN" altLang="en-US" dirty="0"/>
              <a:t>实现的。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sz="2400" b="1" dirty="0"/>
              <a:t>实用技能</a:t>
            </a:r>
          </a:p>
          <a:p>
            <a:r>
              <a:rPr lang="en-US" altLang="zh-CN" b="1" dirty="0"/>
              <a:t>1. </a:t>
            </a:r>
            <a:r>
              <a:rPr lang="zh-CN" altLang="en-US" b="1" dirty="0" smtClean="0"/>
              <a:t>获取</a:t>
            </a:r>
            <a:r>
              <a:rPr lang="zh-CN" altLang="en-US" b="1" dirty="0"/>
              <a:t>类的全部成员变量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2. </a:t>
            </a:r>
            <a:r>
              <a:rPr lang="zh-CN" altLang="en-US" b="1" dirty="0"/>
              <a:t>获取类的全部属性名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3. </a:t>
            </a:r>
            <a:r>
              <a:rPr lang="zh-CN" altLang="en-US" b="1" dirty="0"/>
              <a:t>获取类的全部方法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4. </a:t>
            </a:r>
            <a:r>
              <a:rPr lang="zh-CN" altLang="en-US" b="1" dirty="0"/>
              <a:t>获取类遵循的全部协议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5. </a:t>
            </a:r>
            <a:r>
              <a:rPr lang="zh-CN" altLang="en-US" b="1" dirty="0"/>
              <a:t>动态改变成员变量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6. </a:t>
            </a:r>
            <a:r>
              <a:rPr lang="zh-CN" altLang="en-US" b="1" dirty="0"/>
              <a:t>动态交换类的方法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7. </a:t>
            </a:r>
            <a:r>
              <a:rPr lang="zh-CN" altLang="en-US" b="1" dirty="0"/>
              <a:t>动态添加新方法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8. </a:t>
            </a:r>
            <a:r>
              <a:rPr lang="zh-CN" altLang="en-US" b="1" dirty="0"/>
              <a:t>让</a:t>
            </a:r>
            <a:r>
              <a:rPr lang="en-US" altLang="zh-CN" b="1" dirty="0"/>
              <a:t>category</a:t>
            </a:r>
            <a:r>
              <a:rPr lang="zh-CN" altLang="en-US" b="1" dirty="0"/>
              <a:t>能够添加属性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b="1" dirty="0"/>
              <a:t>9.</a:t>
            </a:r>
            <a:r>
              <a:rPr lang="zh-CN" altLang="en-US" b="1" dirty="0"/>
              <a:t>更便捷的归档</a:t>
            </a:r>
            <a:r>
              <a:rPr lang="en-US" altLang="zh-CN" b="1" dirty="0"/>
              <a:t>/</a:t>
            </a:r>
            <a:r>
              <a:rPr lang="zh-CN" altLang="en-US" b="1" dirty="0"/>
              <a:t>解档</a:t>
            </a:r>
            <a:endParaRPr lang="en-US" altLang="zh-CN" b="1" dirty="0" smtClean="0"/>
          </a:p>
          <a:p>
            <a:pPr marL="342900" indent="-342900">
              <a:buAutoNum type="arabicPeriod"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4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4208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3200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第三方库管理工具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4.4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800" dirty="0" smtClean="0"/>
          </a:p>
        </p:txBody>
      </p:sp>
      <p:sp>
        <p:nvSpPr>
          <p:cNvPr id="4" name="折角形 3"/>
          <p:cNvSpPr/>
          <p:nvPr/>
        </p:nvSpPr>
        <p:spPr>
          <a:xfrm>
            <a:off x="3460014" y="2747935"/>
            <a:ext cx="1699708" cy="2022438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CocoaPods</a:t>
            </a:r>
            <a:endParaRPr lang="en-US" altLang="zh-CN" sz="2400" b="1" dirty="0"/>
          </a:p>
        </p:txBody>
      </p:sp>
      <p:sp>
        <p:nvSpPr>
          <p:cNvPr id="16" name="折角形 15"/>
          <p:cNvSpPr/>
          <p:nvPr/>
        </p:nvSpPr>
        <p:spPr>
          <a:xfrm>
            <a:off x="6939988" y="2747935"/>
            <a:ext cx="1699708" cy="2022438"/>
          </a:xfrm>
          <a:prstGeom prst="foldedCorne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Carthage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7572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16828" y="537883"/>
            <a:ext cx="9219304" cy="5206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Cocoapods</a:t>
            </a:r>
            <a:r>
              <a:rPr lang="zh-CN" altLang="en-US" sz="2400" dirty="0"/>
              <a:t>的方法更加简单粗暴容易使用，而</a:t>
            </a:r>
            <a:r>
              <a:rPr lang="en-US" altLang="zh-CN" sz="2400" dirty="0"/>
              <a:t>Carthage</a:t>
            </a:r>
            <a:r>
              <a:rPr lang="zh-CN" altLang="en-US" sz="2400" dirty="0"/>
              <a:t>则更灵活且对项目没有侵入性。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CocoaPods</a:t>
            </a:r>
            <a:r>
              <a:rPr lang="zh-CN" altLang="en-US" sz="2400" dirty="0"/>
              <a:t>项目还必须具有</a:t>
            </a:r>
            <a:r>
              <a:rPr lang="en-US" altLang="zh-CN" sz="2400" dirty="0" err="1"/>
              <a:t>Podspec</a:t>
            </a:r>
            <a:r>
              <a:rPr lang="zh-CN" altLang="en-US" sz="2400" dirty="0"/>
              <a:t>文件，其中包括有关该项目的元数据，并指出如何构建它。</a:t>
            </a:r>
            <a:r>
              <a:rPr lang="en-US" altLang="zh-CN" sz="2400" dirty="0"/>
              <a:t>Carthage</a:t>
            </a:r>
            <a:r>
              <a:rPr lang="zh-CN" altLang="en-US" sz="2400" dirty="0"/>
              <a:t>用于</a:t>
            </a:r>
            <a:r>
              <a:rPr lang="en-US" altLang="zh-CN" sz="2400" dirty="0" err="1"/>
              <a:t>Xcode</a:t>
            </a:r>
            <a:r>
              <a:rPr lang="zh-CN" altLang="en-US" sz="2400" dirty="0"/>
              <a:t>构建依赖关系，而不是将它们集成到单个工作空间中，它没有类似的规范文件。</a:t>
            </a:r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Cocoapods</a:t>
            </a:r>
            <a:r>
              <a:rPr lang="zh-CN" altLang="en-US" sz="2400" dirty="0"/>
              <a:t>有一个中心仓库，而</a:t>
            </a:r>
            <a:r>
              <a:rPr lang="en-US" altLang="zh-CN" sz="2400" dirty="0"/>
              <a:t>Carthage</a:t>
            </a:r>
            <a:r>
              <a:rPr lang="zh-CN" altLang="en-US" sz="2400" dirty="0"/>
              <a:t>是去中心化的，没有中心服务器也就避免了可能因中心节点错误而带来的失败，也减少了维护，即</a:t>
            </a:r>
            <a:r>
              <a:rPr lang="en-US" altLang="zh-CN" sz="2400" dirty="0"/>
              <a:t>Carthage</a:t>
            </a:r>
            <a:r>
              <a:rPr lang="zh-CN" altLang="en-US" sz="2400" dirty="0"/>
              <a:t>每次配置和更新环境，只会去更新具体的库，所需时间更短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Carthage</a:t>
            </a:r>
            <a:r>
              <a:rPr lang="zh-CN" altLang="en-US" sz="2400" dirty="0"/>
              <a:t>的第三</a:t>
            </a:r>
            <a:r>
              <a:rPr lang="zh-CN" altLang="en-US" sz="2400" dirty="0" smtClean="0"/>
              <a:t>方库不如</a:t>
            </a:r>
            <a:r>
              <a:rPr lang="en-US" altLang="zh-CN" sz="2400" dirty="0" err="1"/>
              <a:t>CocoaPods</a:t>
            </a:r>
            <a:r>
              <a:rPr lang="zh-CN" altLang="en-US" sz="2400" dirty="0" smtClean="0"/>
              <a:t>丰富。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942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289052" y="2070261"/>
            <a:ext cx="3876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84601" y="1589376"/>
            <a:ext cx="7395812" cy="3604924"/>
            <a:chOff x="4734875" y="3485051"/>
            <a:chExt cx="4138098" cy="2017024"/>
          </a:xfrm>
        </p:grpSpPr>
        <p:grpSp>
          <p:nvGrpSpPr>
            <p:cNvPr id="7" name="组合 6"/>
            <p:cNvGrpSpPr/>
            <p:nvPr/>
          </p:nvGrpSpPr>
          <p:grpSpPr>
            <a:xfrm>
              <a:off x="5500786" y="3599615"/>
              <a:ext cx="2630428" cy="1282143"/>
              <a:chOff x="5500786" y="3599615"/>
              <a:chExt cx="2630428" cy="1282143"/>
            </a:xfrm>
          </p:grpSpPr>
          <p:sp>
            <p:nvSpPr>
              <p:cNvPr id="54" name="椭圆 53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734875" y="3485051"/>
              <a:ext cx="4138098" cy="2017024"/>
              <a:chOff x="5500786" y="3599615"/>
              <a:chExt cx="2630428" cy="1282143"/>
            </a:xfrm>
          </p:grpSpPr>
          <p:sp>
            <p:nvSpPr>
              <p:cNvPr id="59" name="椭圆 58"/>
              <p:cNvSpPr/>
              <p:nvPr/>
            </p:nvSpPr>
            <p:spPr>
              <a:xfrm rot="1817112">
                <a:off x="7946930" y="3661974"/>
                <a:ext cx="184284" cy="18428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10486686">
                <a:off x="5500786" y="3599615"/>
                <a:ext cx="2575990" cy="1282143"/>
              </a:xfrm>
              <a:custGeom>
                <a:avLst/>
                <a:gdLst>
                  <a:gd name="connsiteX0" fmla="*/ 2013372 w 4071723"/>
                  <a:gd name="connsiteY0" fmla="*/ 26 h 2026612"/>
                  <a:gd name="connsiteX1" fmla="*/ 4064581 w 4071723"/>
                  <a:gd name="connsiteY1" fmla="*/ 1869676 h 2026612"/>
                  <a:gd name="connsiteX2" fmla="*/ 4071723 w 4071723"/>
                  <a:gd name="connsiteY2" fmla="*/ 2026612 h 2026612"/>
                  <a:gd name="connsiteX3" fmla="*/ 4042898 w 4071723"/>
                  <a:gd name="connsiteY3" fmla="*/ 2026612 h 2026612"/>
                  <a:gd name="connsiteX4" fmla="*/ 4035884 w 4071723"/>
                  <a:gd name="connsiteY4" fmla="*/ 1872481 h 2026612"/>
                  <a:gd name="connsiteX5" fmla="*/ 2013229 w 4071723"/>
                  <a:gd name="connsiteY5" fmla="*/ 28856 h 2026612"/>
                  <a:gd name="connsiteX6" fmla="*/ 55578 w 4071723"/>
                  <a:gd name="connsiteY6" fmla="*/ 1454149 h 2026612"/>
                  <a:gd name="connsiteX7" fmla="*/ 29738 w 4071723"/>
                  <a:gd name="connsiteY7" fmla="*/ 1552608 h 2026612"/>
                  <a:gd name="connsiteX8" fmla="*/ 0 w 4071723"/>
                  <a:gd name="connsiteY8" fmla="*/ 1552460 h 2026612"/>
                  <a:gd name="connsiteX9" fmla="*/ 28086 w 4071723"/>
                  <a:gd name="connsiteY9" fmla="*/ 1445438 h 2026612"/>
                  <a:gd name="connsiteX10" fmla="*/ 2013372 w 4071723"/>
                  <a:gd name="connsiteY10" fmla="*/ 26 h 2026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71723" h="2026612">
                    <a:moveTo>
                      <a:pt x="2013372" y="26"/>
                    </a:moveTo>
                    <a:cubicBezTo>
                      <a:pt x="3085749" y="5363"/>
                      <a:pt x="3963716" y="824754"/>
                      <a:pt x="4064581" y="1869676"/>
                    </a:cubicBezTo>
                    <a:lnTo>
                      <a:pt x="4071723" y="2026612"/>
                    </a:lnTo>
                    <a:lnTo>
                      <a:pt x="4042898" y="2026612"/>
                    </a:lnTo>
                    <a:lnTo>
                      <a:pt x="4035884" y="1872481"/>
                    </a:lnTo>
                    <a:cubicBezTo>
                      <a:pt x="3936423" y="842104"/>
                      <a:pt x="3070679" y="34120"/>
                      <a:pt x="2013229" y="28856"/>
                    </a:cubicBezTo>
                    <a:cubicBezTo>
                      <a:pt x="1096773" y="24294"/>
                      <a:pt x="318298" y="624068"/>
                      <a:pt x="55578" y="1454149"/>
                    </a:cubicBezTo>
                    <a:lnTo>
                      <a:pt x="29738" y="1552608"/>
                    </a:lnTo>
                    <a:lnTo>
                      <a:pt x="0" y="1552460"/>
                    </a:lnTo>
                    <a:lnTo>
                      <a:pt x="28086" y="1445438"/>
                    </a:lnTo>
                    <a:cubicBezTo>
                      <a:pt x="294515" y="603640"/>
                      <a:pt x="1083979" y="-4601"/>
                      <a:pt x="2013372" y="26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alpha val="0"/>
                      <a:lumMod val="0"/>
                      <a:lumOff val="10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510025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传奇人物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10589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01" y="1252443"/>
            <a:ext cx="7654591" cy="48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510025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iOS</a:t>
            </a:r>
            <a:r>
              <a:rPr lang="zh-CN" altLang="en-US" sz="20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使用的语言</a:t>
            </a:r>
            <a:endParaRPr lang="zh-CN" altLang="en-US" sz="20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56684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85900" y="2071688"/>
            <a:ext cx="9272588" cy="10481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endParaRPr kumimoji="1" lang="zh-CN" altLang="en-US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85900" y="3539383"/>
            <a:ext cx="9272588" cy="104819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Swift</a:t>
            </a:r>
            <a:endParaRPr kumimoji="1" lang="zh-CN" altLang="en-US" sz="4000"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5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410009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4690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1980</a:t>
            </a:r>
            <a:r>
              <a:rPr lang="zh-CN" altLang="en-US" sz="2800" dirty="0"/>
              <a:t>年代初布莱德</a:t>
            </a:r>
            <a:r>
              <a:rPr lang="en-US" altLang="zh-CN" sz="2800" dirty="0"/>
              <a:t>·</a:t>
            </a:r>
            <a:r>
              <a:rPr lang="zh-CN" altLang="en-US" sz="2800" dirty="0"/>
              <a:t>考克斯</a:t>
            </a:r>
            <a:r>
              <a:rPr lang="en-US" altLang="zh-CN" sz="2800" dirty="0"/>
              <a:t>(Brad Cox)</a:t>
            </a:r>
            <a:r>
              <a:rPr lang="zh-CN" altLang="en-US" sz="2800" dirty="0"/>
              <a:t>在其公司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发明</a:t>
            </a:r>
            <a:r>
              <a:rPr lang="en-US" altLang="zh-CN" sz="2800" dirty="0" smtClean="0"/>
              <a:t>Objective-C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/>
              <a:t>Brad Cox</a:t>
            </a:r>
            <a:r>
              <a:rPr lang="zh-CN" altLang="en-US" sz="2800" dirty="0"/>
              <a:t>一直专注软件工程，软件重用性，组建化，这也是</a:t>
            </a:r>
            <a:r>
              <a:rPr lang="en-US" altLang="zh-CN" sz="2800" dirty="0" err="1"/>
              <a:t>ObjC</a:t>
            </a:r>
            <a:r>
              <a:rPr lang="zh-CN" altLang="en-US" sz="2800" dirty="0"/>
              <a:t>里面的核心思想，</a:t>
            </a:r>
            <a:r>
              <a:rPr lang="en-US" altLang="zh-CN" sz="2800" dirty="0"/>
              <a:t>Brad</a:t>
            </a:r>
            <a:r>
              <a:rPr lang="zh-CN" altLang="en-US" sz="2800" dirty="0"/>
              <a:t>当时想打造一门流行的、可移植的</a:t>
            </a:r>
            <a:r>
              <a:rPr lang="en-US" altLang="zh-CN" sz="2800" dirty="0"/>
              <a:t>C</a:t>
            </a:r>
            <a:r>
              <a:rPr lang="zh-CN" altLang="en-US" sz="2800" dirty="0"/>
              <a:t>语言与优雅的</a:t>
            </a:r>
            <a:r>
              <a:rPr lang="en-US" altLang="zh-CN" sz="2800" dirty="0"/>
              <a:t>Smalltalk</a:t>
            </a:r>
            <a:r>
              <a:rPr lang="zh-CN" altLang="en-US" sz="2800" dirty="0"/>
              <a:t>的结合体。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，通常写作</a:t>
            </a:r>
            <a:r>
              <a:rPr lang="en-US" altLang="zh-CN" sz="2800" dirty="0" err="1"/>
              <a:t>ObjC</a:t>
            </a:r>
            <a:r>
              <a:rPr lang="zh-CN" altLang="en-US" sz="2800" dirty="0"/>
              <a:t>，有时候也写作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或</a:t>
            </a:r>
            <a:r>
              <a:rPr lang="en-US" altLang="zh-CN" sz="2800" dirty="0" err="1"/>
              <a:t>Obj</a:t>
            </a:r>
            <a:r>
              <a:rPr lang="en-US" altLang="zh-CN" sz="2800" dirty="0"/>
              <a:t>-C,</a:t>
            </a:r>
            <a:r>
              <a:rPr lang="zh-CN" altLang="en-US" sz="2800" dirty="0"/>
              <a:t>是在</a:t>
            </a:r>
            <a:r>
              <a:rPr lang="en-US" altLang="zh-CN" sz="2800" dirty="0"/>
              <a:t>C</a:t>
            </a:r>
            <a:r>
              <a:rPr lang="zh-CN" altLang="en-US" sz="2800" dirty="0"/>
              <a:t>的基础上，加入面向对象特性扩充而成的编程语言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42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1.2.2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1985</a:t>
            </a:r>
            <a:r>
              <a:rPr lang="zh-CN" altLang="en-US" sz="2800" dirty="0"/>
              <a:t>年，</a:t>
            </a:r>
            <a:r>
              <a:rPr lang="en-US" altLang="zh-CN" sz="2800" dirty="0"/>
              <a:t>John </a:t>
            </a:r>
            <a:r>
              <a:rPr lang="en-US" altLang="zh-CN" sz="2800" dirty="0" err="1"/>
              <a:t>Sculley</a:t>
            </a:r>
            <a:r>
              <a:rPr lang="zh-CN" altLang="en-US" sz="2800" dirty="0"/>
              <a:t>接管了苹果电脑，并把</a:t>
            </a:r>
            <a:r>
              <a:rPr lang="en-US" altLang="zh-CN" sz="2800" dirty="0"/>
              <a:t>Steve</a:t>
            </a:r>
            <a:br>
              <a:rPr lang="en-US" altLang="zh-CN" sz="2800" dirty="0"/>
            </a:br>
            <a:r>
              <a:rPr lang="en-US" altLang="zh-CN" sz="2800" dirty="0"/>
              <a:t>Jobs</a:t>
            </a:r>
            <a:r>
              <a:rPr lang="zh-CN" altLang="en-US" sz="2800" dirty="0"/>
              <a:t>赶出了苹果电脑。他离开后创立了</a:t>
            </a:r>
            <a:r>
              <a:rPr lang="en-US" altLang="zh-CN" sz="2800" dirty="0"/>
              <a:t>NeXT</a:t>
            </a:r>
            <a:r>
              <a:rPr lang="zh-CN" altLang="en-US" sz="2800" dirty="0"/>
              <a:t>电脑公司，并发展出</a:t>
            </a:r>
            <a:r>
              <a:rPr lang="en-US" altLang="zh-CN" sz="2800" dirty="0"/>
              <a:t>NeXT</a:t>
            </a:r>
            <a:r>
              <a:rPr lang="zh-CN" altLang="en-US" sz="2800" dirty="0"/>
              <a:t>电脑及</a:t>
            </a:r>
            <a:r>
              <a:rPr lang="en-US" altLang="zh-CN" sz="2800" dirty="0"/>
              <a:t>NeXT STEP</a:t>
            </a:r>
            <a:r>
              <a:rPr lang="zh-CN" altLang="en-US" sz="2800" dirty="0"/>
              <a:t>操作系统。</a:t>
            </a:r>
            <a:r>
              <a:rPr lang="en-US" altLang="zh-CN" sz="2800" dirty="0"/>
              <a:t>NeXT</a:t>
            </a:r>
            <a:r>
              <a:rPr lang="zh-CN" altLang="en-US" sz="2800" dirty="0"/>
              <a:t>获得了</a:t>
            </a:r>
            <a:r>
              <a:rPr lang="en-US" altLang="zh-CN" sz="2800" dirty="0" err="1"/>
              <a:t>Stepstone</a:t>
            </a:r>
            <a:r>
              <a:rPr lang="zh-CN" altLang="en-US" sz="2800" dirty="0"/>
              <a:t>公司的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语言授权和可以发布自己的</a:t>
            </a:r>
            <a:r>
              <a:rPr lang="en-US" altLang="zh-CN" sz="2800" dirty="0"/>
              <a:t>Objective-C Compiler</a:t>
            </a:r>
            <a:r>
              <a:rPr lang="zh-CN" altLang="en-US" sz="2800" dirty="0"/>
              <a:t>和</a:t>
            </a:r>
            <a:r>
              <a:rPr lang="en-US" altLang="zh-CN" sz="2800" dirty="0"/>
              <a:t>libraries</a:t>
            </a:r>
            <a:r>
              <a:rPr lang="zh-CN" altLang="en-US" sz="2800" dirty="0"/>
              <a:t>。同时使用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开发了一套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，并创建了</a:t>
            </a:r>
            <a:r>
              <a:rPr lang="en-US" altLang="zh-CN" sz="2800" dirty="0" err="1"/>
              <a:t>NeXTSTEP</a:t>
            </a:r>
            <a:r>
              <a:rPr lang="en-US" altLang="zh-CN" sz="2800" dirty="0"/>
              <a:t> Toolkit</a:t>
            </a:r>
            <a:r>
              <a:rPr lang="zh-CN" altLang="en-US" sz="2800" dirty="0"/>
              <a:t>软件包，这个工具包用于开发用户界面，功能强大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64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1.2.3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1993</a:t>
            </a:r>
            <a:r>
              <a:rPr lang="zh-CN" altLang="en-US" sz="2800" dirty="0"/>
              <a:t>年，</a:t>
            </a:r>
            <a:r>
              <a:rPr lang="en-US" altLang="zh-CN" sz="2800" dirty="0"/>
              <a:t>NeXT</a:t>
            </a:r>
            <a:r>
              <a:rPr lang="zh-CN" altLang="en-US" sz="2800" dirty="0"/>
              <a:t>终止了硬件业务，转为专注于</a:t>
            </a:r>
            <a:r>
              <a:rPr lang="en-US" altLang="zh-CN" sz="2800" dirty="0" err="1"/>
              <a:t>NeXTSTEP</a:t>
            </a:r>
            <a:r>
              <a:rPr lang="en-US" altLang="zh-CN" sz="2800" dirty="0"/>
              <a:t>(OPENSTEP)</a:t>
            </a:r>
            <a:r>
              <a:rPr lang="zh-CN" altLang="en-US" sz="2800" dirty="0"/>
              <a:t>软件市场，</a:t>
            </a:r>
            <a:r>
              <a:rPr lang="en-US" altLang="zh-CN" sz="2800" dirty="0"/>
              <a:t>OPENSTEP</a:t>
            </a:r>
            <a:r>
              <a:rPr lang="zh-CN" altLang="en-US" sz="2800" dirty="0"/>
              <a:t>实际上 是</a:t>
            </a:r>
            <a:r>
              <a:rPr lang="en-US" altLang="zh-CN" sz="2800" dirty="0"/>
              <a:t>NeXT</a:t>
            </a:r>
            <a:r>
              <a:rPr lang="zh-CN" altLang="en-US" sz="2800" dirty="0"/>
              <a:t>和</a:t>
            </a:r>
            <a:r>
              <a:rPr lang="en-US" altLang="zh-CN" sz="2800" dirty="0"/>
              <a:t>SUN</a:t>
            </a:r>
            <a:r>
              <a:rPr lang="zh-CN" altLang="en-US" sz="2800" dirty="0"/>
              <a:t>公司合作开发的一套系统，可以运行在</a:t>
            </a:r>
            <a:r>
              <a:rPr lang="en-US" altLang="zh-CN" sz="2800" dirty="0" err="1"/>
              <a:t>Soloris</a:t>
            </a:r>
            <a:r>
              <a:rPr lang="zh-CN" altLang="en-US" sz="2800" dirty="0"/>
              <a:t>和</a:t>
            </a:r>
            <a:r>
              <a:rPr lang="en-US" altLang="zh-CN" sz="2800" dirty="0"/>
              <a:t>Windows NT</a:t>
            </a:r>
            <a:r>
              <a:rPr lang="zh-CN" altLang="en-US" sz="2800" dirty="0"/>
              <a:t>，并推出了一套网络程序架构</a:t>
            </a:r>
            <a:r>
              <a:rPr lang="en-US" altLang="zh-CN" sz="2800" dirty="0"/>
              <a:t>WebObjects</a:t>
            </a:r>
            <a:r>
              <a:rPr lang="zh-CN" altLang="en-US" sz="2800" dirty="0"/>
              <a:t>用于进行动态页面的生成。</a:t>
            </a:r>
          </a:p>
        </p:txBody>
      </p:sp>
    </p:spTree>
    <p:extLst>
      <p:ext uri="{BB962C8B-B14F-4D97-AF65-F5344CB8AC3E}">
        <p14:creationId xmlns:p14="http://schemas.microsoft.com/office/powerpoint/2010/main" val="354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同侧圆角矩形 24"/>
          <p:cNvSpPr/>
          <p:nvPr/>
        </p:nvSpPr>
        <p:spPr>
          <a:xfrm>
            <a:off x="2705696" y="326728"/>
            <a:ext cx="7898804" cy="925716"/>
          </a:xfrm>
          <a:prstGeom prst="round2SameRect">
            <a:avLst>
              <a:gd name="adj1" fmla="val 38896"/>
              <a:gd name="adj2" fmla="val 2451"/>
            </a:avLst>
          </a:prstGeom>
          <a:gradFill>
            <a:gsLst>
              <a:gs pos="0">
                <a:schemeClr val="bg1">
                  <a:alpha val="22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055621" y="395721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Objective-C</a:t>
            </a:r>
            <a:r>
              <a:rPr lang="zh-CN" altLang="en-US" sz="3200" dirty="0" smtClean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简史</a:t>
            </a:r>
            <a:endParaRPr lang="zh-CN" altLang="en-US" sz="3200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9819" y="-914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Impact" panose="020B0806030902050204" pitchFamily="34" charset="0"/>
              </a:rPr>
              <a:t>1.2.4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3510" y="-1440518"/>
            <a:ext cx="2393074" cy="2355198"/>
            <a:chOff x="3706240" y="-3100473"/>
            <a:chExt cx="4570694" cy="4498352"/>
          </a:xfrm>
        </p:grpSpPr>
        <p:grpSp>
          <p:nvGrpSpPr>
            <p:cNvPr id="2" name="组合 1"/>
            <p:cNvGrpSpPr/>
            <p:nvPr/>
          </p:nvGrpSpPr>
          <p:grpSpPr>
            <a:xfrm>
              <a:off x="4313438" y="-2637781"/>
              <a:ext cx="3595008" cy="3652822"/>
              <a:chOff x="4313438" y="-2637781"/>
              <a:chExt cx="3595008" cy="3652822"/>
            </a:xfrm>
          </p:grpSpPr>
          <p:sp>
            <p:nvSpPr>
              <p:cNvPr id="36" name="任意多边形 35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15713286">
              <a:off x="3742411" y="-3136644"/>
              <a:ext cx="4498352" cy="4570694"/>
              <a:chOff x="4313438" y="-2637781"/>
              <a:chExt cx="3595008" cy="3652822"/>
            </a:xfrm>
          </p:grpSpPr>
          <p:sp>
            <p:nvSpPr>
              <p:cNvPr id="49" name="任意多边形 48"/>
              <p:cNvSpPr/>
              <p:nvPr/>
            </p:nvSpPr>
            <p:spPr>
              <a:xfrm rot="3600000">
                <a:off x="4284531" y="-2608874"/>
                <a:ext cx="3652822" cy="3595008"/>
              </a:xfrm>
              <a:custGeom>
                <a:avLst/>
                <a:gdLst>
                  <a:gd name="connsiteX0" fmla="*/ 2326664 w 4653328"/>
                  <a:gd name="connsiteY0" fmla="*/ 0 h 4579678"/>
                  <a:gd name="connsiteX1" fmla="*/ 4653328 w 4653328"/>
                  <a:gd name="connsiteY1" fmla="*/ 2326664 h 4579678"/>
                  <a:gd name="connsiteX2" fmla="*/ 3232307 w 4653328"/>
                  <a:gd name="connsiteY2" fmla="*/ 4470487 h 4579678"/>
                  <a:gd name="connsiteX3" fmla="*/ 3031514 w 4653328"/>
                  <a:gd name="connsiteY3" fmla="*/ 4543979 h 4579678"/>
                  <a:gd name="connsiteX4" fmla="*/ 3031514 w 4653328"/>
                  <a:gd name="connsiteY4" fmla="*/ 4509523 h 4579678"/>
                  <a:gd name="connsiteX5" fmla="*/ 3219700 w 4653328"/>
                  <a:gd name="connsiteY5" fmla="*/ 4440645 h 4579678"/>
                  <a:gd name="connsiteX6" fmla="*/ 4620941 w 4653328"/>
                  <a:gd name="connsiteY6" fmla="*/ 2326664 h 4579678"/>
                  <a:gd name="connsiteX7" fmla="*/ 2326664 w 4653328"/>
                  <a:gd name="connsiteY7" fmla="*/ 32387 h 4579678"/>
                  <a:gd name="connsiteX8" fmla="*/ 32387 w 4653328"/>
                  <a:gd name="connsiteY8" fmla="*/ 2326664 h 4579678"/>
                  <a:gd name="connsiteX9" fmla="*/ 1644416 w 4653328"/>
                  <a:gd name="connsiteY9" fmla="*/ 4517795 h 4579678"/>
                  <a:gd name="connsiteX10" fmla="*/ 1755164 w 4653328"/>
                  <a:gd name="connsiteY10" fmla="*/ 4546271 h 4579678"/>
                  <a:gd name="connsiteX11" fmla="*/ 1755164 w 4653328"/>
                  <a:gd name="connsiteY11" fmla="*/ 4579678 h 4579678"/>
                  <a:gd name="connsiteX12" fmla="*/ 1634785 w 4653328"/>
                  <a:gd name="connsiteY12" fmla="*/ 4548726 h 4579678"/>
                  <a:gd name="connsiteX13" fmla="*/ 0 w 4653328"/>
                  <a:gd name="connsiteY13" fmla="*/ 2326664 h 4579678"/>
                  <a:gd name="connsiteX14" fmla="*/ 2326664 w 4653328"/>
                  <a:gd name="connsiteY14" fmla="*/ 0 h 457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53328" h="4579678">
                    <a:moveTo>
                      <a:pt x="2326664" y="0"/>
                    </a:moveTo>
                    <a:cubicBezTo>
                      <a:pt x="3611645" y="0"/>
                      <a:pt x="4653328" y="1041683"/>
                      <a:pt x="4653328" y="2326664"/>
                    </a:cubicBezTo>
                    <a:cubicBezTo>
                      <a:pt x="4653328" y="3290400"/>
                      <a:pt x="4067382" y="4117281"/>
                      <a:pt x="3232307" y="4470487"/>
                    </a:cubicBezTo>
                    <a:lnTo>
                      <a:pt x="3031514" y="4543979"/>
                    </a:lnTo>
                    <a:lnTo>
                      <a:pt x="3031514" y="4509523"/>
                    </a:lnTo>
                    <a:lnTo>
                      <a:pt x="3219700" y="4440645"/>
                    </a:lnTo>
                    <a:cubicBezTo>
                      <a:pt x="4043151" y="4092355"/>
                      <a:pt x="4620941" y="3276984"/>
                      <a:pt x="4620941" y="2326664"/>
                    </a:cubicBezTo>
                    <a:cubicBezTo>
                      <a:pt x="4620941" y="1059570"/>
                      <a:pt x="3593758" y="32387"/>
                      <a:pt x="2326664" y="32387"/>
                    </a:cubicBezTo>
                    <a:cubicBezTo>
                      <a:pt x="1059570" y="32387"/>
                      <a:pt x="32387" y="1059570"/>
                      <a:pt x="32387" y="2326664"/>
                    </a:cubicBezTo>
                    <a:cubicBezTo>
                      <a:pt x="32387" y="3356178"/>
                      <a:pt x="710488" y="4227313"/>
                      <a:pt x="1644416" y="4517795"/>
                    </a:cubicBezTo>
                    <a:lnTo>
                      <a:pt x="1755164" y="4546271"/>
                    </a:lnTo>
                    <a:lnTo>
                      <a:pt x="1755164" y="4579678"/>
                    </a:lnTo>
                    <a:lnTo>
                      <a:pt x="1634785" y="4548726"/>
                    </a:lnTo>
                    <a:cubicBezTo>
                      <a:pt x="687673" y="4254144"/>
                      <a:pt x="0" y="3370711"/>
                      <a:pt x="0" y="2326664"/>
                    </a:cubicBezTo>
                    <a:cubicBezTo>
                      <a:pt x="0" y="1041683"/>
                      <a:pt x="1041683" y="0"/>
                      <a:pt x="2326664" y="0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4744096" y="417049"/>
                <a:ext cx="254016" cy="25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6" name="同侧圆角矩形 25"/>
          <p:cNvSpPr/>
          <p:nvPr/>
        </p:nvSpPr>
        <p:spPr>
          <a:xfrm>
            <a:off x="829894" y="1093432"/>
            <a:ext cx="10714406" cy="5209181"/>
          </a:xfrm>
          <a:prstGeom prst="round2SameRect">
            <a:avLst>
              <a:gd name="adj1" fmla="val 7576"/>
              <a:gd name="adj2" fmla="val 12431"/>
            </a:avLst>
          </a:prstGeom>
          <a:gradFill>
            <a:gsLst>
              <a:gs pos="0">
                <a:schemeClr val="bg1">
                  <a:alpha val="6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1994</a:t>
            </a:r>
            <a:r>
              <a:rPr lang="zh-CN" altLang="en-US" sz="2800" dirty="0"/>
              <a:t>，</a:t>
            </a:r>
            <a:r>
              <a:rPr lang="en-US" altLang="zh-CN" sz="2800" dirty="0"/>
              <a:t>NeXT</a:t>
            </a:r>
            <a:r>
              <a:rPr lang="zh-CN" altLang="en-US" sz="2800" dirty="0"/>
              <a:t>与</a:t>
            </a:r>
            <a:r>
              <a:rPr lang="en-US" altLang="zh-CN" sz="2800" dirty="0"/>
              <a:t>Sun</a:t>
            </a:r>
            <a:r>
              <a:rPr lang="zh-CN" altLang="en-US" sz="2800" dirty="0"/>
              <a:t>共同制定</a:t>
            </a:r>
            <a:r>
              <a:rPr lang="en-US" altLang="zh-CN" sz="2800" dirty="0" err="1"/>
              <a:t>OpenStep</a:t>
            </a:r>
            <a:r>
              <a:rPr lang="en-US" altLang="zh-CN" sz="2800" dirty="0"/>
              <a:t> API</a:t>
            </a:r>
            <a:r>
              <a:rPr lang="zh-CN" altLang="en-US" sz="2800" dirty="0"/>
              <a:t>标准，其中两个重要的部分是</a:t>
            </a:r>
            <a:r>
              <a:rPr lang="en-US" altLang="zh-CN" sz="2800" dirty="0"/>
              <a:t>Foundation</a:t>
            </a:r>
            <a:r>
              <a:rPr lang="zh-CN" altLang="en-US" sz="2800" dirty="0"/>
              <a:t>跟</a:t>
            </a:r>
            <a:r>
              <a:rPr lang="en-US" altLang="zh-CN" sz="2800" dirty="0"/>
              <a:t>Application kit</a:t>
            </a:r>
            <a:r>
              <a:rPr lang="zh-CN" altLang="en-US" sz="2800" dirty="0"/>
              <a:t>，此时开始使用命名前缀</a:t>
            </a:r>
            <a:r>
              <a:rPr lang="en-US" altLang="zh-CN" sz="2800" dirty="0"/>
              <a:t>NS</a:t>
            </a:r>
            <a:r>
              <a:rPr lang="zh-CN" altLang="en-US" sz="2800" dirty="0"/>
              <a:t>。</a:t>
            </a:r>
            <a:r>
              <a:rPr lang="en-US" altLang="zh-CN" sz="2800" dirty="0"/>
              <a:t>NeXT</a:t>
            </a:r>
            <a:r>
              <a:rPr lang="zh-CN" altLang="en-US" sz="2800" dirty="0"/>
              <a:t>自己的实作成为</a:t>
            </a:r>
            <a:r>
              <a:rPr lang="en-US" altLang="zh-CN" sz="2800" dirty="0"/>
              <a:t>OPENSTEP</a:t>
            </a:r>
            <a:r>
              <a:rPr lang="zh-CN" altLang="en-US" sz="2800" dirty="0"/>
              <a:t>，软件开发工具组当时大概叫做</a:t>
            </a:r>
            <a:r>
              <a:rPr lang="en-US" altLang="zh-CN" sz="2800" dirty="0" err="1" smtClean="0"/>
              <a:t>OpenStep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developers </a:t>
            </a:r>
            <a:r>
              <a:rPr lang="en-US" altLang="zh-CN" sz="2800" dirty="0"/>
              <a:t>toolkit</a:t>
            </a:r>
            <a:r>
              <a:rPr lang="zh-CN" altLang="en-US" sz="2800" dirty="0"/>
              <a:t>；另外还有自由软体的实作，名为</a:t>
            </a:r>
            <a:r>
              <a:rPr lang="en-US" altLang="zh-CN" sz="2800" dirty="0" err="1"/>
              <a:t>GNUstep</a:t>
            </a:r>
            <a:r>
              <a:rPr lang="zh-CN" altLang="en-US" sz="2800" dirty="0"/>
              <a:t>。因此</a:t>
            </a:r>
            <a:r>
              <a:rPr lang="en-US" altLang="zh-CN" sz="2800" dirty="0"/>
              <a:t>Mac OS X</a:t>
            </a:r>
            <a:r>
              <a:rPr lang="zh-CN" altLang="en-US" sz="2800" dirty="0"/>
              <a:t>、</a:t>
            </a:r>
            <a:r>
              <a:rPr lang="en-US" altLang="zh-CN" sz="2800" dirty="0"/>
              <a:t>iPhone SDK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Xcode</a:t>
            </a:r>
            <a:r>
              <a:rPr lang="zh-CN" altLang="en-US" sz="2800" dirty="0"/>
              <a:t>可追 溯到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NeXTStep</a:t>
            </a:r>
            <a:r>
              <a:rPr lang="zh-CN" altLang="en-US" sz="2800" dirty="0"/>
              <a:t>，所以是以</a:t>
            </a:r>
            <a:r>
              <a:rPr lang="en-US" altLang="zh-CN" sz="2800" dirty="0"/>
              <a:t>Objective-C</a:t>
            </a:r>
            <a:r>
              <a:rPr lang="zh-CN" altLang="en-US" sz="2800" dirty="0"/>
              <a:t>为主力开发语言，所以程式码中会出现</a:t>
            </a:r>
            <a:r>
              <a:rPr lang="en-US" altLang="zh-CN" sz="2800" dirty="0"/>
              <a:t>NX</a:t>
            </a:r>
            <a:r>
              <a:rPr lang="zh-CN" altLang="en-US" sz="2800" dirty="0"/>
              <a:t>与</a:t>
            </a:r>
            <a:r>
              <a:rPr lang="en-US" altLang="zh-CN" sz="2800" dirty="0"/>
              <a:t>NS</a:t>
            </a:r>
            <a:r>
              <a:rPr lang="zh-CN" altLang="en-US" sz="2800" dirty="0"/>
              <a:t>字样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94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1324</Words>
  <Application>Microsoft Macintosh PowerPoint</Application>
  <PresentationFormat>宽屏</PresentationFormat>
  <Paragraphs>183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Calibri</vt:lpstr>
      <vt:lpstr>Calibri Light</vt:lpstr>
      <vt:lpstr>DengXian</vt:lpstr>
      <vt:lpstr>Impact</vt:lpstr>
      <vt:lpstr>Mangal</vt:lpstr>
      <vt:lpstr>方正兰亭粗黑_GBK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51PPT模板网</dc:creator>
  <cp:keywords>www.51pptmoban.com</cp:keywords>
  <cp:lastModifiedBy>Microsoft Office 用户</cp:lastModifiedBy>
  <cp:revision>92</cp:revision>
  <dcterms:created xsi:type="dcterms:W3CDTF">2017-04-16T05:00:03Z</dcterms:created>
  <dcterms:modified xsi:type="dcterms:W3CDTF">2017-11-20T08:15:04Z</dcterms:modified>
</cp:coreProperties>
</file>