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5" r:id="rId7"/>
    <p:sldId id="266" r:id="rId8"/>
    <p:sldId id="267" r:id="rId9"/>
    <p:sldId id="268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6480"/>
  </p:normalViewPr>
  <p:slideViewPr>
    <p:cSldViewPr snapToGrid="0" snapToObjects="1">
      <p:cViewPr varScale="1">
        <p:scale>
          <a:sx n="90" d="100"/>
          <a:sy n="90" d="100"/>
        </p:scale>
        <p:origin x="23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B8490-5FD8-2C47-BE13-CE1CF0D68C29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DB60-B03B-2345-8230-A065A214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71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4346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175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425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56F0-B0C6-644F-9088-BF7218150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C7037-4940-0E4A-9510-6E1587C26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2FBE7-C445-2E43-9E07-CFA1ECE9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AF68-ABEF-4640-BC30-5900A21E932C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A641C-8461-294D-9E40-DA70FBFA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2234E-71CC-2D40-9108-23F976F2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7356-CB7E-3A46-8A10-82C5F9DB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4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D25D-45EC-A241-87FF-4FC5367D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AF0D8-64F7-DF4C-8E5C-C5A9C03AD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87CCC-2E0E-7540-A994-18B37ED2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AF68-ABEF-4640-BC30-5900A21E932C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40249-6218-F84E-8184-F8167136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158B-FD24-7F46-9F28-C01AF87E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7356-CB7E-3A46-8A10-82C5F9DB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8F715-1EC2-2E44-9CBE-9E4B70F4A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B9CC0-A255-D64A-9B0B-DE34DE5E7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DA8F9-158B-0F48-9431-EC317616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AF68-ABEF-4640-BC30-5900A21E932C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59F88-3384-D94B-A89A-06D419EA1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09292-44BE-384F-8033-B383060F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7356-CB7E-3A46-8A10-82C5F9DB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0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798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6038-B188-5049-A635-06AAA30F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B582D-5E2E-C543-8A18-630BA9AB4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F6EB5-B512-2E4C-8C8D-26D3CE95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AF68-ABEF-4640-BC30-5900A21E932C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CACD5-7004-C04E-BB7F-D5547989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F58B6-64D2-644B-8CCC-97471A1F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7356-CB7E-3A46-8A10-82C5F9DB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2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CC2A-A7B5-534A-B088-A0D8709B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56BC4-F308-BD4E-805C-CD63928DA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8C3D4-942F-3E45-8B79-6E4C28DA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AF68-ABEF-4640-BC30-5900A21E932C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72F1-8803-6246-BFE4-A7244D56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419DC-3644-DE47-BFAC-EBE375A8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7356-CB7E-3A46-8A10-82C5F9DB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2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313F-645E-B440-9058-874A3944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34F9-14CD-E644-ABA8-F7F821EFC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349A8-A90D-6B49-91B2-C40F9B3F2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EC598-2880-8C4B-80E4-86E1BAEF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AF68-ABEF-4640-BC30-5900A21E932C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7658F-FC6B-AC41-BED5-A045CB05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03EF5-BBE5-5D40-8C27-373DC3AA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7356-CB7E-3A46-8A10-82C5F9DB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6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A8FC-F059-2D47-8BB7-816063FF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AA1FF-AE36-1843-B25E-482C1E4DB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588F8-6D14-444A-8B89-29C484D94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EC083-4FE9-2B4B-8C05-8728F0AE8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697A8-E793-B047-A078-81747D801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F2198F-1781-8F45-ABEB-6847EE0A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AF68-ABEF-4640-BC30-5900A21E932C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5D164-C88F-8444-A1B5-D865A0FF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8AC4A-42B9-454C-BB48-E099AF0A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7356-CB7E-3A46-8A10-82C5F9DB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6475-EF67-8944-B6F7-04A639DE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09DD9-22C4-DC4D-9411-042CF593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AF68-ABEF-4640-BC30-5900A21E932C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60629-428D-8C42-9700-F01A9A4C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6AC8E-903A-5E42-BB13-F058723F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7356-CB7E-3A46-8A10-82C5F9DB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2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AA862-818D-DD45-8232-437F0D98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AF68-ABEF-4640-BC30-5900A21E932C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C117-568F-9248-ADAD-EE22EFE2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BB2F4-908E-9945-8D68-548C6A04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7356-CB7E-3A46-8A10-82C5F9DB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1904-DB48-0446-A95C-8A725923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E35B3-DB59-9E40-BA95-89EEEDC56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7064D-08ED-6442-B7C6-B19D83D31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DE057-159A-154D-8555-F6400DF7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AF68-ABEF-4640-BC30-5900A21E932C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5ECA-E9FB-3E45-825C-B54DCC5D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B2E99-CE1F-D346-A7BB-244DA614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7356-CB7E-3A46-8A10-82C5F9DB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6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9032-A834-8841-BF55-FB1C6F6E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DF97D-02BB-F047-B28E-E2ED8CB4F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CF4A0-D184-AB42-9744-C053127B5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C37BB-464E-474A-9C12-5B8B0CDC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AF68-ABEF-4640-BC30-5900A21E932C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7E201-737C-FF45-9C19-7AC160F8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6E38B-1860-704D-B0CF-27BE796D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7356-CB7E-3A46-8A10-82C5F9DB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7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6A97D-A859-2340-B11E-AFC5A6EC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0FC04-94A1-4F49-A161-026923277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77E88-7F05-F24E-8671-1D9974057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AF68-ABEF-4640-BC30-5900A21E932C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91102-0535-9848-B769-BD732DDCF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D6DC4-F4B0-574B-B084-3E3591A75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A7356-CB7E-3A46-8A10-82C5F9DB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5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rgeHayduke/HNBrownBag/blob/master/fraud_data_training.csv" TargetMode="External"/><Relationship Id="rId2" Type="http://schemas.openxmlformats.org/officeDocument/2006/relationships/hyperlink" Target="https://github.com/GeorgeHayduke/HNBrownBa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eorgeHayduke/HNBrownBag/blob/master/fraud_data_predict.cs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feature_extraction.FeatureHasher.html#sklearn.feature_extraction.FeatureHasher.fit" TargetMode="External"/><Relationship Id="rId3" Type="http://schemas.openxmlformats.org/officeDocument/2006/relationships/hyperlink" Target="https://scikit-learn.org/stable/modules/generated/sklearn.preprocessing.LabelEncoder.html#sklearn.preprocessing.LabelEncoder.fit_transform" TargetMode="External"/><Relationship Id="rId7" Type="http://schemas.openxmlformats.org/officeDocument/2006/relationships/hyperlink" Target="https://scikit-learn.org/stable/modules/generated/sklearn.preprocessing.LabelEncoder.html#sklearn.preprocessing.LabelEncoder.transform" TargetMode="External"/><Relationship Id="rId12" Type="http://schemas.openxmlformats.org/officeDocument/2006/relationships/hyperlink" Target="https://scikit-learn.org/stable/modules/generated/sklearn.feature_extraction.FeatureHasher.html#sklearn.feature_extraction.FeatureHasher.transform" TargetMode="External"/><Relationship Id="rId2" Type="http://schemas.openxmlformats.org/officeDocument/2006/relationships/hyperlink" Target="https://scikit-learn.org/stable/modules/generated/sklearn.preprocessing.LabelEncoder.html#sklearn.preprocessing.LabelEncoder.f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preprocessing.LabelEncoder.html#sklearn.preprocessing.LabelEncoder.set_params" TargetMode="External"/><Relationship Id="rId11" Type="http://schemas.openxmlformats.org/officeDocument/2006/relationships/hyperlink" Target="https://scikit-learn.org/stable/modules/generated/sklearn.feature_extraction.FeatureHasher.html#sklearn.feature_extraction.FeatureHasher.set_params" TargetMode="External"/><Relationship Id="rId5" Type="http://schemas.openxmlformats.org/officeDocument/2006/relationships/hyperlink" Target="https://scikit-learn.org/stable/modules/generated/sklearn.preprocessing.LabelEncoder.html#sklearn.preprocessing.LabelEncoder.inverse_transform" TargetMode="External"/><Relationship Id="rId10" Type="http://schemas.openxmlformats.org/officeDocument/2006/relationships/hyperlink" Target="https://scikit-learn.org/stable/modules/generated/sklearn.feature_extraction.FeatureHasher.html#sklearn.feature_extraction.FeatureHasher.get_params" TargetMode="External"/><Relationship Id="rId4" Type="http://schemas.openxmlformats.org/officeDocument/2006/relationships/hyperlink" Target="https://scikit-learn.org/stable/modules/generated/sklearn.preprocessing.LabelEncoder.html#sklearn.preprocessing.LabelEncoder.get_params" TargetMode="External"/><Relationship Id="rId9" Type="http://schemas.openxmlformats.org/officeDocument/2006/relationships/hyperlink" Target="https://scikit-learn.org/stable/modules/generated/sklearn.feature_extraction.FeatureHasher.html#sklearn.feature_extraction.FeatureHasher.fit_transfor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E04D-8EDD-0841-843B-3DA1BD532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algn="l">
              <a:spcBef>
                <a:spcPts val="0"/>
              </a:spcBef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scikit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-learn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83ECE-036E-6947-B755-00DD98881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Common interfaces and utilities to streamline your workflow </a:t>
            </a:r>
          </a:p>
        </p:txBody>
      </p:sp>
      <p:pic>
        <p:nvPicPr>
          <p:cNvPr id="4" name="Google Shape;71;p14">
            <a:extLst>
              <a:ext uri="{FF2B5EF4-FFF2-40B4-BE49-F238E27FC236}">
                <a16:creationId xmlns:a16="http://schemas.microsoft.com/office/drawing/2014/main" id="{BC66EE20-8025-274C-BE5E-093FF5373E0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07290" y="1021601"/>
            <a:ext cx="4089600" cy="253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6315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076A-122B-394B-B364-58E78A06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the pipes…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C9054-F65F-3149-AC71-9612700DE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Pipelines are a set of utilities and transformers</a:t>
            </a:r>
          </a:p>
          <a:p>
            <a:pPr lvl="1"/>
            <a:r>
              <a:rPr lang="en-US" dirty="0"/>
              <a:t>Linear sequence of transformations </a:t>
            </a:r>
          </a:p>
          <a:p>
            <a:pPr lvl="1"/>
            <a:r>
              <a:rPr lang="en-US" dirty="0"/>
              <a:t>Chain them together with a modeling method </a:t>
            </a:r>
          </a:p>
          <a:p>
            <a:pPr lvl="1"/>
            <a:r>
              <a:rPr lang="en-US" dirty="0"/>
              <a:t>Supports custom transformers </a:t>
            </a:r>
          </a:p>
          <a:p>
            <a:pPr lvl="1"/>
            <a:r>
              <a:rPr lang="en-US" dirty="0"/>
              <a:t>Supports hyper parameter optimization </a:t>
            </a:r>
          </a:p>
          <a:p>
            <a:pPr lvl="1"/>
            <a:r>
              <a:rPr lang="en-US" dirty="0"/>
              <a:t>Supports cross folds, grid searches, and other schemes </a:t>
            </a:r>
          </a:p>
          <a:p>
            <a:pPr lvl="1"/>
            <a:r>
              <a:rPr lang="en-US" dirty="0"/>
              <a:t>Etc.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Standardizes the workflow </a:t>
            </a:r>
          </a:p>
          <a:p>
            <a:pPr lvl="1"/>
            <a:r>
              <a:rPr lang="en-US" dirty="0"/>
              <a:t>Avoid data leakage (to some degree) </a:t>
            </a:r>
          </a:p>
          <a:p>
            <a:pPr lvl="1"/>
            <a:r>
              <a:rPr lang="en-US" dirty="0"/>
              <a:t>Simplify the process </a:t>
            </a:r>
          </a:p>
          <a:p>
            <a:pPr lvl="1"/>
            <a:r>
              <a:rPr lang="en-US" dirty="0"/>
              <a:t>Self documenting </a:t>
            </a:r>
          </a:p>
          <a:p>
            <a:pPr lvl="1"/>
            <a:r>
              <a:rPr lang="en-US" dirty="0"/>
              <a:t>Easy to experiment</a:t>
            </a:r>
          </a:p>
          <a:p>
            <a:pPr lvl="1"/>
            <a:r>
              <a:rPr lang="en-US" dirty="0"/>
              <a:t>Tune rinse repeat.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B6782D-BEAC-3D43-9801-557FD81B8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80" r="16610" b="18780"/>
          <a:stretch/>
        </p:blipFill>
        <p:spPr>
          <a:xfrm>
            <a:off x="8272464" y="361951"/>
            <a:ext cx="3557936" cy="292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1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BDEC-CFE7-694C-8820-D8CBC37F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0C2C9-1065-2E43-96A8-D6D214B48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Grab the materials </a:t>
            </a:r>
            <a:endParaRPr lang="en-US" b="1" u="sng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https://github.com/GeorgeHayduke/HNBrownBag</a:t>
            </a:r>
            <a:endParaRPr lang="en-US" dirty="0"/>
          </a:p>
          <a:p>
            <a:pPr lvl="1"/>
            <a:r>
              <a:rPr lang="en-US" dirty="0">
                <a:hlinkClick r:id="rId3" tooltip="fraud_data_training.csv"/>
              </a:rPr>
              <a:t>fraud</a:t>
            </a:r>
            <a:r>
              <a:rPr lang="en-US" dirty="0"/>
              <a:t>_</a:t>
            </a:r>
            <a:r>
              <a:rPr lang="en-US" dirty="0">
                <a:hlinkClick r:id="rId3" tooltip="fraud_data_training.csv"/>
              </a:rPr>
              <a:t>data_training.csv</a:t>
            </a:r>
            <a:r>
              <a:rPr lang="en-US" dirty="0"/>
              <a:t> – contains data used to train and evaluate a model </a:t>
            </a:r>
          </a:p>
          <a:p>
            <a:pPr lvl="1"/>
            <a:r>
              <a:rPr lang="en-US" dirty="0">
                <a:hlinkClick r:id="rId4" tooltip="fraud_data_predict.csv"/>
              </a:rPr>
              <a:t>fraud_data_predict.csv</a:t>
            </a:r>
            <a:r>
              <a:rPr lang="en-US" dirty="0"/>
              <a:t> – contains data we’ll use to “test” our model 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Sklearn</a:t>
            </a:r>
            <a:r>
              <a:rPr lang="en-US" dirty="0"/>
              <a:t> Pipelines  – contains our notebook. </a:t>
            </a:r>
          </a:p>
          <a:p>
            <a:pPr lvl="1"/>
            <a:r>
              <a:rPr lang="en-US" dirty="0"/>
              <a:t>And the pptx </a:t>
            </a:r>
            <a:r>
              <a:rPr lang="en-US"/>
              <a:t>is there too.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2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3992" dirty="0">
                <a:latin typeface="Arial"/>
                <a:ea typeface="Arial"/>
                <a:cs typeface="Arial"/>
                <a:sym typeface="Arial"/>
              </a:rPr>
              <a:t>Representing Data</a:t>
            </a:r>
            <a:endParaRPr sz="3992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2353047" y="3031694"/>
            <a:ext cx="5806690" cy="1319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46" tIns="40823" rIns="81646" bIns="40823" anchor="t" anchorCtr="0">
            <a:noAutofit/>
          </a:bodyPr>
          <a:lstStyle/>
          <a:p>
            <a:r>
              <a:rPr lang="en-US" sz="1633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709">
                <a:latin typeface="Arial"/>
                <a:ea typeface="Arial"/>
                <a:cs typeface="Arial"/>
                <a:sym typeface="Arial"/>
              </a:rPr>
              <a:t> </a:t>
            </a:r>
            <a:endParaRPr sz="8709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3682904" y="2239724"/>
            <a:ext cx="166232" cy="2903671"/>
          </a:xfrm>
          <a:custGeom>
            <a:avLst/>
            <a:gdLst/>
            <a:ahLst/>
            <a:cxnLst/>
            <a:rect l="l" t="t" r="r" b="b"/>
            <a:pathLst>
              <a:path w="509" h="8891" extrusionOk="0">
                <a:moveTo>
                  <a:pt x="508" y="0"/>
                </a:moveTo>
                <a:cubicBezTo>
                  <a:pt x="508" y="0"/>
                  <a:pt x="0" y="2286"/>
                  <a:pt x="0" y="4572"/>
                </a:cubicBezTo>
                <a:cubicBezTo>
                  <a:pt x="0" y="7112"/>
                  <a:pt x="508" y="8890"/>
                  <a:pt x="508" y="8890"/>
                </a:cubicBez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99" name="Google Shape;99;p18"/>
          <p:cNvSpPr/>
          <p:nvPr/>
        </p:nvSpPr>
        <p:spPr>
          <a:xfrm>
            <a:off x="8388347" y="2239724"/>
            <a:ext cx="166232" cy="2903671"/>
          </a:xfrm>
          <a:custGeom>
            <a:avLst/>
            <a:gdLst/>
            <a:ahLst/>
            <a:cxnLst/>
            <a:rect l="l" t="t" r="r" b="b"/>
            <a:pathLst>
              <a:path w="509" h="8891" extrusionOk="0">
                <a:moveTo>
                  <a:pt x="508" y="0"/>
                </a:moveTo>
                <a:cubicBezTo>
                  <a:pt x="508" y="0"/>
                  <a:pt x="0" y="2286"/>
                  <a:pt x="0" y="4572"/>
                </a:cubicBezTo>
                <a:cubicBezTo>
                  <a:pt x="0" y="7112"/>
                  <a:pt x="508" y="8890"/>
                  <a:pt x="508" y="8890"/>
                </a:cubicBez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100" name="Google Shape;100;p18"/>
          <p:cNvSpPr/>
          <p:nvPr/>
        </p:nvSpPr>
        <p:spPr>
          <a:xfrm>
            <a:off x="9217874" y="2239724"/>
            <a:ext cx="166232" cy="2903671"/>
          </a:xfrm>
          <a:custGeom>
            <a:avLst/>
            <a:gdLst/>
            <a:ahLst/>
            <a:cxnLst/>
            <a:rect l="l" t="t" r="r" b="b"/>
            <a:pathLst>
              <a:path w="509" h="8891" extrusionOk="0">
                <a:moveTo>
                  <a:pt x="0" y="0"/>
                </a:moveTo>
                <a:cubicBezTo>
                  <a:pt x="0" y="0"/>
                  <a:pt x="508" y="2286"/>
                  <a:pt x="508" y="4572"/>
                </a:cubicBezTo>
                <a:cubicBezTo>
                  <a:pt x="508" y="7112"/>
                  <a:pt x="0" y="8890"/>
                  <a:pt x="0" y="8890"/>
                </a:cubicBez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101" name="Google Shape;101;p18"/>
          <p:cNvSpPr/>
          <p:nvPr/>
        </p:nvSpPr>
        <p:spPr>
          <a:xfrm>
            <a:off x="6583636" y="2239724"/>
            <a:ext cx="166232" cy="2903671"/>
          </a:xfrm>
          <a:custGeom>
            <a:avLst/>
            <a:gdLst/>
            <a:ahLst/>
            <a:cxnLst/>
            <a:rect l="l" t="t" r="r" b="b"/>
            <a:pathLst>
              <a:path w="509" h="8891" extrusionOk="0">
                <a:moveTo>
                  <a:pt x="0" y="0"/>
                </a:moveTo>
                <a:cubicBezTo>
                  <a:pt x="0" y="0"/>
                  <a:pt x="508" y="2286"/>
                  <a:pt x="508" y="4572"/>
                </a:cubicBezTo>
                <a:cubicBezTo>
                  <a:pt x="508" y="7112"/>
                  <a:pt x="0" y="8890"/>
                  <a:pt x="0" y="8890"/>
                </a:cubicBez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102" name="Google Shape;102;p18"/>
          <p:cNvSpPr txBox="1"/>
          <p:nvPr/>
        </p:nvSpPr>
        <p:spPr>
          <a:xfrm>
            <a:off x="2433714" y="3340643"/>
            <a:ext cx="1163624" cy="701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46" tIns="40823" rIns="81646" bIns="40823" anchor="t" anchorCtr="0">
            <a:noAutofit/>
          </a:bodyPr>
          <a:lstStyle/>
          <a:p>
            <a:r>
              <a:rPr lang="en-US" sz="4355">
                <a:latin typeface="Arial"/>
                <a:ea typeface="Arial"/>
                <a:cs typeface="Arial"/>
                <a:sym typeface="Arial"/>
              </a:rPr>
              <a:t>X = </a:t>
            </a:r>
            <a:endParaRPr sz="435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7410877" y="3340643"/>
            <a:ext cx="1070874" cy="701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46" tIns="40823" rIns="81646" bIns="40823" anchor="t" anchorCtr="0">
            <a:noAutofit/>
          </a:bodyPr>
          <a:lstStyle/>
          <a:p>
            <a:r>
              <a:rPr lang="en-US" sz="4355">
                <a:latin typeface="Arial"/>
                <a:ea typeface="Arial"/>
                <a:cs typeface="Arial"/>
                <a:sym typeface="Arial"/>
              </a:rPr>
              <a:t>y = </a:t>
            </a:r>
            <a:endParaRPr sz="4355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" name="Google Shape;104;p18"/>
          <p:cNvGraphicFramePr/>
          <p:nvPr/>
        </p:nvGraphicFramePr>
        <p:xfrm>
          <a:off x="3923597" y="2355009"/>
          <a:ext cx="2577124" cy="27881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5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81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1.1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2.2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3.4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5.6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6.7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0.5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2.6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1.6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2.4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9.3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7.3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6.4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2.8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1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1.5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4.3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8.3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3.4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1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0.5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3.5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8.1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3.6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4.6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1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5.1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9.7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3.5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7.9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5.1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40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3.7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7.8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2.6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3.2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6.3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5" name="Google Shape;105;p18"/>
          <p:cNvGraphicFramePr/>
          <p:nvPr/>
        </p:nvGraphicFramePr>
        <p:xfrm>
          <a:off x="8662679" y="2357948"/>
          <a:ext cx="515688" cy="27881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5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1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1.6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2.7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4.4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1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0.5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1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0.2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1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5.6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40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6.7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18"/>
          <p:cNvSpPr txBox="1"/>
          <p:nvPr/>
        </p:nvSpPr>
        <p:spPr>
          <a:xfrm>
            <a:off x="2101577" y="2340312"/>
            <a:ext cx="1661667" cy="3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46" tIns="40823" rIns="81646" bIns="40823" anchor="t" anchorCtr="0">
            <a:noAutofit/>
          </a:bodyPr>
          <a:lstStyle/>
          <a:p>
            <a:r>
              <a:rPr lang="en-US" sz="2177">
                <a:latin typeface="Arial"/>
                <a:ea typeface="Arial"/>
                <a:cs typeface="Arial"/>
                <a:sym typeface="Arial"/>
              </a:rPr>
              <a:t>one sample</a:t>
            </a:r>
            <a:endParaRPr sz="21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3848809" y="2290018"/>
            <a:ext cx="2734827" cy="414764"/>
          </a:xfrm>
          <a:prstGeom prst="rect">
            <a:avLst/>
          </a:prstGeom>
          <a:noFill/>
          <a:ln w="36700" cap="flat" cmpd="sng">
            <a:solidFill>
              <a:srgbClr val="0084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108" name="Google Shape;108;p18"/>
          <p:cNvSpPr txBox="1"/>
          <p:nvPr/>
        </p:nvSpPr>
        <p:spPr>
          <a:xfrm>
            <a:off x="3929149" y="5474879"/>
            <a:ext cx="2488581" cy="3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46" tIns="40823" rIns="81646" bIns="40823" anchor="t" anchorCtr="0">
            <a:noAutofit/>
          </a:bodyPr>
          <a:lstStyle/>
          <a:p>
            <a:r>
              <a:rPr lang="en-US" sz="2177">
                <a:latin typeface="Arial"/>
                <a:ea typeface="Arial"/>
                <a:cs typeface="Arial"/>
                <a:sym typeface="Arial"/>
              </a:rPr>
              <a:t>one feature</a:t>
            </a:r>
            <a:endParaRPr sz="21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3831500" y="2273362"/>
            <a:ext cx="578056" cy="2820392"/>
          </a:xfrm>
          <a:prstGeom prst="rect">
            <a:avLst/>
          </a:prstGeom>
          <a:noFill/>
          <a:ln w="36700" cap="flat" cmpd="sng">
            <a:solidFill>
              <a:srgbClr val="FF66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110" name="Google Shape;110;p18"/>
          <p:cNvSpPr txBox="1"/>
          <p:nvPr/>
        </p:nvSpPr>
        <p:spPr>
          <a:xfrm>
            <a:off x="7662021" y="5409562"/>
            <a:ext cx="2903345" cy="3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46" tIns="40823" rIns="81646" bIns="40823" anchor="t" anchorCtr="0">
            <a:noAutofit/>
          </a:bodyPr>
          <a:lstStyle/>
          <a:p>
            <a:r>
              <a:rPr lang="en-US" sz="2177">
                <a:latin typeface="Arial"/>
                <a:ea typeface="Arial"/>
                <a:cs typeface="Arial"/>
                <a:sym typeface="Arial"/>
              </a:rPr>
              <a:t>outputs / labels</a:t>
            </a:r>
            <a:endParaRPr sz="2177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333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1855331" y="1392941"/>
            <a:ext cx="7338702" cy="340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33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2177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clf</a:t>
            </a:r>
            <a:r>
              <a:rPr lang="en-US" sz="2177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77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177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77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RandomForestClassifier</a:t>
            </a:r>
            <a:r>
              <a:rPr lang="en-US" sz="2177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177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br>
              <a:rPr lang="en-US" sz="1633" dirty="0"/>
            </a:br>
            <a:br>
              <a:rPr lang="en-US" sz="1633" dirty="0"/>
            </a:br>
            <a:br>
              <a:rPr lang="en-US" sz="1633" dirty="0"/>
            </a:br>
            <a:r>
              <a:rPr lang="en-US" sz="2177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clf</a:t>
            </a:r>
            <a:r>
              <a:rPr lang="en-US" sz="2177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177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fit</a:t>
            </a:r>
            <a:r>
              <a:rPr lang="en-US" sz="2177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177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X_train</a:t>
            </a:r>
            <a:r>
              <a:rPr lang="en-US" sz="2177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177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77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y_train</a:t>
            </a:r>
            <a:r>
              <a:rPr lang="en-US" sz="2177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77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2177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sz="2177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1938284" y="4479447"/>
            <a:ext cx="7797555" cy="82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1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clf</a:t>
            </a:r>
            <a:r>
              <a:rPr lang="en-US" sz="2177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1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score</a:t>
            </a:r>
            <a:r>
              <a:rPr lang="en-US" sz="2177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1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X_test, y_test</a:t>
            </a:r>
            <a:r>
              <a:rPr lang="en-US" sz="2177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77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7089516" y="1526161"/>
            <a:ext cx="1361861" cy="488245"/>
          </a:xfrm>
          <a:prstGeom prst="rect">
            <a:avLst/>
          </a:prstGeom>
          <a:solidFill>
            <a:srgbClr val="CCCCCC"/>
          </a:solidFill>
          <a:ln w="76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6255" tIns="75432" rIns="116255" bIns="75432" anchor="ctr" anchorCtr="0">
            <a:noAutofit/>
          </a:bodyPr>
          <a:lstStyle/>
          <a:p>
            <a:pPr algn="ctr"/>
            <a:r>
              <a:rPr lang="en-US" sz="1452">
                <a:latin typeface="Arial"/>
                <a:ea typeface="Arial"/>
                <a:cs typeface="Arial"/>
                <a:sym typeface="Arial"/>
              </a:rPr>
              <a:t>Training Data</a:t>
            </a:r>
            <a:endParaRPr sz="145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7089517" y="3612362"/>
            <a:ext cx="1361861" cy="488245"/>
          </a:xfrm>
          <a:prstGeom prst="rect">
            <a:avLst/>
          </a:prstGeom>
          <a:solidFill>
            <a:srgbClr val="CCCCCC"/>
          </a:solidFill>
          <a:ln w="763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6255" tIns="75432" rIns="116255" bIns="75432" anchor="ctr" anchorCtr="0">
            <a:noAutofit/>
          </a:bodyPr>
          <a:lstStyle/>
          <a:p>
            <a:pPr algn="ctr"/>
            <a:r>
              <a:rPr lang="en-US" sz="1452">
                <a:latin typeface="Arial"/>
                <a:ea typeface="Arial"/>
                <a:cs typeface="Arial"/>
                <a:sym typeface="Arial"/>
              </a:rPr>
              <a:t>Test Data</a:t>
            </a:r>
            <a:endParaRPr sz="145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7089517" y="2635872"/>
            <a:ext cx="1361861" cy="488245"/>
          </a:xfrm>
          <a:prstGeom prst="rect">
            <a:avLst/>
          </a:prstGeom>
          <a:solidFill>
            <a:srgbClr val="CCCCCC"/>
          </a:solidFill>
          <a:ln w="76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6255" tIns="75432" rIns="116255" bIns="75432" anchor="ctr" anchorCtr="0">
            <a:noAutofit/>
          </a:bodyPr>
          <a:lstStyle/>
          <a:p>
            <a:pPr algn="ctr"/>
            <a:r>
              <a:rPr lang="en-US" sz="1452">
                <a:latin typeface="Arial"/>
                <a:ea typeface="Arial"/>
                <a:cs typeface="Arial"/>
                <a:sym typeface="Arial"/>
              </a:rPr>
              <a:t>Training Labels</a:t>
            </a:r>
            <a:endParaRPr sz="145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9059154" y="2025484"/>
            <a:ext cx="1257354" cy="54899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ctr" anchorCtr="0">
            <a:noAutofit/>
          </a:bodyPr>
          <a:lstStyle/>
          <a:p>
            <a:pPr algn="ctr"/>
            <a:r>
              <a:rPr lang="en-US" sz="1452">
                <a:latin typeface="Arial"/>
                <a:ea typeface="Arial"/>
                <a:cs typeface="Arial"/>
                <a:sym typeface="Arial"/>
              </a:rPr>
              <a:t>Model</a:t>
            </a:r>
            <a:endParaRPr sz="145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9111734" y="3612362"/>
            <a:ext cx="1152520" cy="488245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ctr" anchorCtr="0">
            <a:noAutofit/>
          </a:bodyPr>
          <a:lstStyle/>
          <a:p>
            <a:pPr algn="ctr"/>
            <a:r>
              <a:rPr lang="en-US" sz="1452"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52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19"/>
          <p:cNvCxnSpPr>
            <a:stCxn id="117" idx="3"/>
            <a:endCxn id="120" idx="1"/>
          </p:cNvCxnSpPr>
          <p:nvPr/>
        </p:nvCxnSpPr>
        <p:spPr>
          <a:xfrm>
            <a:off x="8451377" y="1770284"/>
            <a:ext cx="607777" cy="52969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19"/>
          <p:cNvCxnSpPr>
            <a:stCxn id="118" idx="3"/>
            <a:endCxn id="121" idx="1"/>
          </p:cNvCxnSpPr>
          <p:nvPr/>
        </p:nvCxnSpPr>
        <p:spPr>
          <a:xfrm>
            <a:off x="8451378" y="3856485"/>
            <a:ext cx="660247" cy="54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" name="Google Shape;124;p19"/>
          <p:cNvCxnSpPr>
            <a:stCxn id="118" idx="3"/>
            <a:endCxn id="121" idx="1"/>
          </p:cNvCxnSpPr>
          <p:nvPr/>
        </p:nvCxnSpPr>
        <p:spPr>
          <a:xfrm>
            <a:off x="8451378" y="3856485"/>
            <a:ext cx="660247" cy="544"/>
          </a:xfrm>
          <a:prstGeom prst="bentConnector3">
            <a:avLst>
              <a:gd name="adj1" fmla="val 50000"/>
            </a:avLst>
          </a:prstGeom>
          <a:noFill/>
          <a:ln w="381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" name="Google Shape;125;p19"/>
          <p:cNvCxnSpPr>
            <a:stCxn id="120" idx="2"/>
            <a:endCxn id="121" idx="0"/>
          </p:cNvCxnSpPr>
          <p:nvPr/>
        </p:nvCxnSpPr>
        <p:spPr>
          <a:xfrm rot="-5400000" flipH="1">
            <a:off x="9169104" y="3093200"/>
            <a:ext cx="1037997" cy="544"/>
          </a:xfrm>
          <a:prstGeom prst="bentConnector3">
            <a:avLst>
              <a:gd name="adj1" fmla="val 50000"/>
            </a:avLst>
          </a:prstGeom>
          <a:noFill/>
          <a:ln w="381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6" name="Google Shape;126;p19"/>
          <p:cNvCxnSpPr>
            <a:stCxn id="117" idx="3"/>
            <a:endCxn id="120" idx="1"/>
          </p:cNvCxnSpPr>
          <p:nvPr/>
        </p:nvCxnSpPr>
        <p:spPr>
          <a:xfrm>
            <a:off x="8451377" y="1770284"/>
            <a:ext cx="607777" cy="529695"/>
          </a:xfrm>
          <a:prstGeom prst="bentConnector3">
            <a:avLst>
              <a:gd name="adj1" fmla="val 50000"/>
            </a:avLst>
          </a:prstGeom>
          <a:noFill/>
          <a:ln w="381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7" name="Google Shape;127;p19"/>
          <p:cNvCxnSpPr>
            <a:stCxn id="119" idx="3"/>
            <a:endCxn id="120" idx="1"/>
          </p:cNvCxnSpPr>
          <p:nvPr/>
        </p:nvCxnSpPr>
        <p:spPr>
          <a:xfrm rot="10800000" flipH="1">
            <a:off x="8451378" y="2300033"/>
            <a:ext cx="607721" cy="579961"/>
          </a:xfrm>
          <a:prstGeom prst="bentConnector3">
            <a:avLst>
              <a:gd name="adj1" fmla="val 50000"/>
            </a:avLst>
          </a:prstGeom>
          <a:noFill/>
          <a:ln w="381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8" name="Google Shape;128;p19"/>
          <p:cNvSpPr/>
          <p:nvPr/>
        </p:nvSpPr>
        <p:spPr>
          <a:xfrm>
            <a:off x="7089517" y="4405965"/>
            <a:ext cx="1361861" cy="488245"/>
          </a:xfrm>
          <a:prstGeom prst="rect">
            <a:avLst/>
          </a:prstGeom>
          <a:solidFill>
            <a:srgbClr val="CCCCCC"/>
          </a:solidFill>
          <a:ln w="763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6255" tIns="75432" rIns="116255" bIns="75432" anchor="ctr" anchorCtr="0">
            <a:noAutofit/>
          </a:bodyPr>
          <a:lstStyle/>
          <a:p>
            <a:pPr algn="ctr"/>
            <a:r>
              <a:rPr lang="en-US" sz="1452">
                <a:latin typeface="Arial"/>
                <a:ea typeface="Arial"/>
                <a:cs typeface="Arial"/>
                <a:sym typeface="Arial"/>
              </a:rPr>
              <a:t>Test Labels</a:t>
            </a:r>
            <a:endParaRPr sz="145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9111734" y="4405965"/>
            <a:ext cx="1152520" cy="488245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ctr" anchorCtr="0">
            <a:noAutofit/>
          </a:bodyPr>
          <a:lstStyle/>
          <a:p>
            <a:pPr algn="ctr"/>
            <a:r>
              <a:rPr lang="en-US" sz="1452">
                <a:latin typeface="Arial"/>
                <a:ea typeface="Arial"/>
                <a:cs typeface="Arial"/>
                <a:sym typeface="Arial"/>
              </a:rPr>
              <a:t>Evaluation</a:t>
            </a:r>
            <a:endParaRPr sz="1452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19"/>
          <p:cNvCxnSpPr/>
          <p:nvPr/>
        </p:nvCxnSpPr>
        <p:spPr>
          <a:xfrm>
            <a:off x="8467381" y="4650251"/>
            <a:ext cx="629221" cy="544"/>
          </a:xfrm>
          <a:prstGeom prst="bentConnector3">
            <a:avLst>
              <a:gd name="adj1" fmla="val 50000"/>
            </a:avLst>
          </a:prstGeom>
          <a:noFill/>
          <a:ln w="381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1" name="Google Shape;131;p19"/>
          <p:cNvCxnSpPr>
            <a:stCxn id="121" idx="2"/>
            <a:endCxn id="129" idx="0"/>
          </p:cNvCxnSpPr>
          <p:nvPr/>
        </p:nvCxnSpPr>
        <p:spPr>
          <a:xfrm rot="-5400000" flipH="1">
            <a:off x="9535587" y="4253014"/>
            <a:ext cx="305357" cy="544"/>
          </a:xfrm>
          <a:prstGeom prst="bentConnector3">
            <a:avLst>
              <a:gd name="adj1" fmla="val 50000"/>
            </a:avLst>
          </a:prstGeom>
          <a:noFill/>
          <a:ln w="381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2" name="Google Shape;132;p19"/>
          <p:cNvSpPr txBox="1"/>
          <p:nvPr/>
        </p:nvSpPr>
        <p:spPr>
          <a:xfrm>
            <a:off x="1855331" y="3732872"/>
            <a:ext cx="4728304" cy="497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1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y_pred </a:t>
            </a:r>
            <a:r>
              <a:rPr lang="en-US" sz="2177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1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clf</a:t>
            </a:r>
            <a:r>
              <a:rPr lang="en-US" sz="2177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1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predict</a:t>
            </a:r>
            <a:r>
              <a:rPr lang="en-US" sz="2177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17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X_test</a:t>
            </a:r>
            <a:r>
              <a:rPr lang="en-US" sz="2177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77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F7E0D7-0BFC-924C-8D56-F406A427D434}"/>
              </a:ext>
            </a:extLst>
          </p:cNvPr>
          <p:cNvCxnSpPr>
            <a:cxnSpLocks/>
          </p:cNvCxnSpPr>
          <p:nvPr/>
        </p:nvCxnSpPr>
        <p:spPr>
          <a:xfrm flipH="1">
            <a:off x="1855332" y="3334213"/>
            <a:ext cx="8972502" cy="0"/>
          </a:xfrm>
          <a:prstGeom prst="line">
            <a:avLst/>
          </a:prstGeom>
          <a:ln w="28575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137;p20">
            <a:extLst>
              <a:ext uri="{FF2B5EF4-FFF2-40B4-BE49-F238E27FC236}">
                <a16:creationId xmlns:a16="http://schemas.microsoft.com/office/drawing/2014/main" id="{A999D410-6854-1C4C-8241-418E042CD211}"/>
              </a:ext>
            </a:extLst>
          </p:cNvPr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3992" dirty="0">
                <a:latin typeface="Arial"/>
                <a:ea typeface="Arial"/>
                <a:cs typeface="Arial"/>
                <a:sym typeface="Arial"/>
              </a:rPr>
              <a:t>Basic Flow</a:t>
            </a:r>
            <a:endParaRPr sz="3992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024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3992" dirty="0">
                <a:latin typeface="Arial"/>
                <a:ea typeface="Arial"/>
                <a:cs typeface="Arial"/>
                <a:sym typeface="Arial"/>
              </a:rPr>
              <a:t>Basic API</a:t>
            </a:r>
            <a:endParaRPr sz="3992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1980740" y="1604842"/>
            <a:ext cx="8229627" cy="3977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14772" algn="ctr"/>
            <a:r>
              <a:rPr lang="en-US" sz="2903" b="1" dirty="0" err="1">
                <a:latin typeface="Consolas"/>
                <a:ea typeface="Consolas"/>
                <a:cs typeface="Consolas"/>
                <a:sym typeface="Consolas"/>
              </a:rPr>
              <a:t>estimator.fit</a:t>
            </a:r>
            <a:r>
              <a:rPr lang="en-US" sz="2903" b="1" dirty="0">
                <a:latin typeface="Consolas"/>
                <a:ea typeface="Consolas"/>
                <a:cs typeface="Consolas"/>
                <a:sym typeface="Consolas"/>
              </a:rPr>
              <a:t>(X, [y])</a:t>
            </a:r>
            <a:br>
              <a:rPr lang="en-US" sz="1633" dirty="0"/>
            </a:br>
            <a:endParaRPr sz="2903" dirty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9" name="Google Shape;139;p20"/>
          <p:cNvGraphicFramePr/>
          <p:nvPr>
            <p:extLst>
              <p:ext uri="{D42A27DB-BD31-4B8C-83A1-F6EECF244321}">
                <p14:modId xmlns:p14="http://schemas.microsoft.com/office/powerpoint/2010/main" val="3729971471"/>
              </p:ext>
            </p:extLst>
          </p:nvPr>
        </p:nvGraphicFramePr>
        <p:xfrm>
          <a:off x="2196940" y="2455924"/>
          <a:ext cx="7797228" cy="394349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02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4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686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strike="noStrike" dirty="0" err="1">
                          <a:sym typeface="Consolas"/>
                        </a:rPr>
                        <a:t>estimator.predict</a:t>
                      </a:r>
                      <a:endParaRPr sz="2400" strike="noStrik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81646" marR="81646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strike="noStrike">
                          <a:sym typeface="Consolas"/>
                        </a:rPr>
                        <a:t>estimator.transform</a:t>
                      </a:r>
                      <a:endParaRPr sz="2400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81646" marR="81646" marT="41481" marB="4148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4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strike="noStrike" dirty="0">
                          <a:sym typeface="Arial"/>
                        </a:rPr>
                        <a:t>Classification</a:t>
                      </a:r>
                      <a:endParaRPr sz="2400" b="0" strike="noStrik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strike="noStrike">
                          <a:sym typeface="Arial"/>
                        </a:rPr>
                        <a:t>Preprocessing</a:t>
                      </a:r>
                      <a:endParaRPr sz="24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4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strike="noStrike">
                          <a:sym typeface="Arial"/>
                        </a:rPr>
                        <a:t>Regression</a:t>
                      </a:r>
                      <a:endParaRPr sz="24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strike="noStrike">
                          <a:sym typeface="Arial"/>
                        </a:rPr>
                        <a:t>Dimensionality reduction</a:t>
                      </a:r>
                      <a:endParaRPr sz="24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4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strike="noStrike" dirty="0">
                          <a:sym typeface="Arial"/>
                        </a:rPr>
                        <a:t>Clustering</a:t>
                      </a:r>
                      <a:endParaRPr sz="2400" b="0" strike="noStrik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strike="noStrike">
                          <a:sym typeface="Arial"/>
                        </a:rPr>
                        <a:t>Feature selection</a:t>
                      </a:r>
                      <a:endParaRPr sz="24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3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82939" marR="82939" marT="82939" marB="82939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strike="noStrike" dirty="0">
                          <a:sym typeface="Arial"/>
                        </a:rPr>
                        <a:t>Feature extraction</a:t>
                      </a:r>
                      <a:endParaRPr sz="2400" b="0" strike="noStrik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1646" marR="81646" marT="41481" marB="4148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0" name="Google Shape;140;p20"/>
          <p:cNvCxnSpPr/>
          <p:nvPr/>
        </p:nvCxnSpPr>
        <p:spPr>
          <a:xfrm>
            <a:off x="1980740" y="1307359"/>
            <a:ext cx="7889652" cy="0"/>
          </a:xfrm>
          <a:prstGeom prst="straightConnector1">
            <a:avLst/>
          </a:prstGeom>
          <a:noFill/>
          <a:ln w="36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81686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19E1-ED44-364C-8E01-922589E6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Pipeline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65C0B-3759-7C45-9C2D-70434779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290" y="1454143"/>
            <a:ext cx="10515600" cy="232517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make_pipeline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/>
              <a:t>Transformer1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dirty="0"/>
              <a:t> Transformer2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pipe.fit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FCF41-4367-674A-86F9-5020B262C80C}"/>
              </a:ext>
            </a:extLst>
          </p:cNvPr>
          <p:cNvSpPr txBox="1"/>
          <p:nvPr/>
        </p:nvSpPr>
        <p:spPr>
          <a:xfrm>
            <a:off x="5122172" y="3579291"/>
            <a:ext cx="63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068DD4-5A71-434B-B4A6-1ECE6A59D835}"/>
              </a:ext>
            </a:extLst>
          </p:cNvPr>
          <p:cNvCxnSpPr>
            <a:cxnSpLocks/>
          </p:cNvCxnSpPr>
          <p:nvPr/>
        </p:nvCxnSpPr>
        <p:spPr>
          <a:xfrm>
            <a:off x="3733435" y="3810123"/>
            <a:ext cx="14173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AE011-853F-A044-A129-26152738FA38}"/>
              </a:ext>
            </a:extLst>
          </p:cNvPr>
          <p:cNvSpPr/>
          <p:nvPr/>
        </p:nvSpPr>
        <p:spPr>
          <a:xfrm>
            <a:off x="1788217" y="3594614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Transformer1.fit(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F626F0-A14F-9A46-A18E-344DEC01A9A7}"/>
              </a:ext>
            </a:extLst>
          </p:cNvPr>
          <p:cNvSpPr/>
          <p:nvPr/>
        </p:nvSpPr>
        <p:spPr>
          <a:xfrm>
            <a:off x="1788217" y="466538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classifier.fit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(X2,y)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D8D99D-7C1C-5047-A6DF-E91EA81EEEFA}"/>
              </a:ext>
            </a:extLst>
          </p:cNvPr>
          <p:cNvSpPr txBox="1"/>
          <p:nvPr/>
        </p:nvSpPr>
        <p:spPr>
          <a:xfrm>
            <a:off x="5122172" y="4074771"/>
            <a:ext cx="63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CEF27E-8DE5-564B-BE46-89373E889A56}"/>
              </a:ext>
            </a:extLst>
          </p:cNvPr>
          <p:cNvCxnSpPr>
            <a:cxnSpLocks/>
          </p:cNvCxnSpPr>
          <p:nvPr/>
        </p:nvCxnSpPr>
        <p:spPr>
          <a:xfrm>
            <a:off x="3753214" y="4305604"/>
            <a:ext cx="14173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5606330-3DF4-BD4D-8C65-F54AD9014DC5}"/>
              </a:ext>
            </a:extLst>
          </p:cNvPr>
          <p:cNvSpPr/>
          <p:nvPr/>
        </p:nvSpPr>
        <p:spPr>
          <a:xfrm>
            <a:off x="1788217" y="4120939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Transformer2.fit(X1,y)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F76F44-E471-BF4A-A9C7-A649388B651C}"/>
              </a:ext>
            </a:extLst>
          </p:cNvPr>
          <p:cNvSpPr txBox="1"/>
          <p:nvPr/>
        </p:nvSpPr>
        <p:spPr>
          <a:xfrm>
            <a:off x="8186738" y="1719321"/>
            <a:ext cx="3529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make_pipeline</a:t>
            </a:r>
            <a:r>
              <a:rPr lang="en-US" dirty="0"/>
              <a:t> is a short cut to creating a pipeline, simply defines the sequence of steps to apply to 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8D9A36-10D9-7742-B028-B212F9BBA672}"/>
              </a:ext>
            </a:extLst>
          </p:cNvPr>
          <p:cNvSpPr txBox="1"/>
          <p:nvPr/>
        </p:nvSpPr>
        <p:spPr>
          <a:xfrm>
            <a:off x="5871912" y="3527323"/>
            <a:ext cx="5986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 of each ”fit” is both a matrix of transformed data and an artifact( instructions) of what to apply to new data. </a:t>
            </a:r>
          </a:p>
          <a:p>
            <a:endParaRPr lang="en-US" dirty="0"/>
          </a:p>
          <a:p>
            <a:r>
              <a:rPr lang="en-US" dirty="0"/>
              <a:t>Artifact – suppose you fill missing data with the MEAN of the column, you need to store the mean of each column so that it can be applied to new data. </a:t>
            </a:r>
          </a:p>
          <a:p>
            <a:endParaRPr lang="en-US" dirty="0"/>
          </a:p>
          <a:p>
            <a:r>
              <a:rPr lang="en-US" dirty="0"/>
              <a:t>Question 1 - why couldn’t you just apply the mean of the new data? </a:t>
            </a:r>
          </a:p>
        </p:txBody>
      </p:sp>
    </p:spTree>
    <p:extLst>
      <p:ext uri="{BB962C8B-B14F-4D97-AF65-F5344CB8AC3E}">
        <p14:creationId xmlns:p14="http://schemas.microsoft.com/office/powerpoint/2010/main" val="349284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19E1-ED44-364C-8E01-922589E6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Pipeline Predict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65C0B-3759-7C45-9C2D-70434779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290" y="1454143"/>
            <a:ext cx="10515600" cy="232517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pipe.predict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(X’) 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FCF41-4367-674A-86F9-5020B262C80C}"/>
              </a:ext>
            </a:extLst>
          </p:cNvPr>
          <p:cNvSpPr txBox="1"/>
          <p:nvPr/>
        </p:nvSpPr>
        <p:spPr>
          <a:xfrm>
            <a:off x="5637863" y="2179637"/>
            <a:ext cx="83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X’1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068DD4-5A71-434B-B4A6-1ECE6A59D835}"/>
              </a:ext>
            </a:extLst>
          </p:cNvPr>
          <p:cNvCxnSpPr>
            <a:cxnSpLocks/>
          </p:cNvCxnSpPr>
          <p:nvPr/>
        </p:nvCxnSpPr>
        <p:spPr>
          <a:xfrm>
            <a:off x="4176348" y="2389355"/>
            <a:ext cx="1417313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AE011-853F-A044-A129-26152738FA38}"/>
              </a:ext>
            </a:extLst>
          </p:cNvPr>
          <p:cNvSpPr/>
          <p:nvPr/>
        </p:nvSpPr>
        <p:spPr>
          <a:xfrm>
            <a:off x="1206627" y="2180396"/>
            <a:ext cx="416756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Transformer1.transform(X’)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D8D99D-7C1C-5047-A6DF-E91EA81EEEFA}"/>
              </a:ext>
            </a:extLst>
          </p:cNvPr>
          <p:cNvSpPr txBox="1"/>
          <p:nvPr/>
        </p:nvSpPr>
        <p:spPr>
          <a:xfrm>
            <a:off x="5617876" y="2668586"/>
            <a:ext cx="749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X’2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CEF27E-8DE5-564B-BE46-89373E889A56}"/>
              </a:ext>
            </a:extLst>
          </p:cNvPr>
          <p:cNvCxnSpPr>
            <a:cxnSpLocks/>
          </p:cNvCxnSpPr>
          <p:nvPr/>
        </p:nvCxnSpPr>
        <p:spPr>
          <a:xfrm>
            <a:off x="4176347" y="2894604"/>
            <a:ext cx="1417313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187023E-183B-AD4F-A518-3E2ADB0C2D0E}"/>
              </a:ext>
            </a:extLst>
          </p:cNvPr>
          <p:cNvSpPr/>
          <p:nvPr/>
        </p:nvSpPr>
        <p:spPr>
          <a:xfrm>
            <a:off x="1206626" y="2734393"/>
            <a:ext cx="416756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Transformer2.transform(X1’)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542D17-F21E-2546-931C-F8DDB21663C3}"/>
              </a:ext>
            </a:extLst>
          </p:cNvPr>
          <p:cNvCxnSpPr>
            <a:cxnSpLocks/>
          </p:cNvCxnSpPr>
          <p:nvPr/>
        </p:nvCxnSpPr>
        <p:spPr>
          <a:xfrm>
            <a:off x="4200563" y="3540677"/>
            <a:ext cx="1417313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DB324C-DD00-EF4C-A924-13B35064A0C6}"/>
              </a:ext>
            </a:extLst>
          </p:cNvPr>
          <p:cNvSpPr txBox="1"/>
          <p:nvPr/>
        </p:nvSpPr>
        <p:spPr>
          <a:xfrm>
            <a:off x="5593660" y="3276050"/>
            <a:ext cx="749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y’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FCEAB-AFEF-3648-8170-30FFBA513C94}"/>
              </a:ext>
            </a:extLst>
          </p:cNvPr>
          <p:cNvSpPr txBox="1"/>
          <p:nvPr/>
        </p:nvSpPr>
        <p:spPr>
          <a:xfrm>
            <a:off x="1204912" y="4083154"/>
            <a:ext cx="10987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 is new data that the pipeline(model) hasn’t seen, it applies the artifacts to the new data</a:t>
            </a:r>
          </a:p>
          <a:p>
            <a:endParaRPr lang="en-US" dirty="0"/>
          </a:p>
          <a:p>
            <a:r>
              <a:rPr lang="en-US" dirty="0"/>
              <a:t>Remember that artifact that replaces missing values with the mean? The transformer applies that mean to new data.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606330-3DF4-BD4D-8C65-F54AD9014DC5}"/>
              </a:ext>
            </a:extLst>
          </p:cNvPr>
          <p:cNvSpPr/>
          <p:nvPr/>
        </p:nvSpPr>
        <p:spPr>
          <a:xfrm>
            <a:off x="1206625" y="3322095"/>
            <a:ext cx="416756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Classifier.predict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(X2’)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5D90D4-A000-604E-BC8E-6CB75D074533}"/>
              </a:ext>
            </a:extLst>
          </p:cNvPr>
          <p:cNvSpPr/>
          <p:nvPr/>
        </p:nvSpPr>
        <p:spPr>
          <a:xfrm>
            <a:off x="2545556" y="5323077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03336"/>
                </a:solidFill>
                <a:latin typeface="inherit"/>
              </a:rPr>
              <a:t>Question 2 Why might this be problematic? </a:t>
            </a:r>
            <a:endParaRPr lang="en-US" dirty="0">
              <a:solidFill>
                <a:srgbClr val="303336"/>
              </a:solidFill>
              <a:effectLst/>
              <a:latin typeface="inherit"/>
            </a:endParaRPr>
          </a:p>
          <a:p>
            <a:r>
              <a:rPr lang="en-US" dirty="0" err="1">
                <a:solidFill>
                  <a:srgbClr val="303336"/>
                </a:solidFill>
                <a:effectLst/>
                <a:latin typeface="inherit"/>
              </a:rPr>
              <a:t>df</a:t>
            </a:r>
            <a:r>
              <a:rPr lang="en-US" dirty="0">
                <a:solidFill>
                  <a:srgbClr val="303336"/>
                </a:solidFill>
                <a:effectLst/>
                <a:latin typeface="inherit"/>
              </a:rPr>
              <a:t>[</a:t>
            </a:r>
            <a:r>
              <a:rPr lang="en-US" dirty="0">
                <a:solidFill>
                  <a:srgbClr val="7D2727"/>
                </a:solidFill>
                <a:effectLst/>
                <a:latin typeface="inherit"/>
              </a:rPr>
              <a:t>‘feature'</a:t>
            </a:r>
            <a:r>
              <a:rPr lang="en-US" dirty="0">
                <a:solidFill>
                  <a:srgbClr val="303336"/>
                </a:solidFill>
                <a:effectLst/>
                <a:latin typeface="inherit"/>
              </a:rPr>
              <a:t>] = </a:t>
            </a:r>
            <a:r>
              <a:rPr lang="en-US" dirty="0" err="1">
                <a:solidFill>
                  <a:srgbClr val="303336"/>
                </a:solidFill>
                <a:effectLst/>
                <a:latin typeface="inherit"/>
              </a:rPr>
              <a:t>df</a:t>
            </a:r>
            <a:r>
              <a:rPr lang="en-US" dirty="0">
                <a:solidFill>
                  <a:srgbClr val="303336"/>
                </a:solidFill>
                <a:effectLst/>
                <a:latin typeface="inherit"/>
              </a:rPr>
              <a:t>[</a:t>
            </a:r>
            <a:r>
              <a:rPr lang="en-US" dirty="0">
                <a:solidFill>
                  <a:srgbClr val="7D2727"/>
                </a:solidFill>
                <a:effectLst/>
                <a:latin typeface="inherit"/>
              </a:rPr>
              <a:t>‘feature'</a:t>
            </a:r>
            <a:r>
              <a:rPr lang="en-US" dirty="0">
                <a:solidFill>
                  <a:srgbClr val="303336"/>
                </a:solidFill>
                <a:effectLst/>
                <a:latin typeface="inherit"/>
              </a:rPr>
              <a:t>].</a:t>
            </a:r>
            <a:r>
              <a:rPr lang="en-US" dirty="0" err="1">
                <a:solidFill>
                  <a:srgbClr val="303336"/>
                </a:solidFill>
                <a:effectLst/>
                <a:latin typeface="inherit"/>
              </a:rPr>
              <a:t>fillna</a:t>
            </a:r>
            <a:r>
              <a:rPr lang="en-US" dirty="0">
                <a:solidFill>
                  <a:srgbClr val="303336"/>
                </a:solidFill>
                <a:effectLst/>
                <a:latin typeface="inherit"/>
              </a:rPr>
              <a:t>((</a:t>
            </a:r>
            <a:r>
              <a:rPr lang="en-US" dirty="0" err="1">
                <a:solidFill>
                  <a:srgbClr val="303336"/>
                </a:solidFill>
                <a:effectLst/>
                <a:latin typeface="inherit"/>
              </a:rPr>
              <a:t>df</a:t>
            </a:r>
            <a:r>
              <a:rPr lang="en-US" dirty="0">
                <a:solidFill>
                  <a:srgbClr val="303336"/>
                </a:solidFill>
                <a:effectLst/>
                <a:latin typeface="inherit"/>
              </a:rPr>
              <a:t>[‘</a:t>
            </a:r>
            <a:r>
              <a:rPr lang="en-US" dirty="0">
                <a:solidFill>
                  <a:srgbClr val="7D2727"/>
                </a:solidFill>
                <a:effectLst/>
                <a:latin typeface="inherit"/>
              </a:rPr>
              <a:t>feature'</a:t>
            </a:r>
            <a:r>
              <a:rPr lang="en-US" dirty="0">
                <a:solidFill>
                  <a:srgbClr val="303336"/>
                </a:solidFill>
                <a:effectLst/>
                <a:latin typeface="inherit"/>
              </a:rPr>
              <a:t>].</a:t>
            </a:r>
            <a:r>
              <a:rPr lang="en-US" b="1" u="sng" dirty="0">
                <a:solidFill>
                  <a:srgbClr val="303336"/>
                </a:solidFill>
                <a:effectLst/>
                <a:latin typeface="inherit"/>
              </a:rPr>
              <a:t>mean</a:t>
            </a:r>
            <a:r>
              <a:rPr lang="en-US" dirty="0">
                <a:solidFill>
                  <a:srgbClr val="303336"/>
                </a:solidFill>
                <a:effectLst/>
                <a:latin typeface="inherit"/>
              </a:rPr>
              <a:t>()))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2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F15F-CC32-A64A-B246-95A45DD8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transform only?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6F2C52-1D32-3448-BC21-FF5F2236D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289" y="1454143"/>
            <a:ext cx="11289485" cy="4418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sklearn.preprocessing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handle_unknown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=‘ignore’)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onehot.fit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 – calculates parameters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onehot.transform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 – applies parameters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onehot.fit_transform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 – does both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7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A952-EFB6-1D44-BF3D-810D8AFB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Encoders’ 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5F7C56-DD59-4E44-A41B-72604154E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855526"/>
              </p:ext>
            </p:extLst>
          </p:nvPr>
        </p:nvGraphicFramePr>
        <p:xfrm>
          <a:off x="838200" y="1690688"/>
          <a:ext cx="10515600" cy="1760220"/>
        </p:xfrm>
        <a:graphic>
          <a:graphicData uri="http://schemas.openxmlformats.org/drawingml/2006/table">
            <a:tbl>
              <a:tblPr/>
              <a:tblGrid>
                <a:gridCol w="4519613">
                  <a:extLst>
                    <a:ext uri="{9D8B030D-6E8A-4147-A177-3AD203B41FA5}">
                      <a16:colId xmlns:a16="http://schemas.microsoft.com/office/drawing/2014/main" val="3087233150"/>
                    </a:ext>
                  </a:extLst>
                </a:gridCol>
                <a:gridCol w="5995987">
                  <a:extLst>
                    <a:ext uri="{9D8B030D-6E8A-4147-A177-3AD203B41FA5}">
                      <a16:colId xmlns:a16="http://schemas.microsoft.com/office/drawing/2014/main" val="37049892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solidFill>
                            <a:srgbClr val="2878A2"/>
                          </a:solidFill>
                          <a:effectLst/>
                          <a:hlinkClick r:id="rId2" tooltip="sklearn.preprocessing.LabelEncoder.fit"/>
                        </a:rPr>
                        <a:t>fit</a:t>
                      </a:r>
                      <a:r>
                        <a:rPr lang="en-US">
                          <a:effectLst/>
                        </a:rPr>
                        <a:t>(self, y)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Fit encoder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42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solidFill>
                            <a:srgbClr val="2878A2"/>
                          </a:solidFill>
                          <a:effectLst/>
                          <a:hlinkClick r:id="rId3" tooltip="sklearn.preprocessing.LabelEncoder.fit_transform"/>
                        </a:rPr>
                        <a:t>fit_transform</a:t>
                      </a:r>
                      <a:r>
                        <a:rPr lang="en-US">
                          <a:effectLst/>
                        </a:rPr>
                        <a:t>(self, y)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Fit encoder and return encoded labels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30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solidFill>
                            <a:srgbClr val="2878A2"/>
                          </a:solidFill>
                          <a:effectLst/>
                          <a:hlinkClick r:id="rId4" tooltip="sklearn.preprocessing.LabelEncoder.get_params"/>
                        </a:rPr>
                        <a:t>get_params</a:t>
                      </a:r>
                      <a:r>
                        <a:rPr lang="en-US">
                          <a:effectLst/>
                        </a:rPr>
                        <a:t>(self[, deep])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Get parameters for this estimator.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228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solidFill>
                            <a:srgbClr val="2878A2"/>
                          </a:solidFill>
                          <a:effectLst/>
                          <a:hlinkClick r:id="rId5" tooltip="sklearn.preprocessing.LabelEncoder.inverse_transform"/>
                        </a:rPr>
                        <a:t>inverse_transform</a:t>
                      </a:r>
                      <a:r>
                        <a:rPr lang="en-US">
                          <a:effectLst/>
                        </a:rPr>
                        <a:t>(self, y)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Transform back to original encoding.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105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solidFill>
                            <a:srgbClr val="2878A2"/>
                          </a:solidFill>
                          <a:effectLst/>
                          <a:hlinkClick r:id="rId6" tooltip="sklearn.preprocessing.LabelEncoder.set_params"/>
                        </a:rPr>
                        <a:t>set_params</a:t>
                      </a:r>
                      <a:r>
                        <a:rPr lang="en-US">
                          <a:effectLst/>
                        </a:rPr>
                        <a:t>(self, \*\*params)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Set the parameters of this estimator.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928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2878A2"/>
                          </a:solidFill>
                          <a:effectLst/>
                          <a:hlinkClick r:id="rId7" tooltip="sklearn.preprocessing.LabelEncoder.transform"/>
                        </a:rPr>
                        <a:t>transform</a:t>
                      </a:r>
                      <a:r>
                        <a:rPr lang="en-US" dirty="0">
                          <a:effectLst/>
                        </a:rPr>
                        <a:t>(self, y)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Transform labels to normalized encoding.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2431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38A2BC-1CFC-0743-945C-6E8611BCD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83138"/>
              </p:ext>
            </p:extLst>
          </p:nvPr>
        </p:nvGraphicFramePr>
        <p:xfrm>
          <a:off x="838200" y="4402296"/>
          <a:ext cx="10515600" cy="1466850"/>
        </p:xfrm>
        <a:graphic>
          <a:graphicData uri="http://schemas.openxmlformats.org/drawingml/2006/table">
            <a:tbl>
              <a:tblPr/>
              <a:tblGrid>
                <a:gridCol w="4448175">
                  <a:extLst>
                    <a:ext uri="{9D8B030D-6E8A-4147-A177-3AD203B41FA5}">
                      <a16:colId xmlns:a16="http://schemas.microsoft.com/office/drawing/2014/main" val="2392950510"/>
                    </a:ext>
                  </a:extLst>
                </a:gridCol>
                <a:gridCol w="6067425">
                  <a:extLst>
                    <a:ext uri="{9D8B030D-6E8A-4147-A177-3AD203B41FA5}">
                      <a16:colId xmlns:a16="http://schemas.microsoft.com/office/drawing/2014/main" val="4199143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solidFill>
                            <a:srgbClr val="2878A2"/>
                          </a:solidFill>
                          <a:effectLst/>
                          <a:hlinkClick r:id="rId8" tooltip="sklearn.feature_extraction.FeatureHasher.fit"/>
                        </a:rPr>
                        <a:t>fit</a:t>
                      </a:r>
                      <a:r>
                        <a:rPr lang="en-US">
                          <a:effectLst/>
                        </a:rPr>
                        <a:t>(self[, X, y])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No-op.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4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solidFill>
                            <a:srgbClr val="2878A2"/>
                          </a:solidFill>
                          <a:effectLst/>
                          <a:hlinkClick r:id="rId9" tooltip="sklearn.feature_extraction.FeatureHasher.fit_transform"/>
                        </a:rPr>
                        <a:t>fit_transform</a:t>
                      </a:r>
                      <a:r>
                        <a:rPr lang="en-US">
                          <a:effectLst/>
                        </a:rPr>
                        <a:t>(self, X[, y])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Fit to data, then transform it.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663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solidFill>
                            <a:srgbClr val="2878A2"/>
                          </a:solidFill>
                          <a:effectLst/>
                          <a:hlinkClick r:id="rId10" tooltip="sklearn.feature_extraction.FeatureHasher.get_params"/>
                        </a:rPr>
                        <a:t>get_params</a:t>
                      </a:r>
                      <a:r>
                        <a:rPr lang="en-US">
                          <a:effectLst/>
                        </a:rPr>
                        <a:t>(self[, deep])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Get parameters for this estimator.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771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solidFill>
                            <a:srgbClr val="2878A2"/>
                          </a:solidFill>
                          <a:effectLst/>
                          <a:hlinkClick r:id="rId11" tooltip="sklearn.feature_extraction.FeatureHasher.set_params"/>
                        </a:rPr>
                        <a:t>set_params</a:t>
                      </a:r>
                      <a:r>
                        <a:rPr lang="en-US">
                          <a:effectLst/>
                        </a:rPr>
                        <a:t>(self, \*\*params)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Set the parameters of this estimator.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149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2878A2"/>
                          </a:solidFill>
                          <a:effectLst/>
                          <a:hlinkClick r:id="rId12" tooltip="sklearn.feature_extraction.FeatureHasher.transform"/>
                        </a:rPr>
                        <a:t>transform</a:t>
                      </a:r>
                      <a:r>
                        <a:rPr lang="en-US" dirty="0">
                          <a:effectLst/>
                        </a:rPr>
                        <a:t>(self, </a:t>
                      </a:r>
                      <a:r>
                        <a:rPr lang="en-US" dirty="0" err="1">
                          <a:effectLst/>
                        </a:rPr>
                        <a:t>raw_X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Transform a sequence of instances to a </a:t>
                      </a:r>
                      <a:r>
                        <a:rPr lang="en-US" dirty="0" err="1">
                          <a:effectLst/>
                        </a:rPr>
                        <a:t>scipy.sparse</a:t>
                      </a:r>
                      <a:r>
                        <a:rPr lang="en-US" dirty="0">
                          <a:effectLst/>
                        </a:rPr>
                        <a:t> matrix.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60620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6B52F05E-79E9-4E4B-9E72-129575C8EC4C}"/>
              </a:ext>
            </a:extLst>
          </p:cNvPr>
          <p:cNvSpPr txBox="1">
            <a:spLocks/>
          </p:cNvSpPr>
          <p:nvPr/>
        </p:nvSpPr>
        <p:spPr>
          <a:xfrm>
            <a:off x="838200" y="32638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Feature Extractors’ methods</a:t>
            </a:r>
          </a:p>
        </p:txBody>
      </p:sp>
    </p:spTree>
    <p:extLst>
      <p:ext uri="{BB962C8B-B14F-4D97-AF65-F5344CB8AC3E}">
        <p14:creationId xmlns:p14="http://schemas.microsoft.com/office/powerpoint/2010/main" val="229174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681</Words>
  <Application>Microsoft Macintosh PowerPoint</Application>
  <PresentationFormat>Widescreen</PresentationFormat>
  <Paragraphs>159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Courier New</vt:lpstr>
      <vt:lpstr>inherit</vt:lpstr>
      <vt:lpstr>Office Theme</vt:lpstr>
      <vt:lpstr>scikit-learn</vt:lpstr>
      <vt:lpstr>Let’s get hands on</vt:lpstr>
      <vt:lpstr>PowerPoint Presentation</vt:lpstr>
      <vt:lpstr>PowerPoint Presentation</vt:lpstr>
      <vt:lpstr>PowerPoint Presentation</vt:lpstr>
      <vt:lpstr>Pipeline Fit</vt:lpstr>
      <vt:lpstr>Pipeline Predict</vt:lpstr>
      <vt:lpstr>What about transform only? </vt:lpstr>
      <vt:lpstr>Encoders’ methods</vt:lpstr>
      <vt:lpstr>It’s all about the pipes…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SKLearn Pipelines </dc:title>
  <dc:creator>Mike Ames</dc:creator>
  <cp:lastModifiedBy>Mike Ames</cp:lastModifiedBy>
  <cp:revision>9</cp:revision>
  <dcterms:created xsi:type="dcterms:W3CDTF">2019-08-28T02:21:35Z</dcterms:created>
  <dcterms:modified xsi:type="dcterms:W3CDTF">2019-08-28T04:16:19Z</dcterms:modified>
</cp:coreProperties>
</file>