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84" r:id="rId12"/>
    <p:sldId id="285" r:id="rId13"/>
    <p:sldId id="286" r:id="rId14"/>
    <p:sldId id="287" r:id="rId15"/>
    <p:sldId id="283" r:id="rId16"/>
    <p:sldId id="288" r:id="rId17"/>
    <p:sldId id="266" r:id="rId18"/>
    <p:sldId id="267" r:id="rId19"/>
    <p:sldId id="302" r:id="rId20"/>
    <p:sldId id="268" r:id="rId21"/>
    <p:sldId id="273" r:id="rId22"/>
    <p:sldId id="276" r:id="rId23"/>
    <p:sldId id="265" r:id="rId24"/>
    <p:sldId id="270" r:id="rId25"/>
    <p:sldId id="275" r:id="rId26"/>
    <p:sldId id="277" r:id="rId27"/>
    <p:sldId id="278" r:id="rId28"/>
    <p:sldId id="27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2-04-04T08:11:01"/>
    </inkml:context>
    <inkml:brush xml:id="br0">
      <inkml:brushProperty name="width" value="0.05292" units="cm"/>
      <inkml:brushProperty name="height" value="0.05292" units="cm"/>
      <inkml:brushProperty name="color" value="#ff0000"/>
    </inkml:brush>
  </inkml:definitions>
  <inkml:trace contextRef="#ctx0" brushRef="#br0">30312 5293 0,'-9'0'16,"9"0"64,0 0 160,0 0 336,0 0 624,0 0 1056,0 0 1679,0 0 2540,0 0 3686,0 0 5164,0 0 7037,0 0 9368,0-7 12220,0 7 15671,-9 0 19799,9 0 24682,0 0 30398,0 0 37041,0 0 44705,0 0 53484,0 0 63488,0 0 74827,0 0 87611,0 0 101965,0 0 118014,0 0 135883,0 0 155713,0 0 177645,0 0 201820,0 0 228379,0 0 257479,0 0 289277,0 2 323930,0-2 361610,0 0 402489,2 1 446739,0 1 494532,1-2 546056,1 1 601499,-1 1 661049,3-1 724909,-1 0 793282,1 0 866371,1 0 944395,0 1 1027573,0 0 1116124,1-1 1210283,-2 0 1310285,3 0 1416365,-2 1 1528758,1-2 1647714,1 2 1773483,-2-1 1906315,2 0 2046476,0 0 2194232,0 1 2349849,0-1 2513593,-1 0 2685746,0 1 2866590,0 0 3056407,0-2 3255494,0 3 3464148,-2-3 3682666,0 1 3911345,0 0 4150498,0 0 4400438,0 0 4661478,-1 0 4933946,-1 0 5218170,0-1 5514478,0 1 5823214,-1 0 6144722,0-1 6479346,0 0 6827430,1 0 7189334,-2 0 7565418,2 1 7956042,-2-1 8361581,1 0 8782410,-1 0 9218904,2 0 9671454,-2 0 10140451,1 0 10626286,0 0 11129366,0 1 11650098,0 0 12188889,0-1 12746146,0 0 13322291,0 1 13917746,1 0 14532933,-1 0 15168290,2 1 15824255,-1-2 16501266,3 0 17199761,-1 0 17920193,0 1 18663015,0 0 19428680,1-1 20217657,2 1 21030415,-1-1 21867423,0 0 22729166,0 0 23616129,1 0 24528797,-2 0 25467670,0 0 26433248,-1 0 27426031,0 0 28446519,-2 0 29495228,-1 0 30572674,1 0 31679373,-2 1 32815857,-1-1 33982658,0 1 35180308,-1 0 36409339,0 0 37670298,0 0 38963732,0 1 40290188,0-1 41650229,0 2 43044418,-9 0 44473318,9 0 45937507,0-1 47437563,0 2 48974064,-11-1 50547588,11 2 52158729,0 0 53808081,-9 1 55496238,9-2 57223810,0 3 58991407,-8-2 60799639,8 2 62649131,0 0 64540508,0 0 66474395,-10 0 68451433,10 1 70472263,0-1 72537526,0 1 74647863,0-1 76803931,-10 0 79006387,10 1 81255888,0-1 83553106,0 2 85898713,0-2 88293381,0 0 90737782,0 1 93232604,-8-1 95778535,8 2 98376263,0-1 101026491,0 0 103729922,0 0 106487259,0 0 109299221,0 3 112166527,0-2 115089896,-8 1 118070063,8 0 121107763,0 0 124203731,0 1 127358702,0 0 130573426,0-1 133848653,0 1 137185133,-11 0 140583632,11 0 144044916,0 0 147569751,0 2 151158903,0-2 154813154,0 0 158533286,0 0 162320081,0 0 166174336,-8 1 170096848,8-2 174088414,0 2 178149831,0-2 182281912,0 0 186485470,0 2 190761318,0-3 195110284,0 2 199533196,0-1 204030882,0 0 208604186,0-1 213253952,0 1 217981024,0 0 222786262,0 0 227670526,0-1 232634676,0 1 237679587,0-2 242806134,0 2 248015192,0-2 253307652,0 2 258684405,0-2 264146342,0 2 269694354,0-2 275329348,0 1 281052231,0-1 286863910,0 0 292765292,0 2 298757299,0-3 304840853,0 1 311016876,0 0 317286306,0 1 323650081,0-1 330109139,0 0 336664433,0 0 343316916,0 0 350067541,0 0 356917277,0 1 363867093,0 0 370917958,0-1 378070841,1 1 385326727,-1-1 392686601,0 1 400151448,0-1 407722268,0 0 415400061,0 1 423185827,0-1 431080566,0 1 439085294,0-1 447201027,1 1 455428781,-1-2 463769588,1 2 472224480,0-1 480794489,0 0 489480647,1-1 498284001,-1 0 507205598,1 2 516246485,0-1 525407725,2-1 534690381,-1 0 544095516,0 0 553624208,1 0 563277535,0 0 573056575,0-1 582962422,1 1 592996170,-1-1 603158913,2 0 613451761,-1-1 623875824,0 1 634432212,1-1 645122035,-1 1 655946418,2-1 666906486,-2 0 678003364,1-1 689238177,-1 0 700612066,2 0 712126172,0 0 723781636,0-1 735579615,-1 1 747521266,1-1 759607746,0 0 771840227,0 0 784219881,0 1 796747880,-1-2 809425412,1 2 822253665,0-1 835233827,-1 0 848367086,-1 0 861654645,0 0 875097707,0-1 888697475,-1 0 902455168,-1 1 916372005,2 0 930449205,-3-1 944687987,0 0 959089586,0 0 973655237,-1 0 988386190,1-1 1003283695,-2 0 1018349002,1 0 1033583361,-1 0 1048988038,0 0 1064564299,0-1 1080313410,0 1 1096236637,0-1 1112335262,0 1 1128610567,0-1 1145063834,0 1 1161696360,0-1 1178509442,0 1 1195504378,-9 1 1212682478,9-2 1230045058,0 1 1247593430,0 0 1265328922,-11 1 1283252862,11-1 1301366578,0 1 1319671398,-11 0 1338168666,11 0 1356859726,0 0 1375745922,-11 1 1394828614,11 0 1414109162,-9 0 1433588926,9 1 1453269266,-9-1 1473151558,9 1 1493237174,-9 0 1513527492,9 1 1534023902,-10-1 1554727794,10 1 1575640562,-8 0 1596763610,8 0 1618098346,-8 0 1639646178,8 1 1661408526,0 0 1683386814,-13-1 1705582462,13 1 1727996910,0 0 1750631594,-9 0 1773487954,9 0 1796567426,0 1 1819871464,-9-2 1843401520,9 2 1867159048,0 0 1891145502,-8 1 1915362350,8-2 1939811062,0 3 1964493106,0-2 1989409966,-12 1 2014563128,12 0 2039954076,0 0 2065584312,0 1 2091455336,-11-1 2117568646,11 2 2143925742,0-2-2124439154,-8 3-2097589934,8-1-2070492380,0 0-2043144960,0 0-2015546140,-11-1-1987694388,11 2-1959588160,0-1-1931225906,0 2-1902606080,-9-1-1873727120,9 0-1844587460,0 1-1815185540,0-1-1785519796,-9 0-1755588650,9 0-1725390524,0 0-1694923840,0 0-1664187004,-11 1-1633178422,11-1-1601896500,0 1-1570339644,0-1-1538506244,-10 2-1506394690,10-2-1474003372,0 1-1441330664,-9 1-1408374944,9-1-1375134584,0 1-1341607944,-10-1-1307793384,10 1-1273689260,0 1-1239293916,0-2-1204605700,-9 0-1169622948,9 1-1134344008,0 0-1098767204,0-1-1062890868,-9 1-1026713324,9-1-990232888,0 0-953447868,0 0-916356580,0 0-878957332,0-1-841248424,-9 2-803228152,9-3-764894812,0 1-726246688,0 0-687282056,0 0-647999200,0 0-608396388,0 0-568471880,0-1-528223944,0 1-487650844,-9-1-446750828,9 0-405522148,0 0-363963056,0 0-322071784,0-1-279846568,0 0-237285640,0 1-194387216,0 0-151149516,0-2-107570756,0 2-63649156,0-1-19382920,-8 1 25229748,8 0 70190648,0 0 115501592,0 0 161164392,0 2 207180864,0-2 253552832,0 2 300282128,0 1 347370576,0-2 394820008,0 2 442632264,0 0 490809192,0 0 539352632,0 0 588264448,0 0 637546496,0 1 687200640,0-1 737228752,0 0 787632708,0 1 838414384,0-1 889575652,0 0 941118404,0 0 993044532,0-1 1045355928,0 1 1098054500,0-2 1151142152,0 0 1204620792,1 0 1258492344,0-2 1312758728,0 1 1367421864,0-1 1422483676,0 1 1477946100,0-1 1533811076,-1 0 1590080544,2-2 1646756456,-1 0 1703840764,0 0 1761335420,-1-1 1819242380,1 1 1877563608,-1-1 1936301076,1 0 1995456756,-1 1 2055032628,0-2 2115030680,0 2-2119514400,0-1-2058666020,0-1-1997389476,0 1-1935682768,0 1-1873543880,0-1-1810970796,0 0-1747961500,0 2-1684513976,0-2-1620626192,0 1-1556296116,0 0-1491521716,0 1-1426300948,0-1-1360631760,0 0-1294512108,0 0-1227939944,0 1-1160913204,0-1-1093429828,0 0-1025487748,0 0-957084892,0 0-888219180,0 1-818888532,0-1-749090852,1 1-678824052,0 0-608086036,0-1-536874692,0 1-465187908,0 0-393023580,1-1-320379580,-1 1-247253780,1 0-173644060,-1 1-99548292,1-1-24964340,0 1 50109948,0-2 125676700,-1 2 201738084,0-1 278296252,1-1 355353356,0 1 432911564,-1-1 510973036,1 1 589539956,-1-1 668614484,0 1 748198820,1 0 828295140,-1 0 908905644,0-1 990032508,-1 0 1071677948,1-1 1153844156,0 1 1236533340,-1-1 1319747716,1 0 1403489508,-1 0 1487760932,0-1 1572564220,1 0 1657901612,-1 1 1743775340,2-2 1830187652,-2 0 1917140804,0 0 2004637044,1 0 2092678620,-1 1-2113699500,1-1-2024560452,-1 0-1934869268,0 1-1844623668,0 0-1753821372,1 0-1662460092,-1 0-1570537532,1 0-1478051396,-1 1-1384999388,1 0-1291379212,0 0-1197188556,-1 2-1102425108,1-1-1007086548,-1 1-911170556,1-1-814674796,0 0-717596948,0-1-619934676,0 1-521685644,-1-1-422847500,1 1-323417908,-1-2-223394500,1 1-122774924,-1 0-21556812,0-1 80262204,0-1 182684508,0 0 285712468,0 0 389348476,0 0 493594924,1 0 598454196,-1 0 703928692,1 0 810020812,-1 0 916732972,0-1 1024067572,1 0 1132027036,-1 0 1240613788,0 1 1349830244,0 0 1459678836,0 0 1570161988,1-1 1681282148,-1 1 1793041772,0-1 1905443308,0 0 2018489204,0 1 2132181924,0-1-2048443372,0 0-1933449612,0 0-1817801628,0 1-1701496932,0 0-1584533044,0 0-1466907476,0 0-1348617740,0 0-1229661340,1 0-1110035772,0 1-989738540,0 0-868767132,0 0-747119028,1 2-624791708,-1-1-501782660,1 0-378089348,-1 1-253709244,1-1-128639820,0 1-2878524,0-1 123577196,-1 0 250729884,1 1 378582084,0-1 507136356,-1 0 636395268,0-1 766361380,0-1 897037276,1 0 1028425532,-2 0 1160528724,1-1 1293349444,0 0 1426890284,0 0 1561153852,0 1 1696142748,0-1 1831859580,-1-1 1968306956,2 0 2105487500,-2 1-2051563444,0-2-1912908676,0 0-1773512852,1 2-1633373348,-1-1-1492487508,0 0-1350852708,0 0-1208466292,0-1-1065325604,0 1-921427988,0 0-776770788,0 0-631351332,0 0-485166948,0 1-338214964,0 0-190492692,0 1-41997460,0 0 107273436,0 0 257322700,0 0 408153036,-8 0 559767148,8 0 712167740,0-2 865357516,0 2 1019339212,0-1 1174115532,0 0 1329689228,0 0 1486063020,-9 0 1643239644,9-1 1801221868,0-2 1960012428,0 2 2119614076,0-1-2014937748,0-1-1853705668,0 2-1691654212,0-1-1528780628,0 0-1365082132,0 0-1200555924,-10 0-1035199236,10 1-869009284,0 0-701983284,0-1-534118420,0 1-365411908,0 0-195860932,0 0-25462676,-10 1 145785676,10-1 317886956,0 0 490843980,0 1 664659580,-9-1 839336604,9 1 1014877900,0 0 1191286300,0-1 1368564652,-12 1 1546715820,12-1 1725742652,0 1 1905648028,-9 0 2086434812,9-1-2026861428,0 0-1844303204,-9 0-1660854932,9 0-1476513716,0 1-1291276676,-11-1-1105140916,11 0-918103524,0 0-730161604,-11 1-541312228,11 0-351552500,0-1-160879476,-12 1 30709756,12 0 223218140,0 0 416648604,-11 2 611004092,11-2 806287532,0 2 1002501900,-12-1 1199650124,12 1 1397735164,0 0 1596759996,-12 0 1796727596,12 0 1997640924,-8 1-2095464340,8-2-1892650612,-9 2-1688882196,9-2-1484156116,-9 2-1278469364,9-3-1071818948,0 1-864201860,-10-2-655615092,10 1-446055636,0 0-235520452,0-1-24006532,-9-1 188489164,9 0 401969676,0 0 616438028,0-1 831897276,0 0 1048350460,0 0 1265800636,0 0 1484250844,2 0 1703704172,1 0 1924163676,-1 0 2145632428,2-8-1926853796,-1 8-1703357316,2-9-1478842340,-1 9-1253305796,0-14-1026744580,1 5-799155588,1-3-570535716,0-2-340881860</inkml:trace>
  <inkml:trace contextRef="#ctx0" brushRef="#br0">31075 6074 0,'-8'0'0,"8"0"15,0 0 60,0 0 150,-10 0 316,10 0 589,0 0 1000,0 0 1580,0 0 2375,0 0 3431,0 0 4794,0 0 6526,0 0 8689,0 0 11345,0 0 14572,0 0 18448,0 0 23051,0 0 28459,0 0 34765,3 0 42062,0 0 50443,2 3 60017,0-1 70893,1 0 83180,2 1 97003,2-1 112487,0 1 129757,2-1 148938,1 0 170170,1 0 193593,1-1 219347,2 0 247588,-1 1 278472,1-2 312155,1 1 348793,-1-1 388557,-2 0 431618,0 1 478147,-2 0 528331,0-1 582357,-2 0 640412,-1 0 702699,-3 1 769421,1-1 840781,-3 0 916997,-2 0 998287,0 2 1084869,-3-2 1176961,0 0 1274797,0 0 1378627,-8 1 1488701,8-1 1605269,0 0 1728596,-11 1 1858947,11 1 1996587,-9 0 2141797,9 0 2294858,-10 2 2456051,10 0 2625672,-13 1 2804017,13 0 2991382,-13 2 3188079,13 0 3394420,-15 1 3610717,15 2 3837298,-16 0 4074491,8 2 4322624,-2 2 4582025,1 0 4853037,0 1 5136003,0 3 5431266,0 0 5739185,0 2 6060119,1 0 6394427,8 3 6742468,-16 2 7104617,16 0 7481249,-13 0 7872739,13 1 8279477,-14 1 8701853,14 0 9140257,-12-1 9595079,12 0 10066725,-11-1 10555601,11-2 11062113,0-1 11586682,-12-1 12129729,12-3 12691675,0-1 13272957,-9-3 13874012,9-2 14495277,0-2 15137205,0-3 15800249,0-3 16484862,-9-2 17191497,9-1 17920622,0-1 18672705,0 0 19448214,0 0 20247633,1-12 21071446,2 12 21920137</inkml:trace>
  <inkml:trace contextRef="#ctx0" brushRef="#br0">31505 6294 0,'7'-7'16,"-1"7"64,0 0 160,-3 0 335,0 0 620,-3 0 1046,0 0 1660,0 0 2509,0 5 3640,0 1 5100,-11 1 6952,11 2 9259,-14 1 12084,5 1 15505,-1 1 19600,-1 1 24447,0 2 30124,-3 1 36725,1 0 44344,-2 0 53075,2 0 63028,0 0 74313,0 0 87040,1-1 101334,0 0 117320,2-2 135123,1 1 154884,9-3 176744,-14-1 200844,14 0 227325,0-2 256343,0-1 288054,0-2 322614,0-2 360195,0 0 400969,0-2 445108,6 0 492784,3-1 544185,1 0 599499,3 0 658914,1 0 722633,2-8 790859,1 8 863795,1-8 941644,1 8 1024625,1-8 1112957,-1 8 1206859,2-10 1306566,1 10 1412313,-2-9 1524335,1 9 1642882,-1-8 1768204,-1 8 1900551,-1 0 2040189,-1-9 2187384,-3 9 2342402,-1 0 2505509,0 0 2676986,-2 0 2857114,-2 0 3046174,0 0 3244463,-4 0 3452278,-1 0 3669916,-1 0 3897674,-3-7 4135865,0 7 4384802,0 0 4644798,0 0 4916181,0 0 5199279,-11 0 5494420</inkml:trace>
  <inkml:trace contextRef="#ctx0" brushRef="#br0">31664 6306 0,'0'-7'0,"0"7"0,0 0 16,0 0 64,0 1 160,0 1 335,0 4 620,-11 2 1046,11 1 1660,0 4 2509,-10 1 3640,10 3 5100,-9 2 6951,9 2 9255,-11-1 12074,11 4 15470,-13 0 19521,13 2 24305,-14-2 29900,14 1 36400,-15 1 43899,15-4 52491,-12 0 62285,12-1 73390,-12-2 85915,12-3 99985,-11-2 115725,11-3 133260,0-2 152715,-11-3 174231,11-2 197949,0-1 224010,0-2 252570</inkml:trace>
  <inkml:trace contextRef="#ctx0" brushRef="#br0">31861 6307 0,'4'-8'0,"0"8"16,-1 0 64,0 0 160,-1 0 320,-1 0 576,-1 0 960,0 3 1504,0 4 2240,0 2 3215,0 1 4476,0 2 6070,-9 2 8060,9 3 10509,-11 1 13480,11 2 17051,-13 0 21300,13 1 26305,-15 1 32144,15 1 38911,-16-1 46700,16 0 55605,-14 0 65736,14-1 77203,-14-1 90116,14-2 104600,-10-2 120780,10-2 138781,0-3 158728,-11-2 180762,11-2 205024,0-4 231655,0-2 260812,0-1 292652,0 0 327332,0 0 365024,3-11 405900,1 1 450132</inkml:trace>
  <inkml:trace contextRef="#ctx0" brushRef="#br0">32025 6177 0,'8'-13'16,"-1"13"64,3-11 160,-1 11 336,0-9 624,2 9 1056,-1 0 1664,-1-9 2495,3 9 3596,-1 0 5014,1 0 6812,1 0 9053,0 0 11800,0 0 15132,0 0 19128,-1 1 23867,1 2 29428,-1 1 35905,0 0 43392,-2 1 51983,0 0 61788,-2 2 72917,-4 1 85480,-1 0 99602,-3 1 115408,0 1 133023,0 1 152588,-11 1 174244,3 0 198132,-3 1 224393,-2 0 253184,-2 1 284662,-2-1 318984,0-1 356322,-1 0 396848,1-2 440734,1 1 488152,2-3 539290,1-2 594336,3 1 653478,1-3 716920,9-1 784866,-12-2 857520,12-1 935101,3 0 1017828,3-9 1105936,1 9 1199660,1-10 1299250,2 10 1404956,2-10 1517028,-1 10 1635716,3-12 1761286,-1 12 1894004,2-11 2034136,0 11 2181948,-1-7 2337722,1 7 2501740,-2 0 2674284,1 0 2855651,-1 0 3046138,0 0 3246042,-2 0 3455676,-1 2 3675353,0 3 3905386,-3 0 4146088,-2 1 4397788,-2 2 4660815,-2 0 4935498,-1 2 5222181,0 1 5521208,0 0 5832923,0 1 6157686,-13 1 6495857,13 1 6847796,-19-1 7213878,8 1 7594478,-2 0 7989971,0 1 8400732,-1-3 8827152,1 2 9269622,1-2 9728533,0-2 10204292,2 0 10697306,0-1 11207982,1-2 11736727,9-1 12283963,-13-2 12850112,13-1 13435596,0-3 14040853,-11 0 14666321,11 0 15312438,0 0 15979658,0 0 16668435,0-10 17379223,1 10 18112491,2-12 18868708</inkml:trace>
  <inkml:trace contextRef="#ctx0" brushRef="#br0">32748 6253 0,'15'-8'15,"-2"-1"60,-1-1 150,-1 0 316,-2-1 589,-1 1 1000,-1-1 1580,-2 0 2376,-1 1 3435,-2 0 4804,0 2 6545,-2-1 8720,0 2 11391,0 7 14620,0-11 18485,-15 11 23064,6 0 28435,-1 0 34692,-2 0 41929,-3 3 50240,0 3 59734,-2 2 70520,0 2 82707,-1 1 96420,0 2 111784,1 1 128924,-1 2 147965,2-1 169047,0 2 192310,3 1 217894,-1-2 245955,4 0 276649,2 0 310132,8 0 346576,-11-3 386153,11 1 429035,0-1 475394,2-3 525417,1-2 579291,3-1 637203,0-3 699356,3-2 765953,2-2 837197,1 0 913307,1 0 994502,3 0 1081001,0-10 1173023,0 10 1270802,0-15 1374572,-1 5 1484567,0-2 1601037,0 0 1724232,-2 0 1854402,1-1 1991797,-3 0 2136682,1 0 2289322,-2 1 2449982,-2 0 2618943,-1 1 2796486,0 1 2982892,-3 2 3178458,-1 0 3383481,-1 8 3598258,0-11 3823086,-2 11 4058277,0-9 4304143,0 9 4560996,0 0 4829164,0 0 5108975,0 0 5400757,0 0 5704854,-9 0 6021610,9 2 6351369,0 2 6694490,0 1 7051332,-12 0 7422254,12 3 7807615,0-1 8207790,-12 3 8623154,12 1 9054082,-12 1 9500964,12 1 9964190,-15 2 10444150,7 1 10941234,-1 1 11455848,-1 1 11988398,0 1 12539290,1 3 13108946,-2-2 13697788,1 2 14306238,1 1 14934733,-1 1 15583710,0-1 16253606,2 2 16944874,-1-1 17657967,0-1 18393338,9 0 19151440,-15 0 19932742,15-1 20737713,-13 0 21566822,13-3 22420553,-12-1 23299390,12 0 24203817,-12-3 25134318,12-2 26091393,-10 0 27075542,10-3 28087265,-13-1 29127077,13-2 30195493,-13-1 31293028,13-3 32420213,-13 0 33577579,13-3 34765657,-17 0 35984978,8 0 37236089,-1 0 38519537,-2 0 39835869</inkml:trace>
  <inkml:trace contextRef="#ctx0" brushRef="#br0">30473 9059 0,'2'0'16,"-1"-7"64,-1 7 160,1 0 335,-1 0 620,1 0 1046,-1 0 1644,0 0 2461,0 0 3544,0 0 4940,0 0 6712,0 0 8923,0 0 11636,0 0 14914,0 0 18835,0 0 23477,0 0 28918,0 0 35252,0 0 42573,0 0 50975,0 0 60568,0 0 71462,0 0 83767,-9 0 97608,9 0 113110,0 0 130398,0 0 149597,0 0 170848,0 0 194292,0 0 220070,0 0 248338,0 1 279252,0 0 312968,0 1 349642,0-1 389446,0 1 432552,0 1 479132,1 0 529374,0 1 583466,0-1 641596,-1 1 703967,1 0 770782,1 1 842244,-1-1 918572,-1-1 999985,1 1 1086702,0-1 1178942,-1 1 1276940,0-1 1380931,2 0 1491150,-2-1 1607847,0 0 1731272,0-1 1861675,0 1 1999322,0-1 2144479,0 0 2297412,0-1 2458387,1 1 2627685,-1-1 2805587,0 2 2992374,0-2 3188343,0 0 3393791,0 0 3609015,0 0 3834312,0 0 4069995,0 0 4316377,0 0 4573786,0 0 4842566,0 0 5123061,0 1 5415615,0-1 5720588,0 0 6038340,0 0 6369231,-10 0 6713636,10 1 7071930,0 0 7444488,0-1 7831685,0 1 8233912,0 0 8651560,0 0 9085020,0 0 9534683,0 0 10000955,0 1 10484242,0-1 10984950,2 1 11503501,1 0 12040317,-1 0 12595820,0 0 13170448,1 0 13764639,1 0 14378831,1 1 15013462,-1-1 15668985,2 0 16345853,-1 1 17044519,1-1 17765452,-1 1 18509121,1-1 19275995,-1 0 20066559,0 0 20881298,2 0 21720697,-2 0 22585241,1 0 23475430,-1-1 24391764,0 1 25334743,0-1 26304883,-2 1 27302700,1-1 28328710,-1 0 29383444,1 0 30467433,-1 0 31581208,-1 0 32725316,1-1 33900304,0 1 35106719,-1 0 36345108,-1 0 37616034,2 0 38920060,-1-1 40257749,0 1 41629664,0 0 43036383,0 0 44478484,-1 0 45956545,1-1 47471160,0 2 49022923,0-1 50612428,0 0 52240285,-1 1 53907104,0-2 55613495,0 1 57360083,1 1 59147493,-2-1 60976350,1 0 62847279,0 1 64760921,-1-1 66717917,1 0 68718908,-1 1 70764550,0-1 72855499,0 1 74992411,1-1 77175958,-1 1 79406812,0 0 81685645,0 0 84013129,1 0 86389952,-1 1 88816802,0 0 91294367,0-1 93823350,0 1 96404454,0 1 99038382,0 0 101725853,0 1 104467586,0-1 107264300,0 2 110116730,0 0 113025611,0 0 115991678,-9 1 119015666,9 0 122098325,0 0 125240405,0 0 128442656,0 0 131705844,-10 1 135030735,10-1 138418095,0 2 141868705,0-1 145383346,-10-1 148962799,10 1 152607845,0 0 156319281,0 0 160097904,0 0 163944511,0 0 167859899,-8 1 171844881,8 0 175900270,0 0 180026879,0 0 184225536,0 0 188497069,0-1 192842306,0 1 197262091,0-1 201757268,0 1 206328681,0 0 210977190,1 0 215703655,-1 0 220508936,1-1 225393893,-1 0 230359401,0 1 235406335,0-1 240535570,0-1 245747997,1 0 251044507,-1 1 256425991,0-1 261893340,0 0 267447460,0 0 273089257,0 0 278819637,0 0 284639522,0 0 290549834,0 0 296551495,0-1 302645443,0 1 308832616,0 0 315113952,0-1 321490404,0 2 327962925,0 0 334532468,0-2 341199986,-8 1 347966448,8 0 354832823,0 0 361800080,0 0 368869204,0-1 376041180,0-1 383316993,0 2 390697628,0-1 398184085,-9 1 405777364,9 0 413478465,0 0 421288404,0-1 429208197,0 1 437238860,0-1 445381424,0 1 453636920,0 0 462006379,0 0 470490832,0 1 479091326,-10-1 487808908,10 0 496644625,0 0 505599540,0 0 514674716,0-1 523871216,0 0 533190118,0 0 542632500,0-1 552199440,0 1 561892032,0 0 571711370,0 0 581658548,0 0 591734660,0 0 601940816,0 0 612278126,0 0 622747700,0 1 633350663,0-1 644088140,-8 2 654961256,8-1 665971136,0 0 677118921,0 1 688405752,0 0 699832770,0 0 711401131,0 0 723111991,0 0 734966506,0-1 746965848,0 1 759111189,0 0 771403701,0-1 783844572,0 1 796434990,0-1 809176143,0 0 822069219,0 0 835115421,0-1 848315952,0 0 861672015,0 1 875184829,0-1 888855613,0 1 902685586,0 0 916675983,0-2 930828039,0 2 945142989,0 0 959622068,0-1 974266526,0 0 989077613,0 1 1004056579,0-1 1019204690,0 0 1034523212,0 2 1050013411,0-3 1065676553,0 1 1081513919,0 0 1097526790,0-2 1113716447,0 1 1130084187,0 1 1146631307,0-1 1163359104,0 0 1180268892,0-1 1197361982,0 3 1214639688,0-2 1232103338,0 1 1249754260,0 0 1267593782,0 0 1285623232,0 0 1303843954,0 0 1322257292,0 1 1340864590,0 1 1359667208,0-1 1378666506,0 1 1397863844,0-1 1417260582,0 0 1436858094,0 0 1456657758,1 0 1476660946,0 0 1496869050,-1-2 1517283462,1 2 1537905570,0-1 1558736782,-1-1 1579778506,1 2 1601032146,0-1 1622499122,-1 0 1644180858,0 0 1666078778,1 1 1688194302,0-1 1710528866,-1 2 1733083910,1-1 1755860874,-1 0 1778861208,2 1 1802086366,-1 0 1825537802,-1 1 1849216966,1-1 1873125330,0 1 1897264362,-1 0 1921635530,2 0 1946240322,-2-1 1971080220,2 1 1996156710,-1-1 2021471278,0 0 2047025422,0-1 2072820642,1 1 2098858440,0-1 2125140332,0 0-2143299464,0-1-2116524840,-1 1-2089501560,1 0-2062228092,0-2-2034702906,1 2-2006924454,-1-3-1978891190,2 2-1950601568,-1-2-1922054024,0 2-1893246996,0-2-1864178920,0-1-1834848232,1 1-1805253356,-1 0-1775392712,1-1-1745264724,0 0-1714867812,2-1-1684200384,-2 1-1653260844,1-1-1622047600,0 0-1590559040,1 0-1558793556,-2 0-1526749536,3 0-1494425356,-2-1-1461819392,0 0-1428930016,1 1-1395755606,-1-1-1362294520,1 0-1328545116,0 0-1294505756,-3 0-1260174780,2 0-1225550536,-2-1-1190631364,0 1-1155415596,1 0-1119901556,-2-1-1084087576,1 1-1047971964,0-1-1011553036,-1 1-974829100,0 0-937798472,-1-1-900459448,1 0-862810320,-1 0-824849392,0 0-786574940,1 0-747985248,0 1-709078596,-1-1-669853264,0 0-630307520,1 0-590439624,-1 0-550247848,0 0-509730436,0 0-468885640,1 0-427711712,-2 0-386206880,1 0-344369384,0 0-302197456,-1 0-259689316,0 0-216843180,0 0-173657268,0 1-130129804,0-1-86258984,0 0-42043016,0 1 2519900,0 0 47431576,0-1 92693824,0 1 138308460,0 1 184277292,0-1 230602152,-10 1 277284868,10 0 324327268,0 1 371731196,0-1 419498492,-9 1 467631004,9 0 516130592,0 0 564999112,0 1 614238428,-12 0 663850400,12 0 713836904,0 2 764199812,-9-2 814941000,9 1 866062360,0 0 917565780,-8 0 969453152,8 0 1021726384,0-1 1074387380,0 2 1127438048,-12 0 1180880292,12-1 1234716036,0 0 1288947200,0 0 1343575708,-10 0 1398603496,10 0 1454032504,0 0 1509864668,0-1 1566101944,0 0 1622746280,-9 1 1679799632,9 0 1737263956,0 0 1795141216,0-1 1853433384,0 2 1912142428,0-1 1971270332,0 1 2030819084,-10-1 2090790668,10 0-2143780228,0 1-2082957012,0-1-2021704980,0 1-1960022132,0 0-1897906452,0 0-1835355924,0-1-1772368532,0 1-1708942248,0 0-1645075036,0-1-1580764868,0 1-1516009696,0-1-1450807472,0 0-1385156152,0 0-1319053688,0-1-1252498016,0 2-1185487072,0-2-1118018792,-8 0-1050091104,8 1-981701920,0 0-912849168,0 0-843530760,0-1-773744592,0 2-703488576,0-2-632760616,0 2-561558600,0-1-489880424,0 1-417723968,0-1-345087120,0 0-271967744,0 0-198363720,-8 2-124272904,8-1-49693160,0-1 25377656,0 1 100941688,0 0 177001088,0 0 253558016,0 0 330614624,0-1 408173080,0 1 486235560,0 1 564804240,0-2 643881304,0 1 723468944,0-1 803569344,0 1 884184696,0-1 965317200,0 0 1046969056,0 1 1129142472,0-1 1211839664,0-1 1295062848,0 0 1378814248,0 1 1463096088,0-1 1547910592,0 1 1633260000,0-1 1719146544,0 2 1805572480,0-1 1892540056,0 0 1980051520,0 0 2068109136,0 1-2138252120,0 0-2049095392,0 0-1959385696,0 1-1869120752,0-1-1778298280,0 0-1686915992,0 0-1594971600,0 1-1502462800,0-2-1409387296,-8 1-1315742784,8-2-1221526944,0 1-1126737456,0 0-1031372016,0 1-935428296,0-1-838903968,0 0-741796696,0 1-644104144,0 0-545823968,-10 1-446953824,10 1-347491344,0-1-247434176,0 1-146779960,0-1-45526320,0 2 56329120,0-1 158788736,0 0 261854904,0 1 365530008,-8-1 469816448,8 1 574716608,0-1 680232896,0 0 786367720,0 0 893123488,0 0 1000502616,0 0 1108507528,0 0 1217140648,0 0 1326404400,0-1 1436301216,0 0 1546833536,0 1 1658003800,0-1 1769814464,0 2 1882267976,0 0 1995366792,0 1 2109113360,0-2-2071457144,0 2-1956407656,0 0-1840703008,0 0-1724340712,0-1-1607318288,0 1-1489633248,0 0-1371283088,0 1-1252265312,0 0-1132577416,0 0-1012216888,0 1-891181208,0-2-769467864,0 0-647074344,0-2-523998112,1 2-400236632,-1-2-275787384,1 2-150647808,0-2-24815368,-1 0 101712488,1 0 228938304,0-1 356864648,-1 1 485494080,2-1 614829160,-1 1 744872472,0-1 875626592,0 0 1007094096,1 1 1139277576,-2-1 1272179632,3 1 1405802856,-2 0 1540149848,0 0 1675223240,1 0 1811025624,-1-1 1947559608,0 1 2084827832,0 0-2072134392,0-1-1933389832,0 1-1793903144,-1-1-1653671688,0 0-1512692840,1 0-1370963944,-1 0-1228482344,0 1-1085245384,1-1-941250408,-1-1-796494744,0 1-650975720,0-1-504690680,0 1-357636920,0 0-209811752,0-1-61212488,0 1 88163560,0-2 238319096,1 1 389256824,0-1 540979432,-1 1 693489656,0 0 846790200,1-1 1000883800,0 1 1155773176,-1 0 1311461080,1 0 1467950232,0 1 1625243368,0 0 1783343240,0 0 1942252600,0 0 2101974200,1 0-2032456488,-1 1-1871102104,0 1-1708927192,0-1-1545928968,0 0-1382104632,0 0-1217451416,2 1-1051966552,-3-2-885647224,2 1-718490648,-2-1-550494024,0 0-381654536,1 0-211969368,0-1-41435704,-1 0 129949256,0 0 302188344,0 0 475284392,0-1 649240232,0 2 824058696,0-1 999742648,0 0 1176294920,0 0 1353718360,0 1 1532015848,0 0 1711190232,1 0 1891244392,-1 0 2072181192,0 0-2040963768,1 1-1858253032,-1-1-1674651016,0 1-1490154824,0-1-1304761544,0 0-1118468296,1 1-931272168,-1-2-743170248,1 2-554159624,-1-1-364237384,1-1-173400600,-1 0 18353640,0-1 211028280,0 1 404626264,0-1 599150520,0 1 794604008,0-1 990989672,1 0 1188310488,-1 0 1386569432,0 1 1585769464,1-2 1785913544,-1 1 1987004648,0 1-2105921528,1 0-1902927416,0-1-1698977320,-1 2-1494068232,1-1-1288197160,0 1-1081361112,-1 1-873557064,1-1-664782008,0 1-455032920,0-1-244306792,-1 0-32600584,2 1 180088728,-2-1 393764184,2 0 608428824,-1 0 824085704,0-1 1040737864,0 0 1258388344,0 0 1477040216,-1-1 1696696536,1 0 1917360376,-1 1 2139034808,0-1-1933244376,0 0-1709539512,1 1-1484814808,-1-2-1259067160,0 2-1032293480,0 0-804490664,0 1-575655592,0 1-345785160,0 0-114876248,0 0 117074280,0 1 350069544,0-1 584112680,0 1 819206808,0 0 1055355080,0-1 1292560648,0 2 1530826648,0 0 1770156248,0 0 2010552600,0-1-2042948440,0 0-1800409096,0-1-1556793496,0-1-1312098472,0 0-1066320856,0 0-819457448,0-1-571505080,0-1-322460552,0 1-72320648,0-1 178917816,0-1 431258056,0 0 684703288,-9-1 939256728,9 0 1194921592,0 0 1451701112,0 0 1709598536,0-1 1968617080,0 1-2066207288,-10 0-1804936728,10 0-1542535288,0 0-1278999704,0 0-1014326728,-11 0-748513080,11 1-481555512,0 0-213450728,-9 2 55804536,9-1 326213592,0 1 597779704,-13 1 870506168,13 1 1144396280,-11 0 1419453336,11 1 1695680632,-9 1 1973081496,9 0-2043308040,-12 1-1763550056,12 0-1482608552,-13 1-1200480168,13-2-917161576,-12 1-632649416,12-2-346940360,-11 1-60031080,11-2 228081816,-11 0 517401688,11-1 807931864,0-1 1099675736,-11-1 1392636696,11-1 1686818104,0-1 1982223352,0 0-2016111464,0-2-1718248360,-8-1-1419151240,8 1-1118816712,0-1-817241352,0 0-514421768,0 0-210354536,0 0 94963736,0 0 401536504,2-6 709367160,-2 6 1018459160,2-9 1328815960,-2 9 1640440952,1-11 1953337624,0 4-2027457864,0-2-1712007496,-1 0-1395275080,2-3-1077257160,-2-1-757950248,1-1-437350888</inkml:trace>
  <inkml:trace contextRef="#ctx0" brushRef="#br0">31057 10140 0,'0'0'0,"-9"1"0,9 0 16,0-1 64,-9 1 160,9-1 336,0 1 624,0 0 1056,-9 0 1664,9 1 2495,0 0 3596,0 1 5014,0-2 6812,0 2 9053,0 0 11800,0-1 15116,0 1 19080,0 1 23771,0 1 29268,2-1 35665,2 0 43056,1 1 51535,2 0 61212,2-1 72197,1 0 84600,1 1 98531,2 0 114115,0-2 131477,1 0 150742,3-1 172051,0-1 195545,-1 1 221365,2-2 249668,-2 0 280611,2 0 314351,-3 0 351045,1 0 390865,-3 0 433983,0 0 480571,-3 0 530817,-1 0 584909,-2-7 643035,0 7 705399,-3 0 772205,-2 0 843657,-1 0 919974,-1 1 1001375,0 2 1088095,-9 1 1180369,9 0 1278432,-14 2 1382534,14 1 1492925,-13 1 1609855,13 2 1733574,-17 2 1864348,8 1 2002443,0 1 2148125,-1 2 2301676,0 1 2463378,1 1 2633513,0 1 2812363,0 1 3000225,9 0 3197396,-15 0 3404173,15 1 3620869,-14 1 3847797,14-1 4085270,-11-1 4333617,11 0 4593167,-10-1 4864249,10-1 5147207,0-2 5442385,-10 0 5750127,10-1 6070777,0-1 6404695,0 0 6752241,-8-3 7113775,8 0 7489672,0-1 7880307,0-2 8286055,0 0 8707307,0-1 9144454,0 0 9597887,0 0 10067997,0 0 10555191,0-2 11059876,0-2 11582459,0 0 12123362,1-3 12683007</inkml:trace>
  <inkml:trace contextRef="#ctx0" brushRef="#br0">31511 10351 0,'8'0'16,"1"0"64,-2 0 160,-3 0 320,0 0 575,-1 0 956,-2 0 1494,-1 6 2236,0 1 3229,0 3 4520,-9 1 6171,9 2 8244,-14 0 10801,4 2 13904,1 1 17631,-1 0 22060,-3 1 27269,1 0 33352,-1 1 40403,1-2 48516,1-1 57800,0-1 68364,3 0 80317,8-3 93768,-15 0 108842,15-2 125664,0-2 144359,0 0 165068,0-1 187932,0-2 213092,0-1 240689,2-2 270879,4-1 303818,3 0 339662,1 0 378583,2 0 420753,0 0 466344,3-8 515543,0 8 568537,2-8 625513,-1 8 686658,3-8 752175,-2 8 822267,0-10 897137,0 10 977004,0-10 1062087,0 10 1152605,-2-9 1248792,0 9 1350882,-2-7 1459109,-2 7 1573723,-1 0 1694974,-1-9 1823112,-2 9 1958387,-2 0 2101065,0 0 2251412,-2-8 2409694,-2 8 2576192,0 0 2751187,-1 0 2934960,0 0 3127792</inkml:trace>
  <inkml:trace contextRef="#ctx0" brushRef="#br0">31637 10340 0,'0'0'16,"0"0"64,0 0 160,0 0 335,0 3 620,0 3 1046,0 3 1644,0 1 2461,-9 3 3544,9 1 4940,0 2 6712,0 2 8923,-8 1 11636,8 2 14929,0 0 18880,-12 1 23567,12 0 29068,-9 0 35477,9 1 42888,-9-1 51395,9-1 61108,-10 0 72137,10-2 84592,-9 0 98583,9-2 114235,-8-1 131673,8-3 151022,0-1 172423,-9-2 196017,9-1 221945,0-3 250363,0-1 281427,0-3 315293,0-2 352133,0 0 392119,0 0 435423,0 0 482217,0-9 532689</inkml:trace>
  <inkml:trace contextRef="#ctx0" brushRef="#br0">31852 10351 0,'6'-12'0,"0"12"0,-2-9 16,0 9 64,0 0 160,-1 0 335,0 0 620,-1 0 1046,-2 0 1660,0 6 2509,0 1 3640,0 2 5100,0 1 6951,0 2 9255,0 1 12074,0 2 15486,-9 1 19569,9 2 24401,-8 1 30076,8 0 36688,-11 0 44331,11 0 53099,-11 0 63101,11 0 74446,-11-1 87243,11-1 101617,-12-2 117693,12-1 135596,-9-2 155467,9-2 177447,0-2 201677,-9-2 228298,9-2 257466,0-2 289337,0-2 324067,0 0 361828,0 0 402792</inkml:trace>
  <inkml:trace contextRef="#ctx0" brushRef="#br0">32031 10220 0,'2'-8'0,"1"0"0,0 8 0,0-10 16,1 10 64,0 0 160,1-8 335,1 8 620,-1 0 1046,3 0 1660,0 0 2509,1 1 3640,1 1 5100,1-1 6952,1 1 9259,-1 0 12084,3 1 15505,-2 1 19600,1 0 24447,-2 1 30140,-2 1 36773,0 0 44440,-3 3 53251,-2-1 63316,-2 3 74745,-2 0 87648,0 2 102150,0 2 118376,-9 0 136451,9 0 156516,-18 2 178712,7 0 203180,-3-1 230061,1 1 259511,-2 0 291686,1-2 326742,0 0 364851,0-2 406185,2-2 450916,1-1 499232,2-2 551321,9-2 607371,-14-1 667585,14-2 732166,0-2 801317,0-1 875241,0 0 954157,0 0 1038284,2 0 1127841,4-11 1223063,1 11 1324185,2-10 1431442,1 10 1545069,2-10 1665316,-1 10 1792433,2-11 1926686,0 11 2068341,1-8 2217664,-1 8 2374921,0 0 2540393,-2 0 2714361,-1 0 2897106,0 0 3088909,-2 0 3290067,-2 5 3500877,-3 1 3721636,-1 1 3952657,-2 2 4194253,0 2 4446737,0 1 4710437,0 1 4985681,-11 1 5272797,11 2 5572113,-17 0 5883973,7 2 6208721,-2-1 6546701,-1 0 6898273,0 1 7263797,-3-2 7643633,3 1 8038156,-1-1 8447741,2-2 8872763,0-1 9313597,0-1 9770634,2-2 10244265,1-2 10734881,9-2 11242888,-13-2 11768692,13-3 12312699,0-1 12875331,0 0 13457010,0 0 14058158,0-12 14679213,0 5 15320613,3-3 15982796</inkml:trace>
  <inkml:trace contextRef="#ctx0" brushRef="#br0">32557 10515 0,'10'0'0,"1"-11"0,-2 11 0,-2-12 16,1 3 64,-2 1 160,-2-2 335,-1 0 620,0-1 1046,-1 0 1644,-2-1 2461,0-1 3544,0 1 4940,0-2 6712,0 1 8923,-14 2 11636,14-1 14914,-17 1 18835,6 2 23477,-1 0 28918,-2 2 35252,0 7 42573,0-13 50975,0 13 60567,0-8 71458,2 8 83757,-2 0 97589,3 0 113079,1-7 130352,1 7 149533,9 0 170763,-13 0 194183,13 0 219934,0 0 248172,-7 0 279053,7 0 312733,0 2 349384,0 1 389178,0 2 432287,0 0 478883,0 2 529154,1 1 583288,0 2 641473,-1 1 703912,1 2 770808,0 1 842364,0 1 918799,-1 1 1000332,0 1 1087182,1 1 1179568,-1 1 1277724,0 0 1381884,0 0 1492282,0-1 1609168,0 1 1732792,1 0 1863404,-1-1 2001270,2 0 2146656,-1-1 2299828,0 0 2461052,1 0 2630609,1-1 2808780,-1-2 2995846,2 0 3192104,0 0 3397851,0-1 3613384,0-2 3839000,1 1 4075012,-1-1 4321733,-1-2 4579476,1 0 4848569,0-1 5129340,0-1 5422117,-2 0 5727244,0-1 6045065,-2-1 6375924,1 1 6720180,-1-2 7078192,0 0 7450319,0-1 7836920,0-1 8238370,0 1 8655044,-10 0 9087317,10 0 9535580,-9-1 10000224,9 1 10481640,-11 0 10980219,11 0 11496367,-13-1 12030490,13 1 12582994,-15-1 13154301,15-1 13744833,-18 1 14355012,9-1 14985276,0 0 15636063,-1 0 16307811,1-1 17000973,0 0 17716002,-1 0 18453351,1 0 19213473,0 0 19996837,0 0 20803912,0-8 21635167,-6 8 22491086,15-11 23372153,-15 11 24278852,15-11 25211683,-11 11 26171146,11-11 27157741,0 11 28171984,-10-14 29214391,10 7 30285478,0-1 31385776,0-1 32515816,0 1 33676129,2-1 34867246,1 0 36089714,2 1 37344080,1-2 38630891,2 2 39950710,1-1 41304100,1 0 42691624,3-1 44113860,1 1 45571386,0 0 47064780,3 0 48594636,-1 1 50161548,2-1 51766110,2 1 53408931,-2-1 55090620,2 1 56811786,0 0 58573038,-1 1 60375001,0 7 62218300,-2-13 64103560,0 13 66031406,-1-13 68002479,-1 13 70017420,-2-11 72076870,-1 11 74181485,-1-9 76331921,-3 9 78528834,1-9 80772896,-3 9 83064779,-1-10 85405155,-2 10 87794712,0-9 90234138,-1 9 92724121,-2-10 95265349,0 10 97858525,0-10 100504352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BB8F6-D2A2-4528-95B1-E2E483E2C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92221-3210-4E97-AC00-2AAF4217FA3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sz="1200" dirty="0">
                <a:solidFill>
                  <a:schemeClr val="bg1"/>
                </a:solidFill>
                <a:latin typeface="楷体_GB2312" pitchFamily="49" charset="-122"/>
              </a:rPr>
              <a:t>接下来，我们以</a:t>
            </a:r>
            <a:r>
              <a:rPr kumimoji="1" lang="en-US" altLang="zh-CN" sz="1200" dirty="0">
                <a:solidFill>
                  <a:schemeClr val="bg1"/>
                </a:solidFill>
                <a:latin typeface="楷体_GB2312" pitchFamily="49" charset="-122"/>
              </a:rPr>
              <a:t>74LS47</a:t>
            </a:r>
            <a:r>
              <a:rPr kumimoji="1" lang="zh-CN" altLang="en-US" sz="1200" dirty="0">
                <a:solidFill>
                  <a:schemeClr val="bg1"/>
                </a:solidFill>
                <a:latin typeface="楷体_GB2312" pitchFamily="49" charset="-122"/>
              </a:rPr>
              <a:t>为例，来复习关于显示译码器的工作原理。</a:t>
            </a:r>
            <a:r>
              <a:rPr kumimoji="1" lang="en-US" altLang="zh-CN" sz="1200" dirty="0">
                <a:solidFill>
                  <a:schemeClr val="bg1"/>
                </a:solidFill>
                <a:latin typeface="楷体_GB2312" pitchFamily="49" charset="-122"/>
              </a:rPr>
              <a:t> </a:t>
            </a:r>
            <a:r>
              <a:rPr kumimoji="1" lang="zh-CN" altLang="en-US" sz="1200" dirty="0">
                <a:solidFill>
                  <a:schemeClr val="bg1"/>
                </a:solidFill>
                <a:latin typeface="楷体_GB2312" pitchFamily="49" charset="-122"/>
              </a:rPr>
              <a:t>这是给出的是输出低电平有效七段显示译码器</a:t>
            </a:r>
            <a:r>
              <a:rPr kumimoji="1" lang="en-US" altLang="zh-CN" sz="1200" dirty="0">
                <a:solidFill>
                  <a:schemeClr val="bg1"/>
                </a:solidFill>
                <a:latin typeface="楷体_GB2312" pitchFamily="49" charset="-122"/>
              </a:rPr>
              <a:t>74LS47</a:t>
            </a:r>
            <a:r>
              <a:rPr kumimoji="1" lang="zh-CN" altLang="en-US" sz="1200" dirty="0">
                <a:solidFill>
                  <a:schemeClr val="bg1"/>
                </a:solidFill>
                <a:latin typeface="楷体_GB2312" pitchFamily="49" charset="-122"/>
              </a:rPr>
              <a:t>的引脚示意图。</a:t>
            </a:r>
            <a:r>
              <a:rPr kumimoji="1" lang="en-US" altLang="zh-CN" sz="1200" dirty="0">
                <a:solidFill>
                  <a:schemeClr val="bg1"/>
                </a:solidFill>
                <a:latin typeface="楷体_GB2312" pitchFamily="49" charset="-122"/>
              </a:rPr>
              <a:t>A3</a:t>
            </a:r>
            <a:r>
              <a:rPr kumimoji="1" lang="zh-CN" altLang="en-US" sz="1200" dirty="0">
                <a:solidFill>
                  <a:schemeClr val="bg1"/>
                </a:solidFill>
                <a:latin typeface="楷体_GB2312" pitchFamily="49" charset="-122"/>
              </a:rPr>
              <a:t>到</a:t>
            </a:r>
            <a:r>
              <a:rPr kumimoji="1" lang="en-US" altLang="zh-CN" sz="1200" dirty="0">
                <a:solidFill>
                  <a:schemeClr val="bg1"/>
                </a:solidFill>
                <a:latin typeface="楷体_GB2312" pitchFamily="49" charset="-122"/>
              </a:rPr>
              <a:t>A0</a:t>
            </a:r>
            <a:r>
              <a:rPr kumimoji="1" lang="zh-CN" altLang="en-US" sz="1200" dirty="0">
                <a:solidFill>
                  <a:schemeClr val="bg1"/>
                </a:solidFill>
                <a:latin typeface="楷体_GB2312" pitchFamily="49" charset="-122"/>
              </a:rPr>
              <a:t>为</a:t>
            </a:r>
            <a:r>
              <a:rPr kumimoji="1" lang="en-US" altLang="zh-CN" sz="1200" dirty="0">
                <a:solidFill>
                  <a:schemeClr val="bg1"/>
                </a:solidFill>
                <a:latin typeface="楷体_GB2312" pitchFamily="49" charset="-122"/>
              </a:rPr>
              <a:t>4</a:t>
            </a:r>
            <a:r>
              <a:rPr kumimoji="1" lang="zh-CN" altLang="en-US" sz="1200" dirty="0">
                <a:solidFill>
                  <a:schemeClr val="bg1"/>
                </a:solidFill>
                <a:latin typeface="楷体_GB2312" pitchFamily="49" charset="-122"/>
              </a:rPr>
              <a:t>位</a:t>
            </a:r>
            <a:r>
              <a:rPr kumimoji="1" lang="en-US" altLang="zh-CN" sz="1200" dirty="0">
                <a:solidFill>
                  <a:schemeClr val="bg1"/>
                </a:solidFill>
                <a:latin typeface="楷体_GB2312" pitchFamily="49" charset="-122"/>
              </a:rPr>
              <a:t>BCD</a:t>
            </a:r>
            <a:r>
              <a:rPr kumimoji="1" lang="zh-CN" altLang="en-US" sz="1200" dirty="0">
                <a:solidFill>
                  <a:schemeClr val="bg1"/>
                </a:solidFill>
                <a:latin typeface="楷体_GB2312" pitchFamily="49" charset="-122"/>
              </a:rPr>
              <a:t>码输入端，</a:t>
            </a:r>
            <a:r>
              <a:rPr kumimoji="1" lang="en-US" altLang="zh-CN" sz="1200" dirty="0">
                <a:solidFill>
                  <a:schemeClr val="bg1"/>
                </a:solidFill>
                <a:latin typeface="楷体_GB2312" pitchFamily="49" charset="-122"/>
              </a:rPr>
              <a:t>a</a:t>
            </a:r>
            <a:r>
              <a:rPr kumimoji="1" lang="zh-CN" altLang="en-US" sz="1200" dirty="0">
                <a:solidFill>
                  <a:schemeClr val="bg1"/>
                </a:solidFill>
                <a:latin typeface="楷体_GB2312" pitchFamily="49" charset="-122"/>
              </a:rPr>
              <a:t>到</a:t>
            </a:r>
            <a:r>
              <a:rPr kumimoji="1" lang="en-US" altLang="zh-CN" sz="1200" dirty="0">
                <a:solidFill>
                  <a:schemeClr val="bg1"/>
                </a:solidFill>
                <a:latin typeface="楷体_GB2312" pitchFamily="49" charset="-122"/>
              </a:rPr>
              <a:t>g</a:t>
            </a:r>
            <a:r>
              <a:rPr kumimoji="1" lang="zh-CN" altLang="en-US" sz="1200" dirty="0">
                <a:solidFill>
                  <a:schemeClr val="bg1"/>
                </a:solidFill>
                <a:latin typeface="楷体_GB2312" pitchFamily="49" charset="-122"/>
              </a:rPr>
              <a:t>为译码输出端。此外还有控制端，包括：</a:t>
            </a:r>
            <a:r>
              <a:rPr kumimoji="1" lang="en-US" altLang="zh-CN" sz="1200" dirty="0">
                <a:solidFill>
                  <a:schemeClr val="bg1"/>
                </a:solidFill>
                <a:latin typeface="楷体_GB2312" pitchFamily="49" charset="-122"/>
              </a:rPr>
              <a:t>LT</a:t>
            </a:r>
            <a:r>
              <a:rPr kumimoji="1" lang="zh-CN" altLang="en-US" sz="1200" dirty="0">
                <a:solidFill>
                  <a:schemeClr val="bg1"/>
                </a:solidFill>
                <a:latin typeface="楷体_GB2312" pitchFamily="49" charset="-122"/>
              </a:rPr>
              <a:t>为试灯输入端，</a:t>
            </a:r>
            <a:r>
              <a:rPr kumimoji="1" lang="en-US" altLang="zh-CN" sz="1200" dirty="0">
                <a:solidFill>
                  <a:schemeClr val="bg1"/>
                </a:solidFill>
                <a:latin typeface="楷体_GB2312" pitchFamily="49" charset="-122"/>
              </a:rPr>
              <a:t>BI</a:t>
            </a:r>
            <a:r>
              <a:rPr kumimoji="1" lang="zh-CN" altLang="en-US" sz="1200" dirty="0">
                <a:solidFill>
                  <a:schemeClr val="bg1"/>
                </a:solidFill>
                <a:latin typeface="楷体_GB2312" pitchFamily="49" charset="-122"/>
              </a:rPr>
              <a:t>和</a:t>
            </a:r>
            <a:r>
              <a:rPr kumimoji="1" lang="en-US" altLang="zh-CN" sz="1200" dirty="0">
                <a:solidFill>
                  <a:schemeClr val="bg1"/>
                </a:solidFill>
                <a:latin typeface="楷体_GB2312" pitchFamily="49" charset="-122"/>
              </a:rPr>
              <a:t>RBO</a:t>
            </a:r>
            <a:r>
              <a:rPr kumimoji="1" lang="zh-CN" altLang="en-US" sz="1200" dirty="0">
                <a:solidFill>
                  <a:schemeClr val="bg1"/>
                </a:solidFill>
                <a:latin typeface="楷体_GB2312" pitchFamily="49" charset="-122"/>
              </a:rPr>
              <a:t>在芯片内部是连在一起的，共用一根管脚，</a:t>
            </a:r>
            <a:r>
              <a:rPr kumimoji="1" lang="en-US" altLang="zh-CN" sz="1200" dirty="0">
                <a:solidFill>
                  <a:schemeClr val="bg1"/>
                </a:solidFill>
                <a:latin typeface="楷体_GB2312" pitchFamily="49" charset="-122"/>
              </a:rPr>
              <a:t>RBI</a:t>
            </a:r>
            <a:r>
              <a:rPr kumimoji="1" lang="zh-CN" altLang="en-US" sz="1200" dirty="0">
                <a:solidFill>
                  <a:schemeClr val="bg1"/>
                </a:solidFill>
                <a:latin typeface="楷体_GB2312" pitchFamily="49" charset="-122"/>
              </a:rPr>
              <a:t>为灭零输入端，控制端均为低电平有效。</a:t>
            </a:r>
            <a:r>
              <a:rPr kumimoji="1" lang="zh-CN" altLang="en-US" sz="1200" dirty="0">
                <a:solidFill>
                  <a:schemeClr val="bg1"/>
                </a:solidFill>
              </a:rPr>
              <a:t>当 </a:t>
            </a:r>
            <a:r>
              <a:rPr kumimoji="1" lang="en-US" altLang="zh-CN" sz="1200" dirty="0">
                <a:solidFill>
                  <a:schemeClr val="bg1"/>
                </a:solidFill>
              </a:rPr>
              <a:t>LT</a:t>
            </a:r>
            <a:r>
              <a:rPr kumimoji="1" lang="zh-CN" altLang="en-US" sz="1200" dirty="0">
                <a:solidFill>
                  <a:schemeClr val="bg1"/>
                </a:solidFill>
              </a:rPr>
              <a:t> </a:t>
            </a:r>
            <a:r>
              <a:rPr kumimoji="1" lang="en-US" altLang="zh-CN" sz="1200" dirty="0">
                <a:solidFill>
                  <a:schemeClr val="bg1"/>
                </a:solidFill>
              </a:rPr>
              <a:t>=0</a:t>
            </a:r>
            <a:r>
              <a:rPr kumimoji="1" lang="zh-CN" altLang="en-US" sz="1200" dirty="0">
                <a:solidFill>
                  <a:schemeClr val="bg1"/>
                </a:solidFill>
              </a:rPr>
              <a:t>、</a:t>
            </a:r>
            <a:r>
              <a:rPr kumimoji="1" lang="en-US" altLang="zh-CN" sz="1200" dirty="0">
                <a:solidFill>
                  <a:schemeClr val="bg1"/>
                </a:solidFill>
              </a:rPr>
              <a:t>BI</a:t>
            </a:r>
            <a:r>
              <a:rPr kumimoji="1" lang="zh-CN" altLang="en-US" sz="1200" dirty="0">
                <a:solidFill>
                  <a:schemeClr val="bg1"/>
                </a:solidFill>
              </a:rPr>
              <a:t>或</a:t>
            </a:r>
            <a:r>
              <a:rPr kumimoji="1" lang="en-US" altLang="zh-CN" sz="1200" dirty="0">
                <a:solidFill>
                  <a:schemeClr val="bg1"/>
                </a:solidFill>
              </a:rPr>
              <a:t>RBO=1</a:t>
            </a:r>
            <a:r>
              <a:rPr kumimoji="1" lang="zh-CN" altLang="en-US" sz="1200" dirty="0">
                <a:solidFill>
                  <a:schemeClr val="bg1"/>
                </a:solidFill>
              </a:rPr>
              <a:t> 时，不论和</a:t>
            </a:r>
            <a:r>
              <a:rPr kumimoji="1" lang="en-US" altLang="zh-CN" sz="1200" i="1" dirty="0">
                <a:solidFill>
                  <a:schemeClr val="bg1"/>
                </a:solidFill>
              </a:rPr>
              <a:t>A</a:t>
            </a:r>
            <a:r>
              <a:rPr kumimoji="1" lang="en-US" altLang="zh-CN" sz="1200" baseline="-30000" dirty="0">
                <a:solidFill>
                  <a:schemeClr val="bg1"/>
                </a:solidFill>
              </a:rPr>
              <a:t>3</a:t>
            </a:r>
            <a:r>
              <a:rPr kumimoji="1" lang="en-US" altLang="zh-CN" sz="1200" i="1" dirty="0">
                <a:solidFill>
                  <a:schemeClr val="bg1"/>
                </a:solidFill>
              </a:rPr>
              <a:t>A</a:t>
            </a:r>
            <a:r>
              <a:rPr kumimoji="1" lang="en-US" altLang="zh-CN" sz="1200" baseline="-30000" dirty="0">
                <a:solidFill>
                  <a:schemeClr val="bg1"/>
                </a:solidFill>
              </a:rPr>
              <a:t>2</a:t>
            </a:r>
            <a:r>
              <a:rPr kumimoji="1" lang="en-US" altLang="zh-CN" sz="1200" i="1" dirty="0">
                <a:solidFill>
                  <a:schemeClr val="bg1"/>
                </a:solidFill>
              </a:rPr>
              <a:t>A</a:t>
            </a:r>
            <a:r>
              <a:rPr kumimoji="1" lang="en-US" altLang="zh-CN" sz="1200" baseline="-30000" dirty="0">
                <a:solidFill>
                  <a:schemeClr val="bg1"/>
                </a:solidFill>
              </a:rPr>
              <a:t>1</a:t>
            </a:r>
            <a:r>
              <a:rPr kumimoji="1" lang="en-US" altLang="zh-CN" sz="1200" i="1" dirty="0">
                <a:solidFill>
                  <a:schemeClr val="bg1"/>
                </a:solidFill>
              </a:rPr>
              <a:t>A</a:t>
            </a:r>
            <a:r>
              <a:rPr kumimoji="1" lang="en-US" altLang="zh-CN" sz="1200" baseline="-30000" dirty="0">
                <a:solidFill>
                  <a:schemeClr val="bg1"/>
                </a:solidFill>
              </a:rPr>
              <a:t>0</a:t>
            </a:r>
            <a:r>
              <a:rPr kumimoji="1" lang="zh-CN" altLang="en-US" sz="1200" dirty="0">
                <a:solidFill>
                  <a:schemeClr val="bg1"/>
                </a:solidFill>
              </a:rPr>
              <a:t>输入为何，显示数码管的七段全亮，工作时应置</a:t>
            </a:r>
            <a:r>
              <a:rPr kumimoji="1" lang="en-US" altLang="zh-CN" sz="1200" dirty="0">
                <a:solidFill>
                  <a:schemeClr val="bg1"/>
                </a:solidFill>
              </a:rPr>
              <a:t>LT=1</a:t>
            </a:r>
            <a:r>
              <a:rPr kumimoji="1" lang="zh-CN" altLang="en-US" sz="1200" dirty="0">
                <a:solidFill>
                  <a:schemeClr val="bg1"/>
                </a:solidFill>
              </a:rPr>
              <a:t>。 </a:t>
            </a:r>
            <a:endParaRPr kumimoji="1" lang="zh-CN" altLang="en-US" sz="1200" dirty="0">
              <a:solidFill>
                <a:schemeClr val="bg1"/>
              </a:solidFill>
            </a:endParaRPr>
          </a:p>
          <a:p>
            <a:pPr algn="l" eaLnBrk="1" hangingPunct="1">
              <a:lnSpc>
                <a:spcPct val="135000"/>
              </a:lnSpc>
              <a:spcBef>
                <a:spcPct val="0"/>
              </a:spcBef>
            </a:pPr>
            <a:r>
              <a:rPr kumimoji="1" lang="zh-CN" altLang="en-US" sz="1200" dirty="0">
                <a:solidFill>
                  <a:schemeClr val="bg1"/>
                </a:solidFill>
              </a:rPr>
              <a:t>当</a:t>
            </a:r>
            <a:r>
              <a:rPr kumimoji="1" lang="en-US" altLang="zh-CN" sz="1200" dirty="0">
                <a:solidFill>
                  <a:schemeClr val="bg1"/>
                </a:solidFill>
              </a:rPr>
              <a:t>LT</a:t>
            </a:r>
            <a:r>
              <a:rPr kumimoji="1" lang="zh-CN" altLang="en-US" sz="1200" dirty="0">
                <a:solidFill>
                  <a:schemeClr val="bg1"/>
                </a:solidFill>
              </a:rPr>
              <a:t> </a:t>
            </a:r>
            <a:r>
              <a:rPr kumimoji="1" lang="en-US" altLang="zh-CN" sz="1200" dirty="0">
                <a:solidFill>
                  <a:schemeClr val="bg1"/>
                </a:solidFill>
              </a:rPr>
              <a:t>=1</a:t>
            </a:r>
            <a:r>
              <a:rPr kumimoji="1" lang="zh-CN" altLang="en-US" sz="1200" dirty="0">
                <a:solidFill>
                  <a:schemeClr val="bg1"/>
                </a:solidFill>
              </a:rPr>
              <a:t>，</a:t>
            </a:r>
            <a:r>
              <a:rPr kumimoji="1" lang="en-US" altLang="zh-CN" sz="1200" dirty="0">
                <a:solidFill>
                  <a:schemeClr val="bg1"/>
                </a:solidFill>
              </a:rPr>
              <a:t>RBI=0</a:t>
            </a:r>
            <a:r>
              <a:rPr kumimoji="1" lang="zh-CN" altLang="en-US" sz="1200" dirty="0">
                <a:solidFill>
                  <a:schemeClr val="bg1"/>
                </a:solidFill>
              </a:rPr>
              <a:t>，且</a:t>
            </a:r>
            <a:r>
              <a:rPr kumimoji="1" lang="en-US" altLang="zh-CN" sz="1200" i="1" dirty="0">
                <a:solidFill>
                  <a:schemeClr val="bg1"/>
                </a:solidFill>
              </a:rPr>
              <a:t>A</a:t>
            </a:r>
            <a:r>
              <a:rPr kumimoji="1" lang="en-US" altLang="zh-CN" sz="1200" baseline="-30000" dirty="0">
                <a:solidFill>
                  <a:schemeClr val="bg1"/>
                </a:solidFill>
              </a:rPr>
              <a:t>3</a:t>
            </a:r>
            <a:r>
              <a:rPr kumimoji="1" lang="en-US" altLang="zh-CN" sz="1200" i="1" dirty="0">
                <a:solidFill>
                  <a:schemeClr val="bg1"/>
                </a:solidFill>
              </a:rPr>
              <a:t>A</a:t>
            </a:r>
            <a:r>
              <a:rPr kumimoji="1" lang="en-US" altLang="zh-CN" sz="1200" baseline="-30000" dirty="0">
                <a:solidFill>
                  <a:schemeClr val="bg1"/>
                </a:solidFill>
              </a:rPr>
              <a:t>2</a:t>
            </a:r>
            <a:r>
              <a:rPr kumimoji="1" lang="en-US" altLang="zh-CN" sz="1200" i="1" dirty="0">
                <a:solidFill>
                  <a:schemeClr val="bg1"/>
                </a:solidFill>
              </a:rPr>
              <a:t>A</a:t>
            </a:r>
            <a:r>
              <a:rPr kumimoji="1" lang="en-US" altLang="zh-CN" sz="1200" baseline="-30000" dirty="0">
                <a:solidFill>
                  <a:schemeClr val="bg1"/>
                </a:solidFill>
              </a:rPr>
              <a:t>1</a:t>
            </a:r>
            <a:r>
              <a:rPr kumimoji="1" lang="en-US" altLang="zh-CN" sz="1200" i="1" dirty="0">
                <a:solidFill>
                  <a:schemeClr val="bg1"/>
                </a:solidFill>
              </a:rPr>
              <a:t>A</a:t>
            </a:r>
            <a:r>
              <a:rPr kumimoji="1" lang="en-US" altLang="zh-CN" sz="1200" baseline="-30000" dirty="0">
                <a:solidFill>
                  <a:schemeClr val="bg1"/>
                </a:solidFill>
              </a:rPr>
              <a:t>0</a:t>
            </a:r>
            <a:r>
              <a:rPr kumimoji="1" lang="en-US" altLang="zh-CN" sz="1200" dirty="0">
                <a:solidFill>
                  <a:schemeClr val="bg1"/>
                </a:solidFill>
              </a:rPr>
              <a:t>=0000</a:t>
            </a:r>
            <a:r>
              <a:rPr kumimoji="1" lang="zh-CN" altLang="en-US" sz="1200" dirty="0">
                <a:solidFill>
                  <a:schemeClr val="bg1"/>
                </a:solidFill>
              </a:rPr>
              <a:t>时，数码管不显示，</a:t>
            </a:r>
            <a:r>
              <a:rPr kumimoji="1" lang="en-US" altLang="zh-CN" sz="1200" dirty="0">
                <a:solidFill>
                  <a:schemeClr val="bg1"/>
                </a:solidFill>
              </a:rPr>
              <a:t>RBO</a:t>
            </a:r>
            <a:r>
              <a:rPr kumimoji="1" lang="zh-CN" altLang="en-US" sz="1200" dirty="0">
                <a:solidFill>
                  <a:schemeClr val="bg1"/>
                </a:solidFill>
              </a:rPr>
              <a:t> 输出为</a:t>
            </a:r>
            <a:r>
              <a:rPr kumimoji="1" lang="en-US" altLang="zh-CN" sz="1200" dirty="0">
                <a:solidFill>
                  <a:schemeClr val="bg1"/>
                </a:solidFill>
              </a:rPr>
              <a:t>0</a:t>
            </a:r>
            <a:r>
              <a:rPr kumimoji="1" lang="zh-CN" altLang="en-US" sz="1200" dirty="0">
                <a:solidFill>
                  <a:schemeClr val="bg1"/>
                </a:solidFill>
              </a:rPr>
              <a:t>。 </a:t>
            </a:r>
            <a:endParaRPr kumimoji="1" lang="en-US" altLang="zh-CN" sz="1200" dirty="0">
              <a:solidFill>
                <a:schemeClr val="bg1"/>
              </a:solidFill>
            </a:endParaRPr>
          </a:p>
          <a:p>
            <a:pPr algn="l" eaLnBrk="1" hangingPunct="1">
              <a:lnSpc>
                <a:spcPct val="135000"/>
              </a:lnSpc>
              <a:spcBef>
                <a:spcPct val="0"/>
              </a:spcBef>
            </a:pPr>
            <a:r>
              <a:rPr kumimoji="1" lang="en-US" altLang="zh-CN" sz="1200" dirty="0">
                <a:solidFill>
                  <a:schemeClr val="bg1"/>
                </a:solidFill>
              </a:rPr>
              <a:t> </a:t>
            </a:r>
            <a:r>
              <a:rPr kumimoji="1" lang="zh-CN" altLang="en-US" sz="1200" dirty="0">
                <a:solidFill>
                  <a:schemeClr val="bg1"/>
                </a:solidFill>
              </a:rPr>
              <a:t>在多位数显示电路中，在显示数据小数点左边，将高位的 </a:t>
            </a:r>
            <a:r>
              <a:rPr kumimoji="1" lang="en-US" altLang="zh-CN" sz="1200" dirty="0">
                <a:solidFill>
                  <a:schemeClr val="bg1"/>
                </a:solidFill>
              </a:rPr>
              <a:t>RBO </a:t>
            </a:r>
            <a:r>
              <a:rPr kumimoji="1" lang="zh-CN" altLang="en-US" sz="1200" dirty="0">
                <a:solidFill>
                  <a:schemeClr val="bg1"/>
                </a:solidFill>
              </a:rPr>
              <a:t>与相邻低位的 </a:t>
            </a:r>
            <a:r>
              <a:rPr kumimoji="1" lang="en-US" altLang="zh-CN" sz="1200" dirty="0">
                <a:solidFill>
                  <a:schemeClr val="bg1"/>
                </a:solidFill>
              </a:rPr>
              <a:t>RBI</a:t>
            </a:r>
            <a:r>
              <a:rPr kumimoji="1" lang="zh-CN" altLang="en-US" sz="1200" dirty="0">
                <a:solidFill>
                  <a:schemeClr val="bg1"/>
                </a:solidFill>
              </a:rPr>
              <a:t> 相连，最高位 </a:t>
            </a:r>
            <a:r>
              <a:rPr kumimoji="1" lang="en-US" altLang="zh-CN" sz="1200" dirty="0">
                <a:solidFill>
                  <a:schemeClr val="bg1"/>
                </a:solidFill>
              </a:rPr>
              <a:t>RBI</a:t>
            </a:r>
            <a:r>
              <a:rPr kumimoji="1" lang="zh-CN" altLang="en-US" sz="1200" dirty="0">
                <a:solidFill>
                  <a:schemeClr val="bg1"/>
                </a:solidFill>
              </a:rPr>
              <a:t> 接地；例如显示两位十进制数，在</a:t>
            </a:r>
            <a:r>
              <a:rPr kumimoji="1" lang="en-US" altLang="zh-CN" sz="1200" dirty="0">
                <a:solidFill>
                  <a:schemeClr val="bg1"/>
                </a:solidFill>
              </a:rPr>
              <a:t>1-9</a:t>
            </a:r>
            <a:r>
              <a:rPr kumimoji="1" lang="zh-CN" altLang="en-US" sz="1200" dirty="0">
                <a:solidFill>
                  <a:schemeClr val="bg1"/>
                </a:solidFill>
              </a:rPr>
              <a:t>的显示过程中将只显示个位，不会出现为</a:t>
            </a:r>
            <a:r>
              <a:rPr kumimoji="1" lang="en-US" altLang="zh-CN" sz="1200" dirty="0">
                <a:solidFill>
                  <a:schemeClr val="bg1"/>
                </a:solidFill>
              </a:rPr>
              <a:t>01~09.</a:t>
            </a:r>
            <a:endParaRPr kumimoji="1" lang="en-US" altLang="zh-CN" sz="1200" dirty="0">
              <a:solidFill>
                <a:schemeClr val="bg1"/>
              </a:solidFill>
            </a:endParaRPr>
          </a:p>
          <a:p>
            <a:pPr marL="0" marR="0" lvl="0" indent="0" algn="l" defTabSz="914400" rtl="0" eaLnBrk="1" fontAlgn="auto" latinLnBrk="0" hangingPunct="1">
              <a:lnSpc>
                <a:spcPct val="135000"/>
              </a:lnSpc>
              <a:spcBef>
                <a:spcPct val="0"/>
              </a:spcBef>
              <a:spcAft>
                <a:spcPts val="0"/>
              </a:spcAft>
              <a:buClrTx/>
              <a:buSzTx/>
              <a:buFontTx/>
              <a:buNone/>
              <a:defRPr/>
            </a:pPr>
            <a:r>
              <a:rPr kumimoji="1" lang="zh-CN" altLang="en-US" sz="1200" dirty="0">
                <a:solidFill>
                  <a:schemeClr val="bg1"/>
                </a:solidFill>
              </a:rPr>
              <a:t>引脚</a:t>
            </a:r>
            <a:r>
              <a:rPr kumimoji="1" lang="en-US" altLang="zh-CN" sz="1200" dirty="0">
                <a:solidFill>
                  <a:schemeClr val="bg1"/>
                </a:solidFill>
              </a:rPr>
              <a:t>4</a:t>
            </a:r>
            <a:r>
              <a:rPr kumimoji="1" lang="zh-CN" altLang="en-US" sz="1200" dirty="0">
                <a:solidFill>
                  <a:schemeClr val="bg1"/>
                </a:solidFill>
              </a:rPr>
              <a:t>作为输入时，</a:t>
            </a:r>
            <a:r>
              <a:rPr kumimoji="1" lang="en-US" altLang="zh-CN" sz="1200" dirty="0">
                <a:solidFill>
                  <a:schemeClr val="bg1"/>
                </a:solidFill>
              </a:rPr>
              <a:t>BI</a:t>
            </a:r>
            <a:r>
              <a:rPr kumimoji="1" lang="zh-CN" altLang="en-US" sz="1200" dirty="0">
                <a:solidFill>
                  <a:schemeClr val="bg1"/>
                </a:solidFill>
              </a:rPr>
              <a:t>起到使能的效果，当</a:t>
            </a:r>
            <a:r>
              <a:rPr kumimoji="1" lang="en-US" altLang="zh-CN" sz="1200" dirty="0">
                <a:solidFill>
                  <a:schemeClr val="bg1"/>
                </a:solidFill>
              </a:rPr>
              <a:t>BI</a:t>
            </a:r>
            <a:r>
              <a:rPr kumimoji="1" lang="zh-CN" altLang="en-US" sz="1200" dirty="0">
                <a:solidFill>
                  <a:schemeClr val="bg1"/>
                </a:solidFill>
              </a:rPr>
              <a:t>为低电平有效时，输出全为高，数码管熄灭；</a:t>
            </a:r>
            <a:endParaRPr lang="zh-CN" altLang="en-US" dirty="0"/>
          </a:p>
          <a:p>
            <a:pPr algn="l" eaLnBrk="1" hangingPunct="1">
              <a:lnSpc>
                <a:spcPct val="135000"/>
              </a:lnSpc>
              <a:spcBef>
                <a:spcPct val="0"/>
              </a:spcBef>
            </a:pPr>
            <a:endParaRPr lang="zh-CN" altLang="en-US" dirty="0"/>
          </a:p>
        </p:txBody>
      </p:sp>
      <p:sp>
        <p:nvSpPr>
          <p:cNvPr id="4" name="灯片编号占位符 3"/>
          <p:cNvSpPr>
            <a:spLocks noGrp="1"/>
          </p:cNvSpPr>
          <p:nvPr>
            <p:ph type="sldNum" sz="quarter" idx="10"/>
          </p:nvPr>
        </p:nvSpPr>
        <p:spPr/>
        <p:txBody>
          <a:bodyPr/>
          <a:lstStyle/>
          <a:p>
            <a:fld id="{46C05897-D784-46E3-AC68-2AD11C7060B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solidFill>
                  <a:schemeClr val="bg1"/>
                </a:solidFill>
              </a:rPr>
              <a:t>这是</a:t>
            </a:r>
            <a:r>
              <a:rPr kumimoji="1" lang="en-US" altLang="zh-CN" sz="1200" dirty="0">
                <a:solidFill>
                  <a:schemeClr val="bg1"/>
                </a:solidFill>
              </a:rPr>
              <a:t>74LS47</a:t>
            </a:r>
            <a:r>
              <a:rPr kumimoji="1" lang="zh-CN" altLang="en-US" sz="1200" dirty="0">
                <a:solidFill>
                  <a:schemeClr val="bg1"/>
                </a:solidFill>
              </a:rPr>
              <a:t>的功能表，详细表示了</a:t>
            </a:r>
            <a:endParaRPr kumimoji="1" lang="en-US" altLang="zh-CN"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200" dirty="0">
                <a:solidFill>
                  <a:schemeClr val="bg1"/>
                </a:solidFill>
              </a:rPr>
              <a:t> </a:t>
            </a:r>
            <a:r>
              <a:rPr kumimoji="1" lang="zh-CN" altLang="en-US" sz="1200" dirty="0">
                <a:solidFill>
                  <a:schemeClr val="bg1"/>
                </a:solidFill>
              </a:rPr>
              <a:t>在多位数显示电路中，在显示数据小数点左边，将高位的 </a:t>
            </a:r>
            <a:r>
              <a:rPr kumimoji="1" lang="en-US" altLang="zh-CN" sz="1200" dirty="0">
                <a:solidFill>
                  <a:schemeClr val="bg1"/>
                </a:solidFill>
              </a:rPr>
              <a:t>RBO </a:t>
            </a:r>
            <a:r>
              <a:rPr kumimoji="1" lang="zh-CN" altLang="en-US" sz="1200" dirty="0">
                <a:solidFill>
                  <a:schemeClr val="bg1"/>
                </a:solidFill>
              </a:rPr>
              <a:t>与相邻低位的 </a:t>
            </a:r>
            <a:r>
              <a:rPr kumimoji="1" lang="en-US" altLang="zh-CN" sz="1200" dirty="0">
                <a:solidFill>
                  <a:schemeClr val="bg1"/>
                </a:solidFill>
              </a:rPr>
              <a:t>RBI</a:t>
            </a:r>
            <a:r>
              <a:rPr kumimoji="1" lang="zh-CN" altLang="en-US" sz="1200" dirty="0">
                <a:solidFill>
                  <a:schemeClr val="bg1"/>
                </a:solidFill>
              </a:rPr>
              <a:t> 相连，最高位 </a:t>
            </a:r>
            <a:r>
              <a:rPr kumimoji="1" lang="en-US" altLang="zh-CN" sz="1200" dirty="0">
                <a:solidFill>
                  <a:schemeClr val="bg1"/>
                </a:solidFill>
              </a:rPr>
              <a:t>RBI</a:t>
            </a:r>
            <a:r>
              <a:rPr kumimoji="1" lang="zh-CN" altLang="en-US" sz="1200" dirty="0">
                <a:solidFill>
                  <a:schemeClr val="bg1"/>
                </a:solidFill>
              </a:rPr>
              <a:t> 接地；例如显示两位十进制数，在</a:t>
            </a:r>
            <a:r>
              <a:rPr kumimoji="1" lang="en-US" altLang="zh-CN" sz="1200" dirty="0">
                <a:solidFill>
                  <a:schemeClr val="bg1"/>
                </a:solidFill>
              </a:rPr>
              <a:t>1-9</a:t>
            </a:r>
            <a:r>
              <a:rPr kumimoji="1" lang="zh-CN" altLang="en-US" sz="1200" dirty="0">
                <a:solidFill>
                  <a:schemeClr val="bg1"/>
                </a:solidFill>
              </a:rPr>
              <a:t>的显示过程中将只显示个位，不会出现为</a:t>
            </a:r>
            <a:r>
              <a:rPr kumimoji="1" lang="en-US" altLang="zh-CN" sz="1200" dirty="0">
                <a:solidFill>
                  <a:schemeClr val="bg1"/>
                </a:solidFill>
              </a:rPr>
              <a:t>01~09.</a:t>
            </a:r>
            <a:endParaRPr kumimoji="1" lang="en-US" altLang="zh-CN" sz="1200" dirty="0">
              <a:solidFill>
                <a:schemeClr val="bg1"/>
              </a:solidFill>
            </a:endParaRPr>
          </a:p>
        </p:txBody>
      </p:sp>
      <p:sp>
        <p:nvSpPr>
          <p:cNvPr id="4" name="灯片编号占位符 3"/>
          <p:cNvSpPr>
            <a:spLocks noGrp="1"/>
          </p:cNvSpPr>
          <p:nvPr>
            <p:ph type="sldNum" sz="quarter" idx="10"/>
          </p:nvPr>
        </p:nvSpPr>
        <p:spPr/>
        <p:txBody>
          <a:bodyPr/>
          <a:lstStyle/>
          <a:p>
            <a:fld id="{46C05897-D784-46E3-AC68-2AD11C7060B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1200" dirty="0" smtClean="0">
                <a:ea typeface="幼圆" panose="02010509060101010101" pitchFamily="49" charset="-122"/>
              </a:rPr>
              <a:t>74LS138</a:t>
            </a:r>
            <a:r>
              <a:rPr kumimoji="1" lang="zh-CN" altLang="en-US" sz="1200" dirty="0" smtClean="0"/>
              <a:t>是</a:t>
            </a:r>
            <a:r>
              <a:rPr kumimoji="1" lang="zh-CN" altLang="en-US" sz="1200" dirty="0" smtClean="0">
                <a:latin typeface="楷体_GB2312" pitchFamily="49" charset="-122"/>
              </a:rPr>
              <a:t>最常用的集成译码器之一，它有三个译码输入端</a:t>
            </a:r>
            <a:r>
              <a:rPr kumimoji="1" lang="en-US" altLang="zh-CN" sz="1200" dirty="0" smtClean="0"/>
              <a:t>A</a:t>
            </a:r>
            <a:r>
              <a:rPr kumimoji="1" lang="en-US" altLang="zh-CN" sz="1200" baseline="-25000" dirty="0" smtClean="0"/>
              <a:t>2</a:t>
            </a:r>
            <a:r>
              <a:rPr kumimoji="1" lang="zh-CN" altLang="en-US" sz="1200" dirty="0" smtClean="0">
                <a:latin typeface="楷体_GB2312" pitchFamily="49" charset="-122"/>
              </a:rPr>
              <a:t>、</a:t>
            </a:r>
            <a:r>
              <a:rPr kumimoji="1" lang="en-US" altLang="zh-CN" sz="1200" dirty="0" smtClean="0"/>
              <a:t>A</a:t>
            </a:r>
            <a:r>
              <a:rPr kumimoji="1" lang="en-US" altLang="zh-CN" sz="1200" baseline="-25000" dirty="0" smtClean="0"/>
              <a:t>1</a:t>
            </a:r>
            <a:r>
              <a:rPr kumimoji="1" lang="zh-CN" altLang="en-US" sz="1200" dirty="0" smtClean="0">
                <a:latin typeface="楷体_GB2312" pitchFamily="49" charset="-122"/>
              </a:rPr>
              <a:t>和</a:t>
            </a:r>
            <a:r>
              <a:rPr kumimoji="1" lang="en-US" altLang="zh-CN" sz="1200" dirty="0" smtClean="0"/>
              <a:t>A</a:t>
            </a:r>
            <a:r>
              <a:rPr kumimoji="1" lang="en-US" altLang="zh-CN" sz="1200" baseline="-25000" dirty="0" smtClean="0"/>
              <a:t>0</a:t>
            </a:r>
            <a:r>
              <a:rPr kumimoji="1" lang="zh-CN" altLang="en-US" sz="1200" baseline="-25000" dirty="0" smtClean="0"/>
              <a:t>；</a:t>
            </a:r>
            <a:r>
              <a:rPr kumimoji="1" lang="zh-CN" altLang="en-US" sz="1200" dirty="0" smtClean="0">
                <a:latin typeface="楷体_GB2312" pitchFamily="49" charset="-122"/>
              </a:rPr>
              <a:t>八个输出端，低电平有效。因此又称为</a:t>
            </a:r>
            <a:r>
              <a:rPr kumimoji="1" lang="en-US" altLang="zh-CN" sz="1200" dirty="0" smtClean="0"/>
              <a:t>3</a:t>
            </a:r>
            <a:r>
              <a:rPr kumimoji="1" lang="zh-CN" altLang="en-US" sz="1200" dirty="0" smtClean="0"/>
              <a:t>线</a:t>
            </a:r>
            <a:r>
              <a:rPr kumimoji="1" lang="en-US" altLang="zh-CN" sz="1200" dirty="0" smtClean="0"/>
              <a:t>-8</a:t>
            </a:r>
            <a:r>
              <a:rPr kumimoji="1" lang="zh-CN" altLang="en-US" sz="1200" dirty="0" smtClean="0"/>
              <a:t>线</a:t>
            </a:r>
            <a:r>
              <a:rPr kumimoji="1" lang="zh-CN" altLang="en-US" sz="1200" dirty="0" smtClean="0">
                <a:latin typeface="楷体_GB2312" pitchFamily="49" charset="-122"/>
              </a:rPr>
              <a:t>译码器。 </a:t>
            </a:r>
            <a:r>
              <a:rPr kumimoji="1" lang="en-US" altLang="zh-CN" sz="1200" dirty="0" smtClean="0">
                <a:latin typeface="楷体_GB2312" pitchFamily="49" charset="-122"/>
              </a:rPr>
              <a:t>STA</a:t>
            </a:r>
            <a:r>
              <a:rPr kumimoji="1" lang="zh-CN" altLang="en-US" sz="1200" dirty="0" smtClean="0">
                <a:latin typeface="楷体_GB2312" pitchFamily="49" charset="-122"/>
              </a:rPr>
              <a:t>，</a:t>
            </a:r>
            <a:r>
              <a:rPr kumimoji="1" lang="en-US" altLang="zh-CN" sz="1200" dirty="0" smtClean="0">
                <a:latin typeface="楷体_GB2312" pitchFamily="49" charset="-122"/>
              </a:rPr>
              <a:t>STB</a:t>
            </a:r>
            <a:r>
              <a:rPr kumimoji="1" lang="zh-CN" altLang="en-US" sz="1200" dirty="0" smtClean="0">
                <a:latin typeface="楷体_GB2312" pitchFamily="49" charset="-122"/>
              </a:rPr>
              <a:t>，</a:t>
            </a:r>
            <a:r>
              <a:rPr kumimoji="1" lang="en-US" altLang="zh-CN" sz="1200" dirty="0" smtClean="0">
                <a:latin typeface="楷体_GB2312" pitchFamily="49" charset="-122"/>
              </a:rPr>
              <a:t>STC</a:t>
            </a:r>
            <a:r>
              <a:rPr kumimoji="1" lang="zh-CN" altLang="en-US" sz="1200" dirty="0" smtClean="0">
                <a:latin typeface="楷体_GB2312" pitchFamily="49" charset="-122"/>
              </a:rPr>
              <a:t>共同构成使能信号。逻辑符号中</a:t>
            </a:r>
            <a:r>
              <a:rPr kumimoji="1" lang="en-US" altLang="zh-CN" sz="1200" dirty="0" smtClean="0">
                <a:latin typeface="楷体_GB2312" pitchFamily="49" charset="-122"/>
              </a:rPr>
              <a:t>STB</a:t>
            </a:r>
            <a:r>
              <a:rPr kumimoji="1" lang="zh-CN" altLang="en-US" sz="1200" dirty="0" smtClean="0">
                <a:latin typeface="楷体_GB2312" pitchFamily="49" charset="-122"/>
              </a:rPr>
              <a:t>和</a:t>
            </a:r>
            <a:r>
              <a:rPr kumimoji="1" lang="en-US" altLang="zh-CN" sz="1200" dirty="0" smtClean="0">
                <a:latin typeface="楷体_GB2312" pitchFamily="49" charset="-122"/>
              </a:rPr>
              <a:t>STC</a:t>
            </a:r>
            <a:r>
              <a:rPr kumimoji="1" lang="zh-CN" altLang="en-US" sz="1200" dirty="0" smtClean="0">
                <a:latin typeface="楷体_GB2312" pitchFamily="49" charset="-122"/>
              </a:rPr>
              <a:t>外侧带圈，说明低电平有效，即只有在</a:t>
            </a:r>
            <a:r>
              <a:rPr kumimoji="1" lang="en-US" altLang="zh-CN" sz="1200" dirty="0" smtClean="0">
                <a:latin typeface="楷体_GB2312" pitchFamily="49" charset="-122"/>
              </a:rPr>
              <a:t>STA=1</a:t>
            </a:r>
            <a:r>
              <a:rPr kumimoji="1" lang="zh-CN" altLang="en-US" sz="1200" dirty="0" smtClean="0">
                <a:latin typeface="楷体_GB2312" pitchFamily="49" charset="-122"/>
              </a:rPr>
              <a:t>，</a:t>
            </a:r>
            <a:r>
              <a:rPr kumimoji="1" lang="en-US" altLang="zh-CN" sz="1200" dirty="0" smtClean="0">
                <a:latin typeface="楷体_GB2312" pitchFamily="49" charset="-122"/>
              </a:rPr>
              <a:t>STB</a:t>
            </a:r>
            <a:r>
              <a:rPr kumimoji="1" lang="zh-CN" altLang="en-US" sz="1200" dirty="0" smtClean="0">
                <a:latin typeface="楷体_GB2312" pitchFamily="49" charset="-122"/>
              </a:rPr>
              <a:t>和</a:t>
            </a:r>
            <a:r>
              <a:rPr kumimoji="1" lang="en-US" altLang="zh-CN" sz="1200" dirty="0" smtClean="0">
                <a:latin typeface="楷体_GB2312" pitchFamily="49" charset="-122"/>
              </a:rPr>
              <a:t>STC</a:t>
            </a:r>
            <a:r>
              <a:rPr kumimoji="1" lang="zh-CN" altLang="en-US" sz="1200" dirty="0" smtClean="0">
                <a:latin typeface="楷体_GB2312" pitchFamily="49" charset="-122"/>
              </a:rPr>
              <a:t>都等于</a:t>
            </a:r>
            <a:r>
              <a:rPr kumimoji="1" lang="en-US" altLang="zh-CN" sz="1200" dirty="0" smtClean="0">
                <a:latin typeface="楷体_GB2312" pitchFamily="49" charset="-122"/>
              </a:rPr>
              <a:t>0</a:t>
            </a:r>
            <a:r>
              <a:rPr kumimoji="1" lang="zh-CN" altLang="en-US" sz="1200" dirty="0" smtClean="0">
                <a:latin typeface="楷体_GB2312" pitchFamily="49" charset="-122"/>
              </a:rPr>
              <a:t>时，译码器才能工作在译码状态。</a:t>
            </a:r>
            <a:endParaRPr kumimoji="1" lang="zh-CN" altLang="en-US" sz="1200" dirty="0" smtClean="0">
              <a:latin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ED52FD99-D12B-44B7-93C6-2D295737D7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实际应用中我们可以采用集成的二进制译码器。常见的有</a:t>
            </a:r>
            <a:r>
              <a:rPr lang="en-US" altLang="zh-CN" dirty="0"/>
              <a:t>741392-4</a:t>
            </a:r>
            <a:r>
              <a:rPr lang="zh-CN" altLang="en-US" dirty="0"/>
              <a:t>线译码器，和</a:t>
            </a:r>
            <a:r>
              <a:rPr lang="en-US" altLang="zh-CN" dirty="0"/>
              <a:t>73138 3-8</a:t>
            </a:r>
            <a:r>
              <a:rPr lang="zh-CN" altLang="en-US" dirty="0"/>
              <a:t>线译码器。左图是双</a:t>
            </a:r>
            <a:r>
              <a:rPr lang="en-US" altLang="zh-CN" dirty="0"/>
              <a:t>2-4</a:t>
            </a:r>
            <a:r>
              <a:rPr lang="zh-CN" altLang="en-US" dirty="0"/>
              <a:t>线译码器</a:t>
            </a:r>
            <a:r>
              <a:rPr lang="en-US" altLang="zh-CN" dirty="0"/>
              <a:t>74139</a:t>
            </a:r>
            <a:r>
              <a:rPr lang="zh-CN" altLang="en-US" dirty="0"/>
              <a:t>的逻辑符号。该芯片集成了两个独立的</a:t>
            </a:r>
            <a:r>
              <a:rPr lang="en-US" altLang="zh-CN" dirty="0"/>
              <a:t>2-4</a:t>
            </a:r>
            <a:r>
              <a:rPr lang="zh-CN" altLang="en-US" dirty="0"/>
              <a:t>线译码器。这里补芯片逻辑符号说明：符号框外部，如果 输入、输出变量名带一条横线，代表信号低电平有效；这些变量写在符号框外部，表示器件外部的信号。对于符号框内部的信号，表示器件内部输入输出之间的关系，都是高电平有效。图中的的小圆圈就相当于一个反向器。</a:t>
            </a:r>
            <a:endParaRPr lang="en-US" altLang="zh-CN" dirty="0"/>
          </a:p>
          <a:p>
            <a:r>
              <a:rPr lang="zh-CN" altLang="en-US" dirty="0"/>
              <a:t>当使能端有效时，对应于</a:t>
            </a:r>
            <a:r>
              <a:rPr lang="en-US" altLang="zh-CN" dirty="0"/>
              <a:t>A1A0</a:t>
            </a:r>
            <a:r>
              <a:rPr lang="zh-CN" altLang="en-US" dirty="0"/>
              <a:t>的每一组输入，只有一个输出端做低电平为有效输出，其余输出端均输出高电平信号。</a:t>
            </a:r>
            <a:endParaRPr lang="zh-CN" altLang="en-US" dirty="0"/>
          </a:p>
        </p:txBody>
      </p:sp>
      <p:sp>
        <p:nvSpPr>
          <p:cNvPr id="4" name="灯片编号占位符 3"/>
          <p:cNvSpPr>
            <a:spLocks noGrp="1"/>
          </p:cNvSpPr>
          <p:nvPr>
            <p:ph type="sldNum" sz="quarter" idx="10"/>
          </p:nvPr>
        </p:nvSpPr>
        <p:spPr/>
        <p:txBody>
          <a:bodyPr/>
          <a:lstStyle/>
          <a:p>
            <a:fld id="{B9876DAB-36F6-4547-BE93-6ED0AA4BB6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8C7CFF7-B2F5-4FA2-BA8B-201F6CD202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BA5704-A400-4651-935D-5771693FAD1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8C7CFF7-B2F5-4FA2-BA8B-201F6CD202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BA5704-A400-4651-935D-5771693FAD1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8C7CFF7-B2F5-4FA2-BA8B-201F6CD202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BA5704-A400-4651-935D-5771693FAD1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8C7CFF7-B2F5-4FA2-BA8B-201F6CD202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BA5704-A400-4651-935D-5771693FAD1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8C7CFF7-B2F5-4FA2-BA8B-201F6CD202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BA5704-A400-4651-935D-5771693FAD1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8C7CFF7-B2F5-4FA2-BA8B-201F6CD202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BA5704-A400-4651-935D-5771693FAD1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8C7CFF7-B2F5-4FA2-BA8B-201F6CD202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BA5704-A400-4651-935D-5771693FAD1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8C7CFF7-B2F5-4FA2-BA8B-201F6CD202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BA5704-A400-4651-935D-5771693FAD1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C7CFF7-B2F5-4FA2-BA8B-201F6CD202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BA5704-A400-4651-935D-5771693FAD1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8C7CFF7-B2F5-4FA2-BA8B-201F6CD202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BA5704-A400-4651-935D-5771693FAD1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8C7CFF7-B2F5-4FA2-BA8B-201F6CD202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BA5704-A400-4651-935D-5771693FAD1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7CFF7-B2F5-4FA2-BA8B-201F6CD202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BA5704-A400-4651-935D-5771693FAD1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2.xml"/><Relationship Id="rId15" Type="http://schemas.openxmlformats.org/officeDocument/2006/relationships/notesSlide" Target="../notesSlides/notesSlide5.xml"/><Relationship Id="rId14" Type="http://schemas.openxmlformats.org/officeDocument/2006/relationships/slideLayout" Target="../slideLayouts/slideLayout7.xml"/><Relationship Id="rId13" Type="http://schemas.microsoft.com/office/2007/relationships/hdphoto" Target="../media/image28.wdp"/><Relationship Id="rId12" Type="http://schemas.openxmlformats.org/officeDocument/2006/relationships/image" Target="../media/image27.png"/><Relationship Id="rId11" Type="http://schemas.openxmlformats.org/officeDocument/2006/relationships/image" Target="../media/image26.png"/><Relationship Id="rId10" Type="http://schemas.openxmlformats.org/officeDocument/2006/relationships/image" Target="../media/image25.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30.wdp"/><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34.wmf"/><Relationship Id="rId2" Type="http://schemas.openxmlformats.org/officeDocument/2006/relationships/oleObject" Target="../embeddings/oleObject2.bin"/><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microsoft.com/office/2007/relationships/hdphoto" Target="../media/image36.wdp"/><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45.png"/><Relationship Id="rId8" Type="http://schemas.openxmlformats.org/officeDocument/2006/relationships/image" Target="../media/image44.png"/><Relationship Id="rId7" Type="http://schemas.openxmlformats.org/officeDocument/2006/relationships/image" Target="../media/image43.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7" Type="http://schemas.openxmlformats.org/officeDocument/2006/relationships/slideLayout" Target="../slideLayouts/slideLayout5.xml"/><Relationship Id="rId26" Type="http://schemas.openxmlformats.org/officeDocument/2006/relationships/image" Target="../media/image62.png"/><Relationship Id="rId25" Type="http://schemas.openxmlformats.org/officeDocument/2006/relationships/image" Target="../media/image61.png"/><Relationship Id="rId24" Type="http://schemas.openxmlformats.org/officeDocument/2006/relationships/image" Target="../media/image60.png"/><Relationship Id="rId23" Type="http://schemas.openxmlformats.org/officeDocument/2006/relationships/image" Target="../media/image59.png"/><Relationship Id="rId22" Type="http://schemas.openxmlformats.org/officeDocument/2006/relationships/image" Target="../media/image58.png"/><Relationship Id="rId21" Type="http://schemas.openxmlformats.org/officeDocument/2006/relationships/image" Target="../media/image57.png"/><Relationship Id="rId20" Type="http://schemas.openxmlformats.org/officeDocument/2006/relationships/image" Target="../media/image56.png"/><Relationship Id="rId2" Type="http://schemas.openxmlformats.org/officeDocument/2006/relationships/image" Target="../media/image38.png"/><Relationship Id="rId19" Type="http://schemas.openxmlformats.org/officeDocument/2006/relationships/image" Target="../media/image55.png"/><Relationship Id="rId18" Type="http://schemas.openxmlformats.org/officeDocument/2006/relationships/image" Target="../media/image54.png"/><Relationship Id="rId17" Type="http://schemas.openxmlformats.org/officeDocument/2006/relationships/image" Target="../media/image53.png"/><Relationship Id="rId16" Type="http://schemas.openxmlformats.org/officeDocument/2006/relationships/image" Target="../media/image52.png"/><Relationship Id="rId15" Type="http://schemas.openxmlformats.org/officeDocument/2006/relationships/image" Target="../media/image51.png"/><Relationship Id="rId14" Type="http://schemas.openxmlformats.org/officeDocument/2006/relationships/image" Target="../media/image50.png"/><Relationship Id="rId13" Type="http://schemas.openxmlformats.org/officeDocument/2006/relationships/image" Target="../media/image49.png"/><Relationship Id="rId12" Type="http://schemas.openxmlformats.org/officeDocument/2006/relationships/image" Target="../media/image48.png"/><Relationship Id="rId11" Type="http://schemas.openxmlformats.org/officeDocument/2006/relationships/image" Target="../media/image47.png"/><Relationship Id="rId10" Type="http://schemas.openxmlformats.org/officeDocument/2006/relationships/image" Target="../media/image46.png"/><Relationship Id="rId1" Type="http://schemas.openxmlformats.org/officeDocument/2006/relationships/image" Target="../media/image37.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67.png"/><Relationship Id="rId1" Type="http://schemas.openxmlformats.org/officeDocument/2006/relationships/image" Target="../media/image66.png"/></Relationships>
</file>

<file path=ppt/slides/_rels/slide23.xml.rels><?xml version="1.0" encoding="UTF-8" standalone="yes"?>
<Relationships xmlns="http://schemas.openxmlformats.org/package/2006/relationships"><Relationship Id="rId9" Type="http://schemas.openxmlformats.org/officeDocument/2006/relationships/image" Target="../media/image75.png"/><Relationship Id="rId8" Type="http://schemas.openxmlformats.org/officeDocument/2006/relationships/image" Target="../media/image74.png"/><Relationship Id="rId7" Type="http://schemas.openxmlformats.org/officeDocument/2006/relationships/image" Target="../media/image73.png"/><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3" Type="http://schemas.openxmlformats.org/officeDocument/2006/relationships/image" Target="../media/image69.png"/><Relationship Id="rId23" Type="http://schemas.openxmlformats.org/officeDocument/2006/relationships/slideLayout" Target="../slideLayouts/slideLayout5.xml"/><Relationship Id="rId22" Type="http://schemas.openxmlformats.org/officeDocument/2006/relationships/image" Target="../media/image88.png"/><Relationship Id="rId21" Type="http://schemas.openxmlformats.org/officeDocument/2006/relationships/image" Target="../media/image87.png"/><Relationship Id="rId20" Type="http://schemas.openxmlformats.org/officeDocument/2006/relationships/image" Target="../media/image86.png"/><Relationship Id="rId2" Type="http://schemas.openxmlformats.org/officeDocument/2006/relationships/image" Target="../media/image68.png"/><Relationship Id="rId19" Type="http://schemas.openxmlformats.org/officeDocument/2006/relationships/image" Target="../media/image85.png"/><Relationship Id="rId18" Type="http://schemas.openxmlformats.org/officeDocument/2006/relationships/image" Target="../media/image84.png"/><Relationship Id="rId17" Type="http://schemas.openxmlformats.org/officeDocument/2006/relationships/image" Target="../media/image83.png"/><Relationship Id="rId16" Type="http://schemas.openxmlformats.org/officeDocument/2006/relationships/image" Target="../media/image82.png"/><Relationship Id="rId15" Type="http://schemas.openxmlformats.org/officeDocument/2006/relationships/image" Target="../media/image81.png"/><Relationship Id="rId14" Type="http://schemas.openxmlformats.org/officeDocument/2006/relationships/image" Target="../media/image80.png"/><Relationship Id="rId13" Type="http://schemas.openxmlformats.org/officeDocument/2006/relationships/image" Target="../media/image79.png"/><Relationship Id="rId12" Type="http://schemas.openxmlformats.org/officeDocument/2006/relationships/image" Target="../media/image78.png"/><Relationship Id="rId11" Type="http://schemas.openxmlformats.org/officeDocument/2006/relationships/image" Target="../media/image77.png"/><Relationship Id="rId10" Type="http://schemas.openxmlformats.org/officeDocument/2006/relationships/image" Target="../media/image76.png"/><Relationship Id="rId1"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9.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1.png"/><Relationship Id="rId2" Type="http://schemas.openxmlformats.org/officeDocument/2006/relationships/customXml" Target="../ink/ink1.xml"/><Relationship Id="rId1" Type="http://schemas.openxmlformats.org/officeDocument/2006/relationships/image" Target="../media/image90.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9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electrical4u.com/voltage-or-electric-potential-difference/"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hyperlink" Target="https://www.electrical4u.com/led-or-light-emitting-diode/"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emf"/><Relationship Id="rId2" Type="http://schemas.openxmlformats.org/officeDocument/2006/relationships/oleObject" Target="../embeddings/oleObject1.bin"/><Relationship Id="rId10" Type="http://schemas.openxmlformats.org/officeDocument/2006/relationships/notesSlide" Target="../notesSlides/notesSlide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pPr>
              <a:lnSpc>
                <a:spcPct val="150000"/>
              </a:lnSpc>
            </a:pPr>
            <a:r>
              <a:rPr lang="en-US" altLang="zh-CN" dirty="0"/>
              <a:t>Digital Circuit  Experiment</a:t>
            </a:r>
            <a:br>
              <a:rPr lang="en-US" altLang="zh-CN" dirty="0"/>
            </a:br>
            <a:r>
              <a:rPr lang="en-US" altLang="zh-CN" sz="3600" dirty="0">
                <a:solidFill>
                  <a:srgbClr val="FF0000"/>
                </a:solidFill>
                <a:latin typeface="Times New Roman" panose="02020603050405020304" pitchFamily="18" charset="0"/>
                <a:ea typeface="宋体" panose="02010600030101010101" pitchFamily="2" charset="-122"/>
              </a:rPr>
              <a:t>Digital Decoder </a:t>
            </a:r>
            <a:r>
              <a:rPr lang="zh-CN" altLang="en-US" sz="3600" dirty="0">
                <a:solidFill>
                  <a:srgbClr val="FF0000"/>
                </a:solidFill>
                <a:latin typeface="Times New Roman" panose="02020603050405020304" pitchFamily="18" charset="0"/>
                <a:ea typeface="宋体" panose="02010600030101010101" pitchFamily="2" charset="-122"/>
              </a:rPr>
              <a:t>（</a:t>
            </a:r>
            <a:r>
              <a:rPr lang="zh-CN" altLang="en-US" sz="3600" dirty="0">
                <a:solidFill>
                  <a:srgbClr val="FF0000"/>
                </a:solidFill>
                <a:latin typeface="Times New Roman" panose="02020603050405020304" pitchFamily="18" charset="0"/>
                <a:ea typeface="宋体" panose="02010600030101010101" pitchFamily="2" charset="-122"/>
              </a:rPr>
              <a:t>译码器）</a:t>
            </a:r>
            <a:endParaRPr lang="zh-CN" altLang="en-US" sz="3600" dirty="0">
              <a:solidFill>
                <a:srgbClr val="FF0000"/>
              </a:solidFill>
              <a:latin typeface="Times New Roman" panose="02020603050405020304" pitchFamily="18" charset="0"/>
              <a:ea typeface="宋体" panose="02010600030101010101" pitchFamily="2" charset="-122"/>
            </a:endParaRPr>
          </a:p>
        </p:txBody>
      </p:sp>
      <p:sp>
        <p:nvSpPr>
          <p:cNvPr id="3" name="副标题 2"/>
          <p:cNvSpPr>
            <a:spLocks noGrp="1"/>
          </p:cNvSpPr>
          <p:nvPr>
            <p:ph type="subTitle" idx="1"/>
          </p:nvPr>
        </p:nvSpPr>
        <p:spPr>
          <a:xfrm>
            <a:off x="1524000" y="3737119"/>
            <a:ext cx="9144000" cy="1655762"/>
          </a:xfrm>
        </p:spPr>
        <p:txBody>
          <a:bodyPr>
            <a:normAutofit/>
          </a:bodyPr>
          <a:lstStyle/>
          <a:p>
            <a:r>
              <a:rPr lang="en-US" altLang="zh-CN" sz="3200" dirty="0"/>
              <a:t>Lecture 4</a:t>
            </a:r>
            <a:endParaRPr lang="en-US" altLang="zh-CN" sz="3200" dirty="0"/>
          </a:p>
          <a:p>
            <a:pPr>
              <a:lnSpc>
                <a:spcPct val="150000"/>
              </a:lnSpc>
            </a:pPr>
            <a:r>
              <a:rPr lang="en-US" altLang="zh-CN" sz="3200" dirty="0"/>
              <a:t>Zheng Guan</a:t>
            </a:r>
            <a:r>
              <a:rPr lang="zh-CN" altLang="en-US" sz="3200" dirty="0"/>
              <a:t>（官铮）</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7528" y="620688"/>
            <a:ext cx="8385868" cy="576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34210" y="1170305"/>
            <a:ext cx="9262110" cy="43046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48640" y="181610"/>
            <a:ext cx="10445750" cy="2959100"/>
          </a:xfrm>
          <a:prstGeom prst="rect">
            <a:avLst/>
          </a:prstGeom>
        </p:spPr>
      </p:pic>
      <p:pic>
        <p:nvPicPr>
          <p:cNvPr id="3" name="图片 2"/>
          <p:cNvPicPr>
            <a:picLocks noChangeAspect="1"/>
          </p:cNvPicPr>
          <p:nvPr/>
        </p:nvPicPr>
        <p:blipFill>
          <a:blip r:embed="rId2"/>
          <a:stretch>
            <a:fillRect/>
          </a:stretch>
        </p:blipFill>
        <p:spPr>
          <a:xfrm>
            <a:off x="548640" y="3224530"/>
            <a:ext cx="7423150" cy="2914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custDataLst>
                  <p:tags r:id="rId1"/>
                </p:custDataLst>
              </p:nvPr>
            </p:nvGraphicFramePr>
            <p:xfrm>
              <a:off x="1183134" y="3422348"/>
              <a:ext cx="4248468" cy="2564324"/>
            </p:xfrm>
            <a:graphic>
              <a:graphicData uri="http://schemas.openxmlformats.org/drawingml/2006/table">
                <a:tbl>
                  <a:tblPr firstRow="1" bandRow="1">
                    <a:tableStyleId>{5C22544A-7EE6-4342-B048-85BDC9FD1C3A}</a:tableStyleId>
                  </a:tblPr>
                  <a:tblGrid>
                    <a:gridCol w="606924"/>
                    <a:gridCol w="606924"/>
                    <a:gridCol w="606924"/>
                    <a:gridCol w="607060"/>
                    <a:gridCol w="606788"/>
                    <a:gridCol w="606924"/>
                    <a:gridCol w="606924"/>
                  </a:tblGrid>
                  <a:tr h="366332">
                    <a:tc gridSpan="3">
                      <a:txBody>
                        <a:bodyPr/>
                        <a:p>
                          <a:pPr algn="ctr"/>
                          <a:r>
                            <a:rPr lang="zh-CN" altLang="en-US" dirty="0" smtClean="0"/>
                            <a:t>输入信号</a:t>
                          </a:r>
                          <a:endParaRPr lang="zh-CN" altLang="en-US" dirty="0"/>
                        </a:p>
                      </a:txBody>
                      <a:tcPr anchor="ctr"/>
                    </a:tc>
                    <a:tc hMerge="1">
                      <a:tcPr/>
                    </a:tc>
                    <a:tc hMerge="1">
                      <a:tcPr/>
                    </a:tc>
                    <a:tc gridSpan="4">
                      <a:txBody>
                        <a:bodyPr/>
                        <a:p>
                          <a:pPr algn="ctr"/>
                          <a:r>
                            <a:rPr lang="zh-CN" altLang="en-US" dirty="0" smtClean="0"/>
                            <a:t>输出信号</a:t>
                          </a:r>
                          <a:endParaRPr lang="zh-CN" altLang="en-US" dirty="0"/>
                        </a:p>
                      </a:txBody>
                      <a:tcPr anchor="ctr"/>
                    </a:tc>
                    <a:tc hMerge="1">
                      <a:tcPr/>
                    </a:tc>
                    <a:tc hMerge="1">
                      <a:tcPr/>
                    </a:tc>
                    <a:tc hMerge="1">
                      <a:tcPr/>
                    </a:tc>
                  </a:tr>
                  <a:tr h="366332">
                    <a:tc>
                      <a:txBody>
                        <a:bodyPr/>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a:rPr>
                                      <m:t>1</m:t>
                                    </m:r>
                                    <m:r>
                                      <a:rPr lang="en-US" altLang="zh-CN" b="0" i="1" smtClean="0">
                                        <a:latin typeface="Cambria Math" panose="02040503050406030204"/>
                                      </a:rPr>
                                      <m:t>𝐸</m:t>
                                    </m:r>
                                  </m:e>
                                </m:acc>
                              </m:oMath>
                            </m:oMathPara>
                          </a14:m>
                          <a:endParaRPr lang="zh-CN" altLang="en-US" dirty="0"/>
                        </a:p>
                      </a:txBody>
                      <a:tcPr anchor="ctr"/>
                    </a:tc>
                    <a:tc>
                      <a:txBody>
                        <a:bodyPr/>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a:rPr>
                                      <m:t>1</m:t>
                                    </m:r>
                                    <m:r>
                                      <a:rPr lang="en-US" altLang="zh-CN" b="0" i="1" smtClean="0">
                                        <a:latin typeface="Cambria Math" panose="02040503050406030204"/>
                                      </a:rPr>
                                      <m:t>𝐴</m:t>
                                    </m:r>
                                  </m:e>
                                  <m:sub>
                                    <m:r>
                                      <a:rPr lang="en-US" altLang="zh-CN" b="0" i="1" smtClean="0">
                                        <a:latin typeface="Cambria Math" panose="02040503050406030204"/>
                                      </a:rPr>
                                      <m:t>1</m:t>
                                    </m:r>
                                  </m:sub>
                                </m:sSub>
                              </m:oMath>
                            </m:oMathPara>
                          </a14:m>
                          <a:endParaRPr lang="zh-CN" altLang="en-US" dirty="0"/>
                        </a:p>
                      </a:txBody>
                      <a:tcPr anchor="ctr"/>
                    </a:tc>
                    <a:tc>
                      <a:txBody>
                        <a:bodyPr/>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a:rPr>
                                      <m:t>1</m:t>
                                    </m:r>
                                    <m:r>
                                      <a:rPr lang="en-US" altLang="zh-CN" b="0" i="1" smtClean="0">
                                        <a:latin typeface="Cambria Math" panose="02040503050406030204"/>
                                      </a:rPr>
                                      <m:t>𝐴</m:t>
                                    </m:r>
                                  </m:e>
                                  <m:sub>
                                    <m:r>
                                      <a:rPr lang="en-US" altLang="zh-CN" b="0" i="1" smtClean="0">
                                        <a:latin typeface="Cambria Math" panose="02040503050406030204"/>
                                      </a:rPr>
                                      <m:t>0</m:t>
                                    </m:r>
                                  </m:sub>
                                </m:sSub>
                              </m:oMath>
                            </m:oMathPara>
                          </a14:m>
                          <a:endParaRPr lang="zh-CN" altLang="en-US" dirty="0"/>
                        </a:p>
                      </a:txBody>
                      <a:tcPr anchor="ctr"/>
                    </a:tc>
                    <a:tc>
                      <a:txBody>
                        <a:bodyPr/>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a:rPr>
                                          <m:t>1</m:t>
                                        </m:r>
                                        <m:r>
                                          <a:rPr lang="en-US" altLang="zh-CN" b="0" i="1" smtClean="0">
                                            <a:latin typeface="Cambria Math" panose="02040503050406030204"/>
                                          </a:rPr>
                                          <m:t>𝑌</m:t>
                                        </m:r>
                                      </m:e>
                                      <m:sub>
                                        <m:r>
                                          <a:rPr lang="en-US" altLang="zh-CN" b="0" i="1" smtClean="0">
                                            <a:latin typeface="Cambria Math" panose="02040503050406030204"/>
                                          </a:rPr>
                                          <m:t>0</m:t>
                                        </m:r>
                                      </m:sub>
                                    </m:sSub>
                                  </m:e>
                                </m:acc>
                              </m:oMath>
                            </m:oMathPara>
                          </a14:m>
                          <a:endParaRPr lang="zh-CN" altLang="en-US" dirty="0"/>
                        </a:p>
                      </a:txBody>
                      <a:tcPr anchor="ctr"/>
                    </a:tc>
                    <a:tc>
                      <a:txBody>
                        <a:bodyPr/>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a:rPr>
                                          <m:t>1</m:t>
                                        </m:r>
                                        <m:r>
                                          <a:rPr lang="en-US" altLang="zh-CN" b="0" i="1" smtClean="0">
                                            <a:latin typeface="Cambria Math" panose="02040503050406030204"/>
                                          </a:rPr>
                                          <m:t>𝑌</m:t>
                                        </m:r>
                                      </m:e>
                                      <m:sub>
                                        <m:r>
                                          <a:rPr lang="en-US" altLang="zh-CN" b="0" i="1" smtClean="0">
                                            <a:latin typeface="Cambria Math" panose="02040503050406030204"/>
                                          </a:rPr>
                                          <m:t>1</m:t>
                                        </m:r>
                                      </m:sub>
                                    </m:sSub>
                                  </m:e>
                                </m:acc>
                              </m:oMath>
                            </m:oMathPara>
                          </a14:m>
                          <a:endParaRPr lang="zh-CN" altLang="en-US" dirty="0"/>
                        </a:p>
                      </a:txBody>
                      <a:tcPr anchor="ctr"/>
                    </a:tc>
                    <a:tc>
                      <a:txBody>
                        <a:bodyPr/>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a:rPr>
                                          <m:t>1</m:t>
                                        </m:r>
                                        <m:r>
                                          <a:rPr lang="en-US" altLang="zh-CN" b="0" i="1" smtClean="0">
                                            <a:latin typeface="Cambria Math" panose="02040503050406030204"/>
                                          </a:rPr>
                                          <m:t>𝑌</m:t>
                                        </m:r>
                                      </m:e>
                                      <m:sub>
                                        <m:r>
                                          <a:rPr lang="en-US" altLang="zh-CN" b="0" i="1" smtClean="0">
                                            <a:latin typeface="Cambria Math" panose="02040503050406030204"/>
                                          </a:rPr>
                                          <m:t>2</m:t>
                                        </m:r>
                                      </m:sub>
                                    </m:sSub>
                                  </m:e>
                                </m:acc>
                              </m:oMath>
                            </m:oMathPara>
                          </a14:m>
                          <a:endParaRPr lang="zh-CN" altLang="en-US" dirty="0"/>
                        </a:p>
                      </a:txBody>
                      <a:tcPr anchor="ctr"/>
                    </a:tc>
                    <a:tc>
                      <a:txBody>
                        <a:bodyPr/>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a:rPr>
                                          <m:t>1</m:t>
                                        </m:r>
                                        <m:r>
                                          <a:rPr lang="en-US" altLang="zh-CN" b="0" i="1" smtClean="0">
                                            <a:latin typeface="Cambria Math" panose="02040503050406030204"/>
                                          </a:rPr>
                                          <m:t>𝑌</m:t>
                                        </m:r>
                                      </m:e>
                                      <m:sub>
                                        <m:r>
                                          <a:rPr lang="en-US" altLang="zh-CN" b="0" i="1" smtClean="0">
                                            <a:latin typeface="Cambria Math" panose="02040503050406030204"/>
                                          </a:rPr>
                                          <m:t>3</m:t>
                                        </m:r>
                                      </m:sub>
                                    </m:sSub>
                                  </m:e>
                                </m:acc>
                              </m:oMath>
                            </m:oMathPara>
                          </a14:m>
                          <a:endParaRPr lang="zh-CN" altLang="en-US" dirty="0"/>
                        </a:p>
                      </a:txBody>
                      <a:tcPr anchor="ctr"/>
                    </a:tc>
                  </a:tr>
                  <a:tr h="366332">
                    <a:tc>
                      <a:txBody>
                        <a:bodyPr/>
                        <a:p>
                          <a:pPr algn="ctr"/>
                          <a:r>
                            <a:rPr lang="en-US" altLang="zh-CN" dirty="0" smtClean="0"/>
                            <a:t>1</a:t>
                          </a:r>
                          <a:endParaRPr lang="zh-CN" altLang="en-US" dirty="0"/>
                        </a:p>
                      </a:txBody>
                      <a:tcPr anchor="ctr"/>
                    </a:tc>
                    <a:tc>
                      <a:txBody>
                        <a:bodyPr/>
                        <a:p>
                          <a:pPr algn="ctr"/>
                          <a:r>
                            <a:rPr lang="en-US" altLang="zh-CN" dirty="0" smtClean="0"/>
                            <a:t>X</a:t>
                          </a:r>
                          <a:endParaRPr lang="zh-CN" altLang="en-US" dirty="0"/>
                        </a:p>
                      </a:txBody>
                      <a:tcPr anchor="ctr"/>
                    </a:tc>
                    <a:tc>
                      <a:txBody>
                        <a:bodyPr/>
                        <a:p>
                          <a:pPr algn="ctr"/>
                          <a:r>
                            <a:rPr lang="en-US" altLang="zh-CN" dirty="0" smtClean="0"/>
                            <a:t>X</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r>
                  <a:tr h="366332">
                    <a:tc>
                      <a:txBody>
                        <a:bodyPr/>
                        <a:p>
                          <a:pPr algn="ctr"/>
                          <a:r>
                            <a:rPr lang="en-US" altLang="zh-CN" smtClean="0"/>
                            <a:t>0</a:t>
                          </a:r>
                          <a:endParaRPr lang="zh-CN" altLang="en-US" dirty="0"/>
                        </a:p>
                      </a:txBody>
                      <a:tcPr anchor="ctr"/>
                    </a:tc>
                    <a:tc>
                      <a:txBody>
                        <a:bodyPr/>
                        <a:p>
                          <a:pPr algn="ctr"/>
                          <a:r>
                            <a:rPr lang="en-US" altLang="zh-CN" dirty="0" smtClean="0"/>
                            <a:t>0</a:t>
                          </a:r>
                          <a:endParaRPr lang="zh-CN" altLang="en-US" dirty="0"/>
                        </a:p>
                      </a:txBody>
                      <a:tcPr anchor="ctr"/>
                    </a:tc>
                    <a:tc>
                      <a:txBody>
                        <a:bodyPr/>
                        <a:p>
                          <a:pPr algn="ctr"/>
                          <a:r>
                            <a:rPr lang="en-US" altLang="zh-CN" dirty="0" smtClean="0"/>
                            <a:t>0</a:t>
                          </a:r>
                          <a:endParaRPr lang="zh-CN" altLang="en-US" dirty="0"/>
                        </a:p>
                      </a:txBody>
                      <a:tcPr anchor="ctr"/>
                    </a:tc>
                    <a:tc>
                      <a:txBody>
                        <a:bodyPr/>
                        <a:p>
                          <a:pPr algn="ctr"/>
                          <a:r>
                            <a:rPr lang="en-US" altLang="zh-CN" b="1" dirty="0" smtClean="0">
                              <a:solidFill>
                                <a:srgbClr val="FF0000"/>
                              </a:solidFill>
                            </a:rPr>
                            <a:t>0</a:t>
                          </a:r>
                          <a:endParaRPr lang="zh-CN" altLang="en-US" b="1" dirty="0">
                            <a:solidFill>
                              <a:srgbClr val="FF0000"/>
                            </a:solidFill>
                          </a:endParaRPr>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r>
                  <a:tr h="366332">
                    <a:tc>
                      <a:txBody>
                        <a:bodyPr/>
                        <a:p>
                          <a:pPr algn="ctr"/>
                          <a:r>
                            <a:rPr lang="en-US" altLang="zh-CN" smtClean="0"/>
                            <a:t>0</a:t>
                          </a:r>
                          <a:endParaRPr lang="zh-CN" altLang="en-US" dirty="0"/>
                        </a:p>
                      </a:txBody>
                      <a:tcPr anchor="ctr"/>
                    </a:tc>
                    <a:tc>
                      <a:txBody>
                        <a:bodyPr/>
                        <a:p>
                          <a:pPr algn="ctr"/>
                          <a:r>
                            <a:rPr lang="en-US" altLang="zh-CN" dirty="0" smtClean="0"/>
                            <a:t>0</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smtClean="0"/>
                            <a:t>1</a:t>
                          </a:r>
                          <a:endParaRPr lang="zh-CN" altLang="en-US" dirty="0"/>
                        </a:p>
                      </a:txBody>
                      <a:tcPr anchor="ctr"/>
                    </a:tc>
                    <a:tc>
                      <a:txBody>
                        <a:bodyPr/>
                        <a:p>
                          <a:pPr algn="ctr"/>
                          <a:r>
                            <a:rPr lang="en-US" altLang="zh-CN" b="1" dirty="0" smtClean="0">
                              <a:solidFill>
                                <a:srgbClr val="FF0000"/>
                              </a:solidFill>
                            </a:rPr>
                            <a:t>0</a:t>
                          </a:r>
                          <a:endParaRPr lang="zh-CN" altLang="en-US" b="1" dirty="0">
                            <a:solidFill>
                              <a:srgbClr val="FF0000"/>
                            </a:solidFill>
                          </a:endParaRPr>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r>
                  <a:tr h="366332">
                    <a:tc>
                      <a:txBody>
                        <a:bodyPr/>
                        <a:p>
                          <a:pPr algn="ctr"/>
                          <a:r>
                            <a:rPr lang="en-US" altLang="zh-CN" smtClean="0"/>
                            <a:t>0</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0</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b="1" dirty="0" smtClean="0">
                              <a:solidFill>
                                <a:srgbClr val="FF0000"/>
                              </a:solidFill>
                            </a:rPr>
                            <a:t>0</a:t>
                          </a:r>
                          <a:endParaRPr lang="zh-CN" altLang="en-US" b="1" dirty="0">
                            <a:solidFill>
                              <a:srgbClr val="FF0000"/>
                            </a:solidFill>
                          </a:endParaRPr>
                        </a:p>
                      </a:txBody>
                      <a:tcPr anchor="ctr"/>
                    </a:tc>
                    <a:tc>
                      <a:txBody>
                        <a:bodyPr/>
                        <a:p>
                          <a:pPr algn="ctr"/>
                          <a:r>
                            <a:rPr lang="en-US" altLang="zh-CN" dirty="0" smtClean="0"/>
                            <a:t>1</a:t>
                          </a:r>
                          <a:endParaRPr lang="zh-CN" altLang="en-US" dirty="0"/>
                        </a:p>
                      </a:txBody>
                      <a:tcPr anchor="ctr"/>
                    </a:tc>
                  </a:tr>
                  <a:tr h="366332">
                    <a:tc>
                      <a:txBody>
                        <a:bodyPr/>
                        <a:p>
                          <a:pPr algn="ctr"/>
                          <a:r>
                            <a:rPr lang="en-US" altLang="zh-CN" dirty="0" smtClean="0"/>
                            <a:t>0</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b="1" dirty="0" smtClean="0">
                              <a:solidFill>
                                <a:srgbClr val="FF0000"/>
                              </a:solidFill>
                            </a:rPr>
                            <a:t>0</a:t>
                          </a:r>
                          <a:endParaRPr lang="zh-CN" altLang="en-US" b="1" dirty="0">
                            <a:solidFill>
                              <a:srgbClr val="FF0000"/>
                            </a:solidFill>
                          </a:endParaRPr>
                        </a:p>
                      </a:txBody>
                      <a:tcPr anchor="ctr"/>
                    </a:tc>
                  </a:tr>
                </a:tbl>
              </a:graphicData>
            </a:graphic>
          </p:graphicFrame>
        </mc:Choice>
        <mc:Fallback xmlns="">
          <p:graphicFrame>
            <p:nvGraphicFramePr>
              <p:cNvPr id="8" name="表格 7"/>
              <p:cNvGraphicFramePr>
                <a:graphicFrameLocks noGrp="1"/>
              </p:cNvGraphicFramePr>
              <p:nvPr>
                <p:custDataLst>
                  <p:tags r:id="rId2"/>
                </p:custDataLst>
              </p:nvPr>
            </p:nvGraphicFramePr>
            <p:xfrm>
              <a:off x="1183134" y="3422348"/>
              <a:ext cx="4248468" cy="2564324"/>
            </p:xfrm>
            <a:graphic>
              <a:graphicData uri="http://schemas.openxmlformats.org/drawingml/2006/table">
                <a:tbl>
                  <a:tblPr firstRow="1" bandRow="1">
                    <a:tableStyleId>{5C22544A-7EE6-4342-B048-85BDC9FD1C3A}</a:tableStyleId>
                  </a:tblPr>
                  <a:tblGrid>
                    <a:gridCol w="606924"/>
                    <a:gridCol w="606924"/>
                    <a:gridCol w="606924"/>
                    <a:gridCol w="607060"/>
                    <a:gridCol w="606788"/>
                    <a:gridCol w="606924"/>
                    <a:gridCol w="606924"/>
                  </a:tblGrid>
                  <a:tr h="366332">
                    <a:tc gridSpan="3">
                      <a:txBody>
                        <a:bodyPr/>
                        <a:p>
                          <a:pPr algn="ctr"/>
                          <a:r>
                            <a:rPr lang="zh-CN" altLang="en-US" dirty="0" smtClean="0"/>
                            <a:t>输入信号</a:t>
                          </a:r>
                          <a:endParaRPr lang="zh-CN" altLang="en-US" dirty="0"/>
                        </a:p>
                      </a:txBody>
                      <a:tcPr anchor="ctr"/>
                    </a:tc>
                    <a:tc hMerge="1">
                      <a:tcPr/>
                    </a:tc>
                    <a:tc hMerge="1">
                      <a:tcPr/>
                    </a:tc>
                    <a:tc gridSpan="4">
                      <a:txBody>
                        <a:bodyPr/>
                        <a:p>
                          <a:pPr algn="ctr"/>
                          <a:r>
                            <a:rPr lang="zh-CN" altLang="en-US" dirty="0" smtClean="0"/>
                            <a:t>输出信号</a:t>
                          </a:r>
                          <a:endParaRPr lang="zh-CN" altLang="en-US" dirty="0"/>
                        </a:p>
                      </a:txBody>
                      <a:tcPr anchor="ctr"/>
                    </a:tc>
                    <a:tc hMerge="1">
                      <a:tcPr/>
                    </a:tc>
                    <a:tc hMerge="1">
                      <a:tcPr/>
                    </a:tc>
                    <a:tc hMerge="1">
                      <a:tcPr/>
                    </a:tc>
                  </a:tr>
                  <a:tr h="371475">
                    <a:tc>
                      <a:txBody>
                        <a:bodyPr/>
                        <a:lstStyle/>
                        <a:p>
                          <a:endParaRPr lang="zh-CN"/>
                        </a:p>
                      </a:txBody>
                      <a:tcPr anchor="ctr">
                        <a:blipFill>
                          <a:blip r:embed="rId3"/>
                        </a:blipFill>
                      </a:tcPr>
                    </a:tc>
                    <a:tc>
                      <a:txBody>
                        <a:bodyPr/>
                        <a:lstStyle/>
                        <a:p>
                          <a:endParaRPr lang="zh-CN"/>
                        </a:p>
                      </a:txBody>
                      <a:tcPr anchor="ctr">
                        <a:blipFill>
                          <a:blip r:embed="rId3"/>
                        </a:blipFill>
                      </a:tcPr>
                    </a:tc>
                    <a:tc>
                      <a:txBody>
                        <a:bodyPr/>
                        <a:lstStyle/>
                        <a:p>
                          <a:endParaRPr lang="zh-CN"/>
                        </a:p>
                      </a:txBody>
                      <a:tcPr anchor="ctr">
                        <a:blipFill>
                          <a:blip r:embed="rId3"/>
                        </a:blipFill>
                      </a:tcPr>
                    </a:tc>
                    <a:tc>
                      <a:txBody>
                        <a:bodyPr/>
                        <a:lstStyle/>
                        <a:p>
                          <a:endParaRPr lang="zh-CN"/>
                        </a:p>
                      </a:txBody>
                      <a:tcPr anchor="ctr">
                        <a:blipFill>
                          <a:blip r:embed="rId3"/>
                        </a:blipFill>
                      </a:tcPr>
                    </a:tc>
                    <a:tc>
                      <a:txBody>
                        <a:bodyPr/>
                        <a:lstStyle/>
                        <a:p>
                          <a:endParaRPr lang="zh-CN"/>
                        </a:p>
                      </a:txBody>
                      <a:tcPr anchor="ctr">
                        <a:blipFill>
                          <a:blip r:embed="rId3"/>
                        </a:blipFill>
                      </a:tcPr>
                    </a:tc>
                    <a:tc>
                      <a:txBody>
                        <a:bodyPr/>
                        <a:lstStyle/>
                        <a:p>
                          <a:endParaRPr lang="zh-CN"/>
                        </a:p>
                      </a:txBody>
                      <a:tcPr anchor="ctr">
                        <a:blipFill>
                          <a:blip r:embed="rId3"/>
                        </a:blipFill>
                      </a:tcPr>
                    </a:tc>
                    <a:tc>
                      <a:txBody>
                        <a:bodyPr/>
                        <a:lstStyle/>
                        <a:p>
                          <a:endParaRPr lang="zh-CN"/>
                        </a:p>
                      </a:txBody>
                      <a:tcPr anchor="ctr">
                        <a:blipFill>
                          <a:blip r:embed="rId3"/>
                        </a:blipFill>
                      </a:tcPr>
                    </a:tc>
                  </a:tr>
                  <a:tr h="366332">
                    <a:tc>
                      <a:txBody>
                        <a:bodyPr/>
                        <a:p>
                          <a:pPr algn="ctr"/>
                          <a:r>
                            <a:rPr lang="en-US" altLang="zh-CN" dirty="0" smtClean="0"/>
                            <a:t>1</a:t>
                          </a:r>
                          <a:endParaRPr lang="zh-CN" altLang="en-US" dirty="0"/>
                        </a:p>
                      </a:txBody>
                      <a:tcPr anchor="ctr"/>
                    </a:tc>
                    <a:tc>
                      <a:txBody>
                        <a:bodyPr/>
                        <a:p>
                          <a:pPr algn="ctr"/>
                          <a:r>
                            <a:rPr lang="en-US" altLang="zh-CN" dirty="0" smtClean="0"/>
                            <a:t>X</a:t>
                          </a:r>
                          <a:endParaRPr lang="zh-CN" altLang="en-US" dirty="0"/>
                        </a:p>
                      </a:txBody>
                      <a:tcPr anchor="ctr"/>
                    </a:tc>
                    <a:tc>
                      <a:txBody>
                        <a:bodyPr/>
                        <a:p>
                          <a:pPr algn="ctr"/>
                          <a:r>
                            <a:rPr lang="en-US" altLang="zh-CN" dirty="0" smtClean="0"/>
                            <a:t>X</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r>
                  <a:tr h="366332">
                    <a:tc>
                      <a:txBody>
                        <a:bodyPr/>
                        <a:p>
                          <a:pPr algn="ctr"/>
                          <a:r>
                            <a:rPr lang="en-US" altLang="zh-CN" smtClean="0"/>
                            <a:t>0</a:t>
                          </a:r>
                          <a:endParaRPr lang="zh-CN" altLang="en-US" dirty="0"/>
                        </a:p>
                      </a:txBody>
                      <a:tcPr anchor="ctr"/>
                    </a:tc>
                    <a:tc>
                      <a:txBody>
                        <a:bodyPr/>
                        <a:p>
                          <a:pPr algn="ctr"/>
                          <a:r>
                            <a:rPr lang="en-US" altLang="zh-CN" dirty="0" smtClean="0"/>
                            <a:t>0</a:t>
                          </a:r>
                          <a:endParaRPr lang="zh-CN" altLang="en-US" dirty="0"/>
                        </a:p>
                      </a:txBody>
                      <a:tcPr anchor="ctr"/>
                    </a:tc>
                    <a:tc>
                      <a:txBody>
                        <a:bodyPr/>
                        <a:p>
                          <a:pPr algn="ctr"/>
                          <a:r>
                            <a:rPr lang="en-US" altLang="zh-CN" dirty="0" smtClean="0"/>
                            <a:t>0</a:t>
                          </a:r>
                          <a:endParaRPr lang="zh-CN" altLang="en-US" dirty="0"/>
                        </a:p>
                      </a:txBody>
                      <a:tcPr anchor="ctr"/>
                    </a:tc>
                    <a:tc>
                      <a:txBody>
                        <a:bodyPr/>
                        <a:p>
                          <a:pPr algn="ctr"/>
                          <a:r>
                            <a:rPr lang="en-US" altLang="zh-CN" b="1" dirty="0" smtClean="0">
                              <a:solidFill>
                                <a:srgbClr val="FF0000"/>
                              </a:solidFill>
                            </a:rPr>
                            <a:t>0</a:t>
                          </a:r>
                          <a:endParaRPr lang="zh-CN" altLang="en-US" b="1" dirty="0">
                            <a:solidFill>
                              <a:srgbClr val="FF0000"/>
                            </a:solidFill>
                          </a:endParaRPr>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r>
                  <a:tr h="366332">
                    <a:tc>
                      <a:txBody>
                        <a:bodyPr/>
                        <a:p>
                          <a:pPr algn="ctr"/>
                          <a:r>
                            <a:rPr lang="en-US" altLang="zh-CN" smtClean="0"/>
                            <a:t>0</a:t>
                          </a:r>
                          <a:endParaRPr lang="zh-CN" altLang="en-US" dirty="0"/>
                        </a:p>
                      </a:txBody>
                      <a:tcPr anchor="ctr"/>
                    </a:tc>
                    <a:tc>
                      <a:txBody>
                        <a:bodyPr/>
                        <a:p>
                          <a:pPr algn="ctr"/>
                          <a:r>
                            <a:rPr lang="en-US" altLang="zh-CN" dirty="0" smtClean="0"/>
                            <a:t>0</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smtClean="0"/>
                            <a:t>1</a:t>
                          </a:r>
                          <a:endParaRPr lang="zh-CN" altLang="en-US" dirty="0"/>
                        </a:p>
                      </a:txBody>
                      <a:tcPr anchor="ctr"/>
                    </a:tc>
                    <a:tc>
                      <a:txBody>
                        <a:bodyPr/>
                        <a:p>
                          <a:pPr algn="ctr"/>
                          <a:r>
                            <a:rPr lang="en-US" altLang="zh-CN" b="1" dirty="0" smtClean="0">
                              <a:solidFill>
                                <a:srgbClr val="FF0000"/>
                              </a:solidFill>
                            </a:rPr>
                            <a:t>0</a:t>
                          </a:r>
                          <a:endParaRPr lang="zh-CN" altLang="en-US" b="1" dirty="0">
                            <a:solidFill>
                              <a:srgbClr val="FF0000"/>
                            </a:solidFill>
                          </a:endParaRPr>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r>
                  <a:tr h="366332">
                    <a:tc>
                      <a:txBody>
                        <a:bodyPr/>
                        <a:p>
                          <a:pPr algn="ctr"/>
                          <a:r>
                            <a:rPr lang="en-US" altLang="zh-CN" smtClean="0"/>
                            <a:t>0</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0</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b="1" dirty="0" smtClean="0">
                              <a:solidFill>
                                <a:srgbClr val="FF0000"/>
                              </a:solidFill>
                            </a:rPr>
                            <a:t>0</a:t>
                          </a:r>
                          <a:endParaRPr lang="zh-CN" altLang="en-US" b="1" dirty="0">
                            <a:solidFill>
                              <a:srgbClr val="FF0000"/>
                            </a:solidFill>
                          </a:endParaRPr>
                        </a:p>
                      </a:txBody>
                      <a:tcPr anchor="ctr"/>
                    </a:tc>
                    <a:tc>
                      <a:txBody>
                        <a:bodyPr/>
                        <a:p>
                          <a:pPr algn="ctr"/>
                          <a:r>
                            <a:rPr lang="en-US" altLang="zh-CN" dirty="0" smtClean="0"/>
                            <a:t>1</a:t>
                          </a:r>
                          <a:endParaRPr lang="zh-CN" altLang="en-US" dirty="0"/>
                        </a:p>
                      </a:txBody>
                      <a:tcPr anchor="ctr"/>
                    </a:tc>
                  </a:tr>
                  <a:tr h="366332">
                    <a:tc>
                      <a:txBody>
                        <a:bodyPr/>
                        <a:p>
                          <a:pPr algn="ctr"/>
                          <a:r>
                            <a:rPr lang="en-US" altLang="zh-CN" dirty="0" smtClean="0"/>
                            <a:t>0</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smtClean="0"/>
                            <a:t>1</a:t>
                          </a:r>
                          <a:endParaRPr lang="zh-CN" altLang="en-US" dirty="0"/>
                        </a:p>
                      </a:txBody>
                      <a:tcPr anchor="ctr"/>
                    </a:tc>
                    <a:tc>
                      <a:txBody>
                        <a:bodyPr/>
                        <a:p>
                          <a:pPr algn="ctr"/>
                          <a:r>
                            <a:rPr lang="en-US" altLang="zh-CN" dirty="0" smtClean="0"/>
                            <a:t>1</a:t>
                          </a:r>
                          <a:endParaRPr lang="zh-CN" altLang="en-US" dirty="0"/>
                        </a:p>
                      </a:txBody>
                      <a:tcPr anchor="ctr"/>
                    </a:tc>
                    <a:tc>
                      <a:txBody>
                        <a:bodyPr/>
                        <a:p>
                          <a:pPr algn="ctr"/>
                          <a:r>
                            <a:rPr lang="en-US" altLang="zh-CN" b="1" dirty="0" smtClean="0">
                              <a:solidFill>
                                <a:srgbClr val="FF0000"/>
                              </a:solidFill>
                            </a:rPr>
                            <a:t>0</a:t>
                          </a:r>
                          <a:endParaRPr lang="zh-CN" altLang="en-US" b="1" dirty="0">
                            <a:solidFill>
                              <a:srgbClr val="FF0000"/>
                            </a:solidFill>
                          </a:endParaRPr>
                        </a:p>
                      </a:txBody>
                      <a:tcPr anchor="ctr"/>
                    </a:tc>
                  </a:tr>
                </a:tbl>
              </a:graphicData>
            </a:graphic>
          </p:graphicFrame>
        </mc:Fallback>
      </mc:AlternateContent>
      <p:pic>
        <p:nvPicPr>
          <p:cNvPr id="1030"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036445" y="3642037"/>
            <a:ext cx="1533525" cy="400050"/>
          </a:xfrm>
          <a:prstGeom prst="rect">
            <a:avLst/>
          </a:prstGeom>
          <a:noFill/>
        </p:spPr>
      </p:pic>
      <p:pic>
        <p:nvPicPr>
          <p:cNvPr id="1035"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036445" y="4308794"/>
            <a:ext cx="1524000" cy="333375"/>
          </a:xfrm>
          <a:prstGeom prst="rect">
            <a:avLst/>
          </a:prstGeom>
          <a:noFill/>
        </p:spPr>
      </p:pic>
      <p:pic>
        <p:nvPicPr>
          <p:cNvPr id="1037" name="Picture 1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036445" y="4856483"/>
            <a:ext cx="1466850" cy="333375"/>
          </a:xfrm>
          <a:prstGeom prst="rect">
            <a:avLst/>
          </a:prstGeom>
          <a:noFill/>
        </p:spPr>
      </p:pic>
      <p:pic>
        <p:nvPicPr>
          <p:cNvPr id="1039"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036445" y="5499425"/>
            <a:ext cx="1466850" cy="323850"/>
          </a:xfrm>
          <a:prstGeom prst="rect">
            <a:avLst/>
          </a:prstGeom>
          <a:noFill/>
        </p:spPr>
      </p:pic>
      <p:pic>
        <p:nvPicPr>
          <p:cNvPr id="1041" name="Picture 17"/>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8679519" y="5499425"/>
            <a:ext cx="962025" cy="323850"/>
          </a:xfrm>
          <a:prstGeom prst="rect">
            <a:avLst/>
          </a:prstGeom>
          <a:noFill/>
        </p:spPr>
      </p:pic>
      <p:pic>
        <p:nvPicPr>
          <p:cNvPr id="1045"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8679519" y="4856483"/>
            <a:ext cx="895350" cy="323850"/>
          </a:xfrm>
          <a:prstGeom prst="rect">
            <a:avLst/>
          </a:prstGeom>
          <a:noFill/>
        </p:spPr>
      </p:pic>
      <p:pic>
        <p:nvPicPr>
          <p:cNvPr id="1047" name="Picture 23"/>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8679519" y="4284979"/>
            <a:ext cx="885825" cy="323850"/>
          </a:xfrm>
          <a:prstGeom prst="rect">
            <a:avLst/>
          </a:prstGeom>
          <a:noFill/>
        </p:spPr>
      </p:pic>
      <p:pic>
        <p:nvPicPr>
          <p:cNvPr id="1049" name="Picture 25"/>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8679519" y="3713475"/>
            <a:ext cx="895350" cy="323850"/>
          </a:xfrm>
          <a:prstGeom prst="rect">
            <a:avLst/>
          </a:prstGeom>
          <a:noFill/>
        </p:spPr>
      </p:pic>
      <p:pic>
        <p:nvPicPr>
          <p:cNvPr id="5" name="图片 4" descr="屏幕剪辑"/>
          <p:cNvPicPr>
            <a:picLocks noChangeAspect="1"/>
          </p:cNvPicPr>
          <p:nvPr/>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71880" y="3240405"/>
            <a:ext cx="4359910" cy="2933065"/>
          </a:xfrm>
          <a:prstGeom prst="rect">
            <a:avLst/>
          </a:prstGeom>
          <a:noFill/>
          <a:ln>
            <a:noFill/>
          </a:ln>
        </p:spPr>
      </p:pic>
      <p:sp>
        <p:nvSpPr>
          <p:cNvPr id="2" name="文本框 1"/>
          <p:cNvSpPr txBox="1"/>
          <p:nvPr/>
        </p:nvSpPr>
        <p:spPr>
          <a:xfrm>
            <a:off x="933449" y="1358672"/>
            <a:ext cx="10010775" cy="1476375"/>
          </a:xfrm>
          <a:prstGeom prst="rect">
            <a:avLst/>
          </a:prstGeom>
          <a:noFill/>
        </p:spPr>
        <p:txBody>
          <a:bodyPr wrap="square">
            <a:spAutoFit/>
          </a:bodyPr>
          <a:p>
            <a:pPr algn="just"/>
            <a:r>
              <a:rPr lang="en-US" altLang="zh-CN" b="0" i="0" dirty="0">
                <a:effectLst/>
                <a:latin typeface="Palatino Linotype" panose="02040502050505030304" pitchFamily="18" charset="0"/>
              </a:rPr>
              <a:t>Decoder is a combinational circuit with </a:t>
            </a:r>
            <a:r>
              <a:rPr lang="en-US" altLang="zh-CN" b="1" i="0" dirty="0">
                <a:effectLst/>
                <a:latin typeface="Palatino Linotype" panose="02040502050505030304" pitchFamily="18" charset="0"/>
              </a:rPr>
              <a:t>n </a:t>
            </a:r>
            <a:r>
              <a:rPr lang="en-US" altLang="zh-CN" b="0" i="0" dirty="0">
                <a:effectLst/>
                <a:latin typeface="Palatino Linotype" panose="02040502050505030304" pitchFamily="18" charset="0"/>
              </a:rPr>
              <a:t>input lines and</a:t>
            </a:r>
            <a:r>
              <a:rPr lang="en-US" altLang="zh-CN" b="1" i="0" dirty="0">
                <a:effectLst/>
                <a:latin typeface="Palatino Linotype" panose="02040502050505030304" pitchFamily="18" charset="0"/>
              </a:rPr>
              <a:t> 2</a:t>
            </a:r>
            <a:r>
              <a:rPr lang="en-US" altLang="zh-CN" b="1" i="0" baseline="30000" dirty="0">
                <a:effectLst/>
                <a:latin typeface="Palatino Linotype" panose="02040502050505030304" pitchFamily="18" charset="0"/>
              </a:rPr>
              <a:t>n</a:t>
            </a:r>
            <a:r>
              <a:rPr lang="en-US" altLang="zh-CN" b="1" i="0" dirty="0">
                <a:effectLst/>
                <a:latin typeface="Palatino Linotype" panose="02040502050505030304" pitchFamily="18" charset="0"/>
              </a:rPr>
              <a:t> </a:t>
            </a:r>
            <a:r>
              <a:rPr lang="en-US" altLang="zh-CN" b="0" i="0" dirty="0">
                <a:effectLst/>
                <a:latin typeface="Palatino Linotype" panose="02040502050505030304" pitchFamily="18" charset="0"/>
              </a:rPr>
              <a:t>output lines. In functionality, a </a:t>
            </a:r>
            <a:r>
              <a:rPr lang="en-US" altLang="zh-CN" b="1" i="0" dirty="0">
                <a:effectLst/>
                <a:latin typeface="Palatino Linotype" panose="02040502050505030304" pitchFamily="18" charset="0"/>
              </a:rPr>
              <a:t>binary decoder</a:t>
            </a:r>
            <a:r>
              <a:rPr lang="en-US" altLang="zh-CN" b="0" i="0" dirty="0">
                <a:effectLst/>
                <a:latin typeface="Palatino Linotype" panose="02040502050505030304" pitchFamily="18" charset="0"/>
              </a:rPr>
              <a:t> converts a definite sequence of input bits into a specific pattern as decided by the user based on the requirement. </a:t>
            </a:r>
            <a:endParaRPr lang="en-US" altLang="zh-CN" b="0" i="0" dirty="0">
              <a:effectLst/>
              <a:latin typeface="Palatino Linotype" panose="02040502050505030304" pitchFamily="18" charset="0"/>
            </a:endParaRPr>
          </a:p>
          <a:p>
            <a:pPr algn="just"/>
            <a:endParaRPr lang="en-US" altLang="zh-CN" dirty="0">
              <a:latin typeface="Palatino Linotype" panose="02040502050505030304" pitchFamily="18" charset="0"/>
            </a:endParaRPr>
          </a:p>
          <a:p>
            <a:pPr algn="just"/>
            <a:r>
              <a:rPr lang="en-US" altLang="zh-CN" b="1" dirty="0">
                <a:solidFill>
                  <a:srgbClr val="FF0000"/>
                </a:solidFill>
                <a:latin typeface="Palatino Linotype" panose="02040502050505030304" pitchFamily="18" charset="0"/>
              </a:rPr>
              <a:t>Input</a:t>
            </a:r>
            <a:r>
              <a:rPr lang="zh-CN" altLang="en-US" b="1" dirty="0">
                <a:solidFill>
                  <a:srgbClr val="FF0000"/>
                </a:solidFill>
                <a:latin typeface="Palatino Linotype" panose="02040502050505030304" pitchFamily="18" charset="0"/>
              </a:rPr>
              <a:t>：</a:t>
            </a:r>
            <a:r>
              <a:rPr lang="en-US" altLang="zh-CN" b="1" dirty="0">
                <a:solidFill>
                  <a:srgbClr val="FF0000"/>
                </a:solidFill>
                <a:latin typeface="Palatino Linotype" panose="02040502050505030304" pitchFamily="18" charset="0"/>
              </a:rPr>
              <a:t>0011         Output</a:t>
            </a:r>
            <a:r>
              <a:rPr lang="zh-CN" altLang="en-US" b="1" dirty="0">
                <a:solidFill>
                  <a:srgbClr val="FF0000"/>
                </a:solidFill>
                <a:latin typeface="Palatino Linotype" panose="02040502050505030304" pitchFamily="18" charset="0"/>
              </a:rPr>
              <a:t>： </a:t>
            </a:r>
            <a:r>
              <a:rPr lang="en-US" altLang="zh-CN" b="1" dirty="0">
                <a:solidFill>
                  <a:srgbClr val="FF0000"/>
                </a:solidFill>
                <a:latin typeface="Palatino Linotype" panose="02040502050505030304" pitchFamily="18" charset="0"/>
              </a:rPr>
              <a:t>0000 0000 0000 1000</a:t>
            </a:r>
            <a:endParaRPr lang="zh-CN" altLang="en-US" b="1" dirty="0">
              <a:solidFill>
                <a:srgbClr val="FF0000"/>
              </a:solidFill>
            </a:endParaRPr>
          </a:p>
        </p:txBody>
      </p:sp>
      <p:sp>
        <p:nvSpPr>
          <p:cNvPr id="3" name="内容占位符 2"/>
          <p:cNvSpPr txBox="1"/>
          <p:nvPr/>
        </p:nvSpPr>
        <p:spPr>
          <a:xfrm>
            <a:off x="933450" y="797326"/>
            <a:ext cx="10515600" cy="433864"/>
          </a:xfrm>
          <a:prstGeom prst="rect">
            <a:avLst/>
          </a:prstGeom>
        </p:spPr>
        <p:txBody>
          <a:bodyPr vert="horz" lIns="91440" tIns="45720" rIns="91440" bIns="45720" rtlCol="0">
            <a:normAutofit/>
          </a:bodyPr>
          <a:lstStyle>
            <a:defPPr>
              <a:defRPr lang="zh-CN"/>
            </a:defPPr>
            <a:lvl1pPr marL="228600" indent="-228600">
              <a:lnSpc>
                <a:spcPct val="90000"/>
              </a:lnSpc>
              <a:spcBef>
                <a:spcPts val="1000"/>
              </a:spcBef>
              <a:buFont typeface="Wingdings" panose="05000000000000000000" pitchFamily="2" charset="2"/>
              <a:buChar char="Ø"/>
              <a:defRPr sz="2000" b="1">
                <a:solidFill>
                  <a:srgbClr val="FF0000"/>
                </a:solidFill>
                <a:latin typeface="Palatino Linotype" panose="0204050205050503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Binary Decoder</a:t>
            </a:r>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5"/>
                                        </p:tgtEl>
                                        <p:attrNameLst>
                                          <p:attrName>style.visibility</p:attrName>
                                        </p:attrNameLst>
                                      </p:cBhvr>
                                      <p:to>
                                        <p:strVal val="visible"/>
                                      </p:to>
                                    </p:set>
                                    <p:animEffect transition="in" filter="fade">
                                      <p:cBhvr>
                                        <p:cTn id="12" dur="500"/>
                                        <p:tgtEl>
                                          <p:spTgt spid="10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7"/>
                                        </p:tgtEl>
                                        <p:attrNameLst>
                                          <p:attrName>style.visibility</p:attrName>
                                        </p:attrNameLst>
                                      </p:cBhvr>
                                      <p:to>
                                        <p:strVal val="visible"/>
                                      </p:to>
                                    </p:set>
                                    <p:animEffect transition="in" filter="fade">
                                      <p:cBhvr>
                                        <p:cTn id="17" dur="500"/>
                                        <p:tgtEl>
                                          <p:spTgt spid="10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9"/>
                                        </p:tgtEl>
                                        <p:attrNameLst>
                                          <p:attrName>style.visibility</p:attrName>
                                        </p:attrNameLst>
                                      </p:cBhvr>
                                      <p:to>
                                        <p:strVal val="visible"/>
                                      </p:to>
                                    </p:set>
                                    <p:animEffect transition="in" filter="fade">
                                      <p:cBhvr>
                                        <p:cTn id="22" dur="500"/>
                                        <p:tgtEl>
                                          <p:spTgt spid="10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9"/>
                                        </p:tgtEl>
                                        <p:attrNameLst>
                                          <p:attrName>style.visibility</p:attrName>
                                        </p:attrNameLst>
                                      </p:cBhvr>
                                      <p:to>
                                        <p:strVal val="visible"/>
                                      </p:to>
                                    </p:set>
                                    <p:animEffect transition="in" filter="fade">
                                      <p:cBhvr>
                                        <p:cTn id="27" dur="500"/>
                                        <p:tgtEl>
                                          <p:spTgt spid="10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47"/>
                                        </p:tgtEl>
                                        <p:attrNameLst>
                                          <p:attrName>style.visibility</p:attrName>
                                        </p:attrNameLst>
                                      </p:cBhvr>
                                      <p:to>
                                        <p:strVal val="visible"/>
                                      </p:to>
                                    </p:set>
                                    <p:animEffect transition="in" filter="fade">
                                      <p:cBhvr>
                                        <p:cTn id="32" dur="500"/>
                                        <p:tgtEl>
                                          <p:spTgt spid="10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45"/>
                                        </p:tgtEl>
                                        <p:attrNameLst>
                                          <p:attrName>style.visibility</p:attrName>
                                        </p:attrNameLst>
                                      </p:cBhvr>
                                      <p:to>
                                        <p:strVal val="visible"/>
                                      </p:to>
                                    </p:set>
                                    <p:animEffect transition="in" filter="fade">
                                      <p:cBhvr>
                                        <p:cTn id="37" dur="500"/>
                                        <p:tgtEl>
                                          <p:spTgt spid="10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41"/>
                                        </p:tgtEl>
                                        <p:attrNameLst>
                                          <p:attrName>style.visibility</p:attrName>
                                        </p:attrNameLst>
                                      </p:cBhvr>
                                      <p:to>
                                        <p:strVal val="visible"/>
                                      </p:to>
                                    </p:set>
                                    <p:animEffect transition="in" filter="fade">
                                      <p:cBhvr>
                                        <p:cTn id="42" dur="500"/>
                                        <p:tgtEl>
                                          <p:spTgt spid="10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027459" y="478652"/>
            <a:ext cx="8137081" cy="59006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680720" y="438551"/>
            <a:ext cx="10515600" cy="433864"/>
          </a:xfrm>
          <a:prstGeom prst="rect">
            <a:avLst/>
          </a:prstGeom>
        </p:spPr>
        <p:txBody>
          <a:bodyPr vert="horz" lIns="91440" tIns="45720" rIns="91440" bIns="45720" rtlCol="0">
            <a:normAutofit/>
          </a:bodyPr>
          <a:lstStyle>
            <a:defPPr>
              <a:defRPr lang="zh-CN"/>
            </a:defPPr>
            <a:lvl1pPr marL="228600" indent="-228600">
              <a:lnSpc>
                <a:spcPct val="90000"/>
              </a:lnSpc>
              <a:spcBef>
                <a:spcPts val="1000"/>
              </a:spcBef>
              <a:buFont typeface="Wingdings" panose="05000000000000000000" pitchFamily="2" charset="2"/>
              <a:buChar char="Ø"/>
              <a:defRPr sz="2000" b="1">
                <a:solidFill>
                  <a:srgbClr val="FF0000"/>
                </a:solidFill>
                <a:latin typeface="Palatino Linotype" panose="0204050205050503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Binary Decoder</a:t>
            </a:r>
            <a:endParaRPr lang="en-US" altLang="zh-CN" dirty="0"/>
          </a:p>
          <a:p>
            <a:endParaRPr lang="zh-CN" altLang="en-US" dirty="0"/>
          </a:p>
        </p:txBody>
      </p:sp>
      <p:sp>
        <p:nvSpPr>
          <p:cNvPr id="5" name="文本框 4"/>
          <p:cNvSpPr txBox="1"/>
          <p:nvPr/>
        </p:nvSpPr>
        <p:spPr>
          <a:xfrm>
            <a:off x="933449" y="980212"/>
            <a:ext cx="10010775" cy="1477328"/>
          </a:xfrm>
          <a:prstGeom prst="rect">
            <a:avLst/>
          </a:prstGeom>
          <a:noFill/>
        </p:spPr>
        <p:txBody>
          <a:bodyPr wrap="square">
            <a:spAutoFit/>
          </a:bodyPr>
          <a:lstStyle/>
          <a:p>
            <a:pPr algn="just"/>
            <a:r>
              <a:rPr lang="en-US" altLang="zh-CN" b="0" i="0" dirty="0">
                <a:effectLst/>
                <a:latin typeface="Palatino Linotype" panose="02040502050505030304" pitchFamily="18" charset="0"/>
              </a:rPr>
              <a:t>Decoder is a combinational circuit with </a:t>
            </a:r>
            <a:r>
              <a:rPr lang="en-US" altLang="zh-CN" b="1" i="0" dirty="0">
                <a:effectLst/>
                <a:latin typeface="Palatino Linotype" panose="02040502050505030304" pitchFamily="18" charset="0"/>
              </a:rPr>
              <a:t>n </a:t>
            </a:r>
            <a:r>
              <a:rPr lang="en-US" altLang="zh-CN" b="0" i="0" dirty="0">
                <a:effectLst/>
                <a:latin typeface="Palatino Linotype" panose="02040502050505030304" pitchFamily="18" charset="0"/>
              </a:rPr>
              <a:t>input lines and</a:t>
            </a:r>
            <a:r>
              <a:rPr lang="en-US" altLang="zh-CN" b="1" i="0" dirty="0">
                <a:effectLst/>
                <a:latin typeface="Palatino Linotype" panose="02040502050505030304" pitchFamily="18" charset="0"/>
              </a:rPr>
              <a:t> 2</a:t>
            </a:r>
            <a:r>
              <a:rPr lang="en-US" altLang="zh-CN" b="1" i="0" baseline="30000" dirty="0">
                <a:effectLst/>
                <a:latin typeface="Palatino Linotype" panose="02040502050505030304" pitchFamily="18" charset="0"/>
              </a:rPr>
              <a:t>n</a:t>
            </a:r>
            <a:r>
              <a:rPr lang="en-US" altLang="zh-CN" b="1" i="0" dirty="0">
                <a:effectLst/>
                <a:latin typeface="Palatino Linotype" panose="02040502050505030304" pitchFamily="18" charset="0"/>
              </a:rPr>
              <a:t> </a:t>
            </a:r>
            <a:r>
              <a:rPr lang="en-US" altLang="zh-CN" b="0" i="0" dirty="0">
                <a:effectLst/>
                <a:latin typeface="Palatino Linotype" panose="02040502050505030304" pitchFamily="18" charset="0"/>
              </a:rPr>
              <a:t>output lines. In functionality, a </a:t>
            </a:r>
            <a:r>
              <a:rPr lang="en-US" altLang="zh-CN" b="1" i="0" dirty="0">
                <a:effectLst/>
                <a:latin typeface="Palatino Linotype" panose="02040502050505030304" pitchFamily="18" charset="0"/>
              </a:rPr>
              <a:t>binary decoder</a:t>
            </a:r>
            <a:r>
              <a:rPr lang="en-US" altLang="zh-CN" b="0" i="0" dirty="0">
                <a:effectLst/>
                <a:latin typeface="Palatino Linotype" panose="02040502050505030304" pitchFamily="18" charset="0"/>
              </a:rPr>
              <a:t> converts a definite sequence of input bits into a specific pattern as decided by the user based on the requirement. </a:t>
            </a:r>
            <a:endParaRPr lang="en-US" altLang="zh-CN" b="0" i="0" dirty="0">
              <a:effectLst/>
              <a:latin typeface="Palatino Linotype" panose="02040502050505030304" pitchFamily="18" charset="0"/>
            </a:endParaRPr>
          </a:p>
          <a:p>
            <a:pPr algn="just"/>
            <a:endParaRPr lang="en-US" altLang="zh-CN" dirty="0">
              <a:latin typeface="Palatino Linotype" panose="02040502050505030304" pitchFamily="18" charset="0"/>
            </a:endParaRPr>
          </a:p>
          <a:p>
            <a:pPr algn="just"/>
            <a:r>
              <a:rPr lang="en-US" altLang="zh-CN" b="1" dirty="0">
                <a:solidFill>
                  <a:srgbClr val="FF0000"/>
                </a:solidFill>
                <a:latin typeface="Palatino Linotype" panose="02040502050505030304" pitchFamily="18" charset="0"/>
              </a:rPr>
              <a:t>Input</a:t>
            </a:r>
            <a:r>
              <a:rPr lang="zh-CN" altLang="en-US" b="1" dirty="0">
                <a:solidFill>
                  <a:srgbClr val="FF0000"/>
                </a:solidFill>
                <a:latin typeface="Palatino Linotype" panose="02040502050505030304" pitchFamily="18" charset="0"/>
              </a:rPr>
              <a:t>：</a:t>
            </a:r>
            <a:r>
              <a:rPr lang="en-US" altLang="zh-CN" b="1" dirty="0">
                <a:solidFill>
                  <a:srgbClr val="FF0000"/>
                </a:solidFill>
                <a:latin typeface="Palatino Linotype" panose="02040502050505030304" pitchFamily="18" charset="0"/>
              </a:rPr>
              <a:t>0011          Output</a:t>
            </a:r>
            <a:r>
              <a:rPr lang="zh-CN" altLang="en-US" b="1" dirty="0">
                <a:solidFill>
                  <a:srgbClr val="FF0000"/>
                </a:solidFill>
                <a:latin typeface="Palatino Linotype" panose="02040502050505030304" pitchFamily="18" charset="0"/>
              </a:rPr>
              <a:t>： </a:t>
            </a:r>
            <a:r>
              <a:rPr lang="en-US" altLang="zh-CN" b="1" dirty="0">
                <a:solidFill>
                  <a:srgbClr val="FF0000"/>
                </a:solidFill>
                <a:latin typeface="Palatino Linotype" panose="02040502050505030304" pitchFamily="18" charset="0"/>
              </a:rPr>
              <a:t>0000 0000 0000 1000</a:t>
            </a:r>
            <a:endParaRPr lang="zh-CN" altLang="en-US" b="1" dirty="0">
              <a:solidFill>
                <a:srgbClr val="FF0000"/>
              </a:solidFill>
            </a:endParaRPr>
          </a:p>
        </p:txBody>
      </p:sp>
      <p:sp>
        <p:nvSpPr>
          <p:cNvPr id="7" name="文本框 6"/>
          <p:cNvSpPr txBox="1"/>
          <p:nvPr/>
        </p:nvSpPr>
        <p:spPr>
          <a:xfrm>
            <a:off x="2663338" y="5402134"/>
            <a:ext cx="6096000" cy="646331"/>
          </a:xfrm>
          <a:prstGeom prst="rect">
            <a:avLst/>
          </a:prstGeom>
          <a:noFill/>
        </p:spPr>
        <p:txBody>
          <a:bodyPr wrap="square">
            <a:spAutoFit/>
          </a:bodyPr>
          <a:lstStyle/>
          <a:p>
            <a:r>
              <a:rPr lang="en-US" altLang="zh-CN" b="0" i="0" dirty="0">
                <a:effectLst/>
                <a:latin typeface="Palatino Linotype" panose="02040502050505030304" pitchFamily="18" charset="0"/>
              </a:rPr>
              <a:t>Figure 1 shows a binary decoder with one enable pin and 3 input lines which further results in 8 lines at its output.</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338" y="2952566"/>
            <a:ext cx="5987335" cy="22195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3814" y="5064545"/>
            <a:ext cx="10644371" cy="1754326"/>
          </a:xfrm>
          <a:prstGeom prst="rect">
            <a:avLst/>
          </a:prstGeom>
          <a:noFill/>
        </p:spPr>
        <p:txBody>
          <a:bodyPr wrap="square">
            <a:spAutoFit/>
          </a:bodyPr>
          <a:lstStyle/>
          <a:p>
            <a:pPr marL="285750" indent="-285750" algn="just">
              <a:buFont typeface="Arial" panose="020B0604020202020204" pitchFamily="34" charset="0"/>
              <a:buChar char="•"/>
            </a:pPr>
            <a:r>
              <a:rPr lang="en-US" altLang="zh-CN" b="0" i="0" dirty="0">
                <a:effectLst/>
                <a:latin typeface="Palatino Linotype" panose="02040502050505030304" pitchFamily="18" charset="0"/>
              </a:rPr>
              <a:t>when the enable is low, all the output lines are low, no matter what the input sequence be. This indicates the OFF state of the decoder which can also be considered to be its reset state. </a:t>
            </a:r>
            <a:endParaRPr lang="en-US" altLang="zh-CN" b="0" i="0" dirty="0">
              <a:effectLst/>
              <a:latin typeface="Palatino Linotype" panose="02040502050505030304" pitchFamily="18" charset="0"/>
            </a:endParaRPr>
          </a:p>
          <a:p>
            <a:pPr marL="285750" indent="-285750" algn="just">
              <a:buFont typeface="Arial" panose="020B0604020202020204" pitchFamily="34" charset="0"/>
              <a:buChar char="•"/>
            </a:pPr>
            <a:r>
              <a:rPr lang="en-US" altLang="zh-CN" b="0" i="0" dirty="0">
                <a:effectLst/>
                <a:latin typeface="Palatino Linotype" panose="02040502050505030304" pitchFamily="18" charset="0"/>
              </a:rPr>
              <a:t>Thus one has to drive high on the enable pin to realize the functionality of the decoder.</a:t>
            </a:r>
            <a:endParaRPr lang="en-US" altLang="zh-CN" b="0" i="0" dirty="0">
              <a:effectLst/>
              <a:latin typeface="Palatino Linotype" panose="02040502050505030304" pitchFamily="18" charset="0"/>
            </a:endParaRPr>
          </a:p>
          <a:p>
            <a:pPr marL="285750" indent="-285750" algn="just">
              <a:buFont typeface="Arial" panose="020B0604020202020204" pitchFamily="34" charset="0"/>
              <a:buChar char="•"/>
            </a:pPr>
            <a:r>
              <a:rPr lang="en-US" altLang="zh-CN" b="0" i="0" dirty="0">
                <a:effectLst/>
                <a:latin typeface="Palatino Linotype" panose="02040502050505030304" pitchFamily="18" charset="0"/>
              </a:rPr>
              <a:t>Thus the Boolean equations for the outputs of the 3 to 8 decoder shown in Figure 1 are given from (1) to (8)</a:t>
            </a:r>
            <a:endParaRPr lang="zh-CN" altLang="en-US" dirty="0"/>
          </a:p>
          <a:p>
            <a:pPr marL="285750" indent="-285750" algn="just">
              <a:buFont typeface="Arial" panose="020B0604020202020204" pitchFamily="34" charset="0"/>
              <a:buChar char="•"/>
            </a:pP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3814" y="1255101"/>
            <a:ext cx="5584411" cy="3503166"/>
          </a:xfrm>
          <a:prstGeom prst="rect">
            <a:avLst/>
          </a:prstGeom>
        </p:spPr>
      </p:pic>
      <p:sp>
        <p:nvSpPr>
          <p:cNvPr id="9" name="内容占位符 2"/>
          <p:cNvSpPr txBox="1"/>
          <p:nvPr/>
        </p:nvSpPr>
        <p:spPr>
          <a:xfrm>
            <a:off x="1085850" y="745037"/>
            <a:ext cx="10515600" cy="433864"/>
          </a:xfrm>
          <a:prstGeom prst="rect">
            <a:avLst/>
          </a:prstGeom>
        </p:spPr>
        <p:txBody>
          <a:bodyPr vert="horz" lIns="91440" tIns="45720" rIns="91440" bIns="45720" rtlCol="0">
            <a:normAutofit/>
          </a:bodyPr>
          <a:lstStyle>
            <a:defPPr>
              <a:defRPr lang="zh-CN"/>
            </a:defPPr>
            <a:lvl1pPr marL="228600" indent="-228600">
              <a:lnSpc>
                <a:spcPct val="90000"/>
              </a:lnSpc>
              <a:spcBef>
                <a:spcPts val="1000"/>
              </a:spcBef>
              <a:buFont typeface="Wingdings" panose="05000000000000000000" pitchFamily="2" charset="2"/>
              <a:buChar char="Ø"/>
              <a:defRPr sz="2000" b="1">
                <a:solidFill>
                  <a:srgbClr val="FF0000"/>
                </a:solidFill>
                <a:latin typeface="Palatino Linotype" panose="0204050205050503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Binary Decoder</a:t>
            </a:r>
            <a:endParaRPr lang="en-US" altLang="zh-CN" dirty="0"/>
          </a:p>
          <a:p>
            <a:endParaRPr lang="zh-CN" altLang="en-US"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732" y="1485179"/>
            <a:ext cx="4699001" cy="33492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8" name="Rectangle 58"/>
          <p:cNvSpPr>
            <a:spLocks noChangeArrowheads="1"/>
          </p:cNvSpPr>
          <p:nvPr/>
        </p:nvSpPr>
        <p:spPr bwMode="auto">
          <a:xfrm>
            <a:off x="7390765" y="1273493"/>
            <a:ext cx="3175000" cy="431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lnSpc>
                <a:spcPct val="140000"/>
              </a:lnSpc>
              <a:spcBef>
                <a:spcPct val="0"/>
              </a:spcBef>
              <a:buFont typeface="Wingdings" panose="05000000000000000000" pitchFamily="2" charset="2"/>
              <a:buNone/>
            </a:pPr>
            <a:r>
              <a:rPr kumimoji="1" lang="en-US" altLang="zh-CN" sz="2800" dirty="0">
                <a:ea typeface="幼圆" panose="02010509060101010101" pitchFamily="49" charset="-122"/>
              </a:rPr>
              <a:t> 74LS138</a:t>
            </a:r>
            <a:r>
              <a:rPr kumimoji="1" lang="zh-CN" altLang="en-US" sz="2800" dirty="0"/>
              <a:t>是</a:t>
            </a:r>
            <a:r>
              <a:rPr kumimoji="1" lang="zh-CN" altLang="en-US" sz="2800" dirty="0">
                <a:latin typeface="楷体_GB2312" pitchFamily="49" charset="-122"/>
              </a:rPr>
              <a:t>最常用的集成译码器之一，它有三个译码输入端</a:t>
            </a:r>
            <a:r>
              <a:rPr kumimoji="1" lang="en-US" altLang="zh-CN" sz="2800" dirty="0"/>
              <a:t>A</a:t>
            </a:r>
            <a:r>
              <a:rPr kumimoji="1" lang="en-US" altLang="zh-CN" sz="2800" baseline="-25000" dirty="0"/>
              <a:t>2</a:t>
            </a:r>
            <a:r>
              <a:rPr kumimoji="1" lang="zh-CN" altLang="en-US" sz="2800" dirty="0">
                <a:latin typeface="楷体_GB2312" pitchFamily="49" charset="-122"/>
              </a:rPr>
              <a:t>、</a:t>
            </a:r>
            <a:r>
              <a:rPr kumimoji="1" lang="en-US" altLang="zh-CN" sz="2800" dirty="0"/>
              <a:t>A</a:t>
            </a:r>
            <a:r>
              <a:rPr kumimoji="1" lang="en-US" altLang="zh-CN" sz="2800" baseline="-25000" dirty="0"/>
              <a:t>1</a:t>
            </a:r>
            <a:r>
              <a:rPr kumimoji="1" lang="zh-CN" altLang="en-US" sz="2800" dirty="0">
                <a:latin typeface="楷体_GB2312" pitchFamily="49" charset="-122"/>
              </a:rPr>
              <a:t>和</a:t>
            </a:r>
            <a:r>
              <a:rPr kumimoji="1" lang="en-US" altLang="zh-CN" sz="2800" dirty="0" smtClean="0"/>
              <a:t>A</a:t>
            </a:r>
            <a:r>
              <a:rPr kumimoji="1" lang="en-US" altLang="zh-CN" sz="2800" baseline="-25000" dirty="0" smtClean="0"/>
              <a:t>0</a:t>
            </a:r>
            <a:r>
              <a:rPr kumimoji="1" lang="zh-CN" altLang="en-US" sz="2800" baseline="-25000" dirty="0" smtClean="0"/>
              <a:t>；</a:t>
            </a:r>
            <a:r>
              <a:rPr kumimoji="1" lang="zh-CN" altLang="en-US" sz="2800" dirty="0" smtClean="0">
                <a:latin typeface="楷体_GB2312" pitchFamily="49" charset="-122"/>
              </a:rPr>
              <a:t>八</a:t>
            </a:r>
            <a:r>
              <a:rPr kumimoji="1" lang="zh-CN" altLang="en-US" sz="2800" dirty="0">
                <a:latin typeface="楷体_GB2312" pitchFamily="49" charset="-122"/>
              </a:rPr>
              <a:t>个输出端</a:t>
            </a:r>
            <a:r>
              <a:rPr kumimoji="1" lang="zh-CN" altLang="en-US" sz="2800" dirty="0" smtClean="0">
                <a:latin typeface="楷体_GB2312" pitchFamily="49" charset="-122"/>
              </a:rPr>
              <a:t>，低电平有效。因此</a:t>
            </a:r>
            <a:r>
              <a:rPr kumimoji="1" lang="zh-CN" altLang="en-US" sz="2800" dirty="0">
                <a:latin typeface="楷体_GB2312" pitchFamily="49" charset="-122"/>
              </a:rPr>
              <a:t>又称为</a:t>
            </a:r>
            <a:r>
              <a:rPr kumimoji="1" lang="en-US" altLang="zh-CN" sz="2800" dirty="0" smtClean="0"/>
              <a:t>3</a:t>
            </a:r>
            <a:r>
              <a:rPr kumimoji="1" lang="zh-CN" altLang="en-US" sz="2800" dirty="0" smtClean="0"/>
              <a:t>线</a:t>
            </a:r>
            <a:r>
              <a:rPr kumimoji="1" lang="en-US" altLang="zh-CN" sz="2800" dirty="0" smtClean="0"/>
              <a:t>-8</a:t>
            </a:r>
            <a:r>
              <a:rPr kumimoji="1" lang="zh-CN" altLang="en-US" sz="2800" dirty="0" smtClean="0"/>
              <a:t>线</a:t>
            </a:r>
            <a:r>
              <a:rPr kumimoji="1" lang="zh-CN" altLang="en-US" sz="2800" dirty="0" smtClean="0">
                <a:latin typeface="楷体_GB2312" pitchFamily="49" charset="-122"/>
              </a:rPr>
              <a:t>译码器</a:t>
            </a:r>
            <a:r>
              <a:rPr kumimoji="1" lang="zh-CN" altLang="en-US" sz="2800" dirty="0">
                <a:latin typeface="楷体_GB2312" pitchFamily="49" charset="-122"/>
              </a:rPr>
              <a:t>。</a:t>
            </a:r>
            <a:endParaRPr kumimoji="1" lang="zh-CN" altLang="en-US" sz="2800" dirty="0">
              <a:latin typeface="楷体_GB2312" pitchFamily="49" charset="-122"/>
            </a:endParaRPr>
          </a:p>
        </p:txBody>
      </p:sp>
      <p:grpSp>
        <p:nvGrpSpPr>
          <p:cNvPr id="2" name="组合 1"/>
          <p:cNvGrpSpPr/>
          <p:nvPr/>
        </p:nvGrpSpPr>
        <p:grpSpPr>
          <a:xfrm>
            <a:off x="417195" y="1898015"/>
            <a:ext cx="6061075" cy="3403600"/>
            <a:chOff x="705" y="3723"/>
            <a:chExt cx="9545" cy="5360"/>
          </a:xfrm>
        </p:grpSpPr>
        <p:sp>
          <p:nvSpPr>
            <p:cNvPr id="144399" name="Rectangle 61"/>
            <p:cNvSpPr>
              <a:spLocks noChangeArrowheads="1"/>
            </p:cNvSpPr>
            <p:nvPr/>
          </p:nvSpPr>
          <p:spPr bwMode="auto">
            <a:xfrm>
              <a:off x="3723" y="3723"/>
              <a:ext cx="2960" cy="5360"/>
            </a:xfrm>
            <a:prstGeom prst="rect">
              <a:avLst/>
            </a:prstGeom>
            <a:noFill/>
            <a:ln w="38100"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b="0">
                <a:ea typeface="宋体" panose="02010600030101010101" pitchFamily="2" charset="-122"/>
              </a:endParaRPr>
            </a:p>
          </p:txBody>
        </p:sp>
        <p:sp>
          <p:nvSpPr>
            <p:cNvPr id="144400" name="Line 62"/>
            <p:cNvSpPr>
              <a:spLocks noChangeShapeType="1"/>
            </p:cNvSpPr>
            <p:nvPr/>
          </p:nvSpPr>
          <p:spPr bwMode="auto">
            <a:xfrm>
              <a:off x="2725" y="4588"/>
              <a:ext cx="99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01" name="Line 63"/>
            <p:cNvSpPr>
              <a:spLocks noChangeShapeType="1"/>
            </p:cNvSpPr>
            <p:nvPr/>
          </p:nvSpPr>
          <p:spPr bwMode="auto">
            <a:xfrm>
              <a:off x="2725" y="5158"/>
              <a:ext cx="99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02" name="Line 64"/>
            <p:cNvSpPr>
              <a:spLocks noChangeShapeType="1"/>
            </p:cNvSpPr>
            <p:nvPr/>
          </p:nvSpPr>
          <p:spPr bwMode="auto">
            <a:xfrm>
              <a:off x="2725" y="5740"/>
              <a:ext cx="99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03" name="Line 65"/>
            <p:cNvSpPr>
              <a:spLocks noChangeShapeType="1"/>
            </p:cNvSpPr>
            <p:nvPr/>
          </p:nvSpPr>
          <p:spPr bwMode="auto">
            <a:xfrm>
              <a:off x="2705" y="7178"/>
              <a:ext cx="79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04" name="Line 66"/>
            <p:cNvSpPr>
              <a:spLocks noChangeShapeType="1"/>
            </p:cNvSpPr>
            <p:nvPr/>
          </p:nvSpPr>
          <p:spPr bwMode="auto">
            <a:xfrm>
              <a:off x="2725" y="7768"/>
              <a:ext cx="77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05" name="Line 67"/>
            <p:cNvSpPr>
              <a:spLocks noChangeShapeType="1"/>
            </p:cNvSpPr>
            <p:nvPr/>
          </p:nvSpPr>
          <p:spPr bwMode="auto">
            <a:xfrm>
              <a:off x="2705" y="8338"/>
              <a:ext cx="998"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06" name="Text Box 68"/>
            <p:cNvSpPr txBox="1">
              <a:spLocks noChangeArrowheads="1"/>
            </p:cNvSpPr>
            <p:nvPr/>
          </p:nvSpPr>
          <p:spPr bwMode="auto">
            <a:xfrm>
              <a:off x="5930" y="4075"/>
              <a:ext cx="755"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sz="2400" dirty="0">
                  <a:ea typeface="宋体" panose="02010600030101010101" pitchFamily="2" charset="-122"/>
                </a:rPr>
                <a:t>Y</a:t>
              </a:r>
              <a:r>
                <a:rPr kumimoji="1" lang="en-US" altLang="zh-CN" sz="1200" dirty="0">
                  <a:ea typeface="宋体" panose="02010600030101010101" pitchFamily="2" charset="-122"/>
                </a:rPr>
                <a:t>0</a:t>
              </a:r>
              <a:endParaRPr kumimoji="1" lang="en-US" altLang="zh-CN" sz="1200" dirty="0">
                <a:ea typeface="宋体" panose="02010600030101010101" pitchFamily="2" charset="-122"/>
              </a:endParaRPr>
            </a:p>
          </p:txBody>
        </p:sp>
        <p:sp>
          <p:nvSpPr>
            <p:cNvPr id="144407" name="Text Box 69"/>
            <p:cNvSpPr txBox="1">
              <a:spLocks noChangeArrowheads="1"/>
            </p:cNvSpPr>
            <p:nvPr/>
          </p:nvSpPr>
          <p:spPr bwMode="auto">
            <a:xfrm>
              <a:off x="5930" y="4660"/>
              <a:ext cx="875"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a:t>Y1</a:t>
              </a:r>
              <a:endParaRPr lang="en-US" altLang="zh-CN"/>
            </a:p>
          </p:txBody>
        </p:sp>
        <p:sp>
          <p:nvSpPr>
            <p:cNvPr id="144408" name="Text Box 70"/>
            <p:cNvSpPr txBox="1">
              <a:spLocks noChangeArrowheads="1"/>
            </p:cNvSpPr>
            <p:nvPr/>
          </p:nvSpPr>
          <p:spPr bwMode="auto">
            <a:xfrm>
              <a:off x="5930" y="5295"/>
              <a:ext cx="875"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dirty="0"/>
                <a:t>Y2</a:t>
              </a:r>
              <a:endParaRPr lang="en-US" altLang="zh-CN" dirty="0"/>
            </a:p>
          </p:txBody>
        </p:sp>
        <p:grpSp>
          <p:nvGrpSpPr>
            <p:cNvPr id="144410" name="Group 72"/>
            <p:cNvGrpSpPr/>
            <p:nvPr/>
          </p:nvGrpSpPr>
          <p:grpSpPr bwMode="auto">
            <a:xfrm>
              <a:off x="6685" y="5538"/>
              <a:ext cx="850" cy="178"/>
              <a:chOff x="4776" y="1775"/>
              <a:chExt cx="340" cy="71"/>
            </a:xfrm>
          </p:grpSpPr>
          <p:sp>
            <p:nvSpPr>
              <p:cNvPr id="144446" name="Line 73"/>
              <p:cNvSpPr>
                <a:spLocks noChangeShapeType="1"/>
              </p:cNvSpPr>
              <p:nvPr/>
            </p:nvSpPr>
            <p:spPr bwMode="auto">
              <a:xfrm>
                <a:off x="4850" y="1813"/>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47" name="Oval 74"/>
              <p:cNvSpPr>
                <a:spLocks noChangeArrowheads="1"/>
              </p:cNvSpPr>
              <p:nvPr/>
            </p:nvSpPr>
            <p:spPr bwMode="auto">
              <a:xfrm>
                <a:off x="4776" y="1775"/>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grpSp>
          <p:nvGrpSpPr>
            <p:cNvPr id="144411" name="Group 75"/>
            <p:cNvGrpSpPr/>
            <p:nvPr/>
          </p:nvGrpSpPr>
          <p:grpSpPr bwMode="auto">
            <a:xfrm>
              <a:off x="6685" y="7278"/>
              <a:ext cx="863" cy="178"/>
              <a:chOff x="4776" y="2399"/>
              <a:chExt cx="345" cy="71"/>
            </a:xfrm>
          </p:grpSpPr>
          <p:sp>
            <p:nvSpPr>
              <p:cNvPr id="144444" name="Line 76"/>
              <p:cNvSpPr>
                <a:spLocks noChangeShapeType="1"/>
              </p:cNvSpPr>
              <p:nvPr/>
            </p:nvSpPr>
            <p:spPr bwMode="auto">
              <a:xfrm>
                <a:off x="4855" y="2443"/>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45" name="Oval 77"/>
              <p:cNvSpPr>
                <a:spLocks noChangeArrowheads="1"/>
              </p:cNvSpPr>
              <p:nvPr/>
            </p:nvSpPr>
            <p:spPr bwMode="auto">
              <a:xfrm>
                <a:off x="4776" y="2399"/>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grpSp>
          <p:nvGrpSpPr>
            <p:cNvPr id="144412" name="Group 78"/>
            <p:cNvGrpSpPr/>
            <p:nvPr/>
          </p:nvGrpSpPr>
          <p:grpSpPr bwMode="auto">
            <a:xfrm>
              <a:off x="6685" y="6698"/>
              <a:ext cx="863" cy="178"/>
              <a:chOff x="4776" y="2087"/>
              <a:chExt cx="345" cy="71"/>
            </a:xfrm>
          </p:grpSpPr>
          <p:sp>
            <p:nvSpPr>
              <p:cNvPr id="144442" name="Line 79"/>
              <p:cNvSpPr>
                <a:spLocks noChangeShapeType="1"/>
              </p:cNvSpPr>
              <p:nvPr/>
            </p:nvSpPr>
            <p:spPr bwMode="auto">
              <a:xfrm>
                <a:off x="4855" y="2130"/>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43" name="Oval 80"/>
              <p:cNvSpPr>
                <a:spLocks noChangeArrowheads="1"/>
              </p:cNvSpPr>
              <p:nvPr/>
            </p:nvSpPr>
            <p:spPr bwMode="auto">
              <a:xfrm>
                <a:off x="4776" y="2087"/>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grpSp>
          <p:nvGrpSpPr>
            <p:cNvPr id="144413" name="Group 81"/>
            <p:cNvGrpSpPr/>
            <p:nvPr/>
          </p:nvGrpSpPr>
          <p:grpSpPr bwMode="auto">
            <a:xfrm>
              <a:off x="6705" y="4958"/>
              <a:ext cx="850" cy="178"/>
              <a:chOff x="4784" y="1463"/>
              <a:chExt cx="340" cy="71"/>
            </a:xfrm>
          </p:grpSpPr>
          <p:sp>
            <p:nvSpPr>
              <p:cNvPr id="144440" name="Oval 82"/>
              <p:cNvSpPr>
                <a:spLocks noChangeArrowheads="1"/>
              </p:cNvSpPr>
              <p:nvPr/>
            </p:nvSpPr>
            <p:spPr bwMode="auto">
              <a:xfrm>
                <a:off x="4784" y="1463"/>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sp>
            <p:nvSpPr>
              <p:cNvPr id="144441" name="Line 83"/>
              <p:cNvSpPr>
                <a:spLocks noChangeShapeType="1"/>
              </p:cNvSpPr>
              <p:nvPr/>
            </p:nvSpPr>
            <p:spPr bwMode="auto">
              <a:xfrm>
                <a:off x="4858" y="1501"/>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4414" name="Text Box 84"/>
            <p:cNvSpPr txBox="1">
              <a:spLocks noChangeArrowheads="1"/>
            </p:cNvSpPr>
            <p:nvPr/>
          </p:nvSpPr>
          <p:spPr bwMode="auto">
            <a:xfrm>
              <a:off x="5950" y="5915"/>
              <a:ext cx="875"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dirty="0"/>
                <a:t>Y3</a:t>
              </a:r>
              <a:endParaRPr lang="en-US" altLang="zh-CN" dirty="0"/>
            </a:p>
          </p:txBody>
        </p:sp>
        <p:grpSp>
          <p:nvGrpSpPr>
            <p:cNvPr id="144416" name="Group 87"/>
            <p:cNvGrpSpPr/>
            <p:nvPr/>
          </p:nvGrpSpPr>
          <p:grpSpPr bwMode="auto">
            <a:xfrm>
              <a:off x="6685" y="6158"/>
              <a:ext cx="850" cy="178"/>
              <a:chOff x="4776" y="1775"/>
              <a:chExt cx="340" cy="71"/>
            </a:xfrm>
          </p:grpSpPr>
          <p:sp>
            <p:nvSpPr>
              <p:cNvPr id="144438" name="Line 88"/>
              <p:cNvSpPr>
                <a:spLocks noChangeShapeType="1"/>
              </p:cNvSpPr>
              <p:nvPr/>
            </p:nvSpPr>
            <p:spPr bwMode="auto">
              <a:xfrm>
                <a:off x="4850" y="1813"/>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39" name="Oval 89"/>
              <p:cNvSpPr>
                <a:spLocks noChangeArrowheads="1"/>
              </p:cNvSpPr>
              <p:nvPr/>
            </p:nvSpPr>
            <p:spPr bwMode="auto">
              <a:xfrm>
                <a:off x="4776" y="1775"/>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grpSp>
          <p:nvGrpSpPr>
            <p:cNvPr id="144417" name="Group 90"/>
            <p:cNvGrpSpPr/>
            <p:nvPr/>
          </p:nvGrpSpPr>
          <p:grpSpPr bwMode="auto">
            <a:xfrm>
              <a:off x="6685" y="7858"/>
              <a:ext cx="863" cy="178"/>
              <a:chOff x="4776" y="2623"/>
              <a:chExt cx="345" cy="71"/>
            </a:xfrm>
          </p:grpSpPr>
          <p:sp>
            <p:nvSpPr>
              <p:cNvPr id="144436" name="Line 91"/>
              <p:cNvSpPr>
                <a:spLocks noChangeShapeType="1"/>
              </p:cNvSpPr>
              <p:nvPr/>
            </p:nvSpPr>
            <p:spPr bwMode="auto">
              <a:xfrm>
                <a:off x="4855" y="2667"/>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37" name="Oval 92"/>
              <p:cNvSpPr>
                <a:spLocks noChangeArrowheads="1"/>
              </p:cNvSpPr>
              <p:nvPr/>
            </p:nvSpPr>
            <p:spPr bwMode="auto">
              <a:xfrm>
                <a:off x="4776" y="2623"/>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grpSp>
          <p:nvGrpSpPr>
            <p:cNvPr id="144418" name="Group 93"/>
            <p:cNvGrpSpPr/>
            <p:nvPr/>
          </p:nvGrpSpPr>
          <p:grpSpPr bwMode="auto">
            <a:xfrm>
              <a:off x="6685" y="8418"/>
              <a:ext cx="863" cy="178"/>
              <a:chOff x="4776" y="2087"/>
              <a:chExt cx="345" cy="71"/>
            </a:xfrm>
          </p:grpSpPr>
          <p:sp>
            <p:nvSpPr>
              <p:cNvPr id="144434" name="Line 94"/>
              <p:cNvSpPr>
                <a:spLocks noChangeShapeType="1"/>
              </p:cNvSpPr>
              <p:nvPr/>
            </p:nvSpPr>
            <p:spPr bwMode="auto">
              <a:xfrm>
                <a:off x="4855" y="2130"/>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35" name="Oval 95"/>
              <p:cNvSpPr>
                <a:spLocks noChangeArrowheads="1"/>
              </p:cNvSpPr>
              <p:nvPr/>
            </p:nvSpPr>
            <p:spPr bwMode="auto">
              <a:xfrm>
                <a:off x="4776" y="2087"/>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grpSp>
          <p:nvGrpSpPr>
            <p:cNvPr id="144419" name="Group 96"/>
            <p:cNvGrpSpPr/>
            <p:nvPr/>
          </p:nvGrpSpPr>
          <p:grpSpPr bwMode="auto">
            <a:xfrm>
              <a:off x="6705" y="4398"/>
              <a:ext cx="850" cy="178"/>
              <a:chOff x="4784" y="1463"/>
              <a:chExt cx="340" cy="71"/>
            </a:xfrm>
          </p:grpSpPr>
          <p:sp>
            <p:nvSpPr>
              <p:cNvPr id="144432" name="Oval 97"/>
              <p:cNvSpPr>
                <a:spLocks noChangeArrowheads="1"/>
              </p:cNvSpPr>
              <p:nvPr/>
            </p:nvSpPr>
            <p:spPr bwMode="auto">
              <a:xfrm>
                <a:off x="4784" y="1463"/>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sp>
            <p:nvSpPr>
              <p:cNvPr id="144433" name="Line 98"/>
              <p:cNvSpPr>
                <a:spLocks noChangeShapeType="1"/>
              </p:cNvSpPr>
              <p:nvPr/>
            </p:nvSpPr>
            <p:spPr bwMode="auto">
              <a:xfrm>
                <a:off x="4858" y="1501"/>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4420" name="Text Box 99"/>
            <p:cNvSpPr txBox="1">
              <a:spLocks noChangeArrowheads="1"/>
            </p:cNvSpPr>
            <p:nvPr/>
          </p:nvSpPr>
          <p:spPr bwMode="auto">
            <a:xfrm>
              <a:off x="5930" y="6475"/>
              <a:ext cx="875"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a:t>Y4</a:t>
              </a:r>
              <a:endParaRPr lang="en-US" altLang="zh-CN"/>
            </a:p>
          </p:txBody>
        </p:sp>
        <p:sp>
          <p:nvSpPr>
            <p:cNvPr id="144421" name="Text Box 100"/>
            <p:cNvSpPr txBox="1">
              <a:spLocks noChangeArrowheads="1"/>
            </p:cNvSpPr>
            <p:nvPr/>
          </p:nvSpPr>
          <p:spPr bwMode="auto">
            <a:xfrm>
              <a:off x="5930" y="7040"/>
              <a:ext cx="875"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a:t>Y5</a:t>
              </a:r>
              <a:endParaRPr lang="en-US" altLang="zh-CN"/>
            </a:p>
          </p:txBody>
        </p:sp>
        <p:sp>
          <p:nvSpPr>
            <p:cNvPr id="144422" name="Text Box 101"/>
            <p:cNvSpPr txBox="1">
              <a:spLocks noChangeArrowheads="1"/>
            </p:cNvSpPr>
            <p:nvPr/>
          </p:nvSpPr>
          <p:spPr bwMode="auto">
            <a:xfrm>
              <a:off x="5930" y="7635"/>
              <a:ext cx="875"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dirty="0"/>
                <a:t>Y6</a:t>
              </a:r>
              <a:endParaRPr lang="en-US" altLang="zh-CN" dirty="0"/>
            </a:p>
          </p:txBody>
        </p:sp>
        <p:sp>
          <p:nvSpPr>
            <p:cNvPr id="144423" name="Text Box 102"/>
            <p:cNvSpPr txBox="1">
              <a:spLocks noChangeArrowheads="1"/>
            </p:cNvSpPr>
            <p:nvPr/>
          </p:nvSpPr>
          <p:spPr bwMode="auto">
            <a:xfrm>
              <a:off x="5950" y="8215"/>
              <a:ext cx="875"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a:t>Y7</a:t>
              </a:r>
              <a:endParaRPr lang="en-US" altLang="zh-CN"/>
            </a:p>
          </p:txBody>
        </p:sp>
        <p:sp>
          <p:nvSpPr>
            <p:cNvPr id="144424" name="Oval 103"/>
            <p:cNvSpPr>
              <a:spLocks noChangeArrowheads="1"/>
            </p:cNvSpPr>
            <p:nvPr/>
          </p:nvSpPr>
          <p:spPr bwMode="auto">
            <a:xfrm>
              <a:off x="3525" y="7078"/>
              <a:ext cx="180" cy="17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sp>
          <p:nvSpPr>
            <p:cNvPr id="144425" name="Oval 104"/>
            <p:cNvSpPr>
              <a:spLocks noChangeArrowheads="1"/>
            </p:cNvSpPr>
            <p:nvPr/>
          </p:nvSpPr>
          <p:spPr bwMode="auto">
            <a:xfrm>
              <a:off x="3505" y="7658"/>
              <a:ext cx="180" cy="178"/>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sp>
          <p:nvSpPr>
            <p:cNvPr id="144426" name="Text Box 105"/>
            <p:cNvSpPr txBox="1">
              <a:spLocks noChangeArrowheads="1"/>
            </p:cNvSpPr>
            <p:nvPr/>
          </p:nvSpPr>
          <p:spPr bwMode="auto">
            <a:xfrm>
              <a:off x="3870" y="4200"/>
              <a:ext cx="875"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dirty="0"/>
                <a:t>A0</a:t>
              </a:r>
              <a:endParaRPr lang="en-US" altLang="zh-CN" dirty="0"/>
            </a:p>
          </p:txBody>
        </p:sp>
        <p:sp>
          <p:nvSpPr>
            <p:cNvPr id="144427" name="Text Box 106"/>
            <p:cNvSpPr txBox="1">
              <a:spLocks noChangeArrowheads="1"/>
            </p:cNvSpPr>
            <p:nvPr/>
          </p:nvSpPr>
          <p:spPr bwMode="auto">
            <a:xfrm>
              <a:off x="3870" y="4795"/>
              <a:ext cx="875"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a:t>A1</a:t>
              </a:r>
              <a:endParaRPr lang="en-US" altLang="zh-CN"/>
            </a:p>
          </p:txBody>
        </p:sp>
        <p:sp>
          <p:nvSpPr>
            <p:cNvPr id="144428" name="Text Box 107"/>
            <p:cNvSpPr txBox="1">
              <a:spLocks noChangeArrowheads="1"/>
            </p:cNvSpPr>
            <p:nvPr/>
          </p:nvSpPr>
          <p:spPr bwMode="auto">
            <a:xfrm>
              <a:off x="3890" y="5375"/>
              <a:ext cx="875"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a:t>A2</a:t>
              </a:r>
              <a:endParaRPr lang="en-US" altLang="zh-CN"/>
            </a:p>
          </p:txBody>
        </p:sp>
        <p:sp>
          <p:nvSpPr>
            <p:cNvPr id="144429" name="Text Box 108"/>
            <p:cNvSpPr txBox="1">
              <a:spLocks noChangeArrowheads="1"/>
            </p:cNvSpPr>
            <p:nvPr/>
          </p:nvSpPr>
          <p:spPr bwMode="auto">
            <a:xfrm>
              <a:off x="3870" y="6775"/>
              <a:ext cx="1083"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dirty="0"/>
                <a:t>ST</a:t>
              </a:r>
              <a:r>
                <a:rPr lang="en-US" altLang="zh-CN" baseline="-25000" dirty="0"/>
                <a:t>B</a:t>
              </a:r>
              <a:endParaRPr lang="en-US" altLang="zh-CN" baseline="-25000" dirty="0"/>
            </a:p>
          </p:txBody>
        </p:sp>
        <p:sp>
          <p:nvSpPr>
            <p:cNvPr id="144430" name="Text Box 109"/>
            <p:cNvSpPr txBox="1">
              <a:spLocks noChangeArrowheads="1"/>
            </p:cNvSpPr>
            <p:nvPr/>
          </p:nvSpPr>
          <p:spPr bwMode="auto">
            <a:xfrm>
              <a:off x="3870" y="7340"/>
              <a:ext cx="1100"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dirty="0"/>
                <a:t>ST</a:t>
              </a:r>
              <a:r>
                <a:rPr lang="en-US" altLang="zh-CN" baseline="-25000" dirty="0"/>
                <a:t>C</a:t>
              </a:r>
              <a:endParaRPr lang="en-US" altLang="zh-CN" baseline="-25000" dirty="0"/>
            </a:p>
          </p:txBody>
        </p:sp>
        <p:sp>
          <p:nvSpPr>
            <p:cNvPr id="144431" name="Text Box 110"/>
            <p:cNvSpPr txBox="1">
              <a:spLocks noChangeArrowheads="1"/>
            </p:cNvSpPr>
            <p:nvPr/>
          </p:nvSpPr>
          <p:spPr bwMode="auto">
            <a:xfrm>
              <a:off x="3870" y="7935"/>
              <a:ext cx="1100" cy="725"/>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defPPr>
                <a:defRPr lang="zh-CN"/>
              </a:defPPr>
              <a:lvl1pPr>
                <a:spcBef>
                  <a:spcPct val="0"/>
                </a:spcBef>
                <a:defRPr kumimoji="1" sz="2400" b="1">
                  <a:latin typeface="Times New Roman" panose="02020603050405020304" pitchFamily="18" charset="0"/>
                  <a:ea typeface="宋体" panose="02010600030101010101" pitchFamily="2" charset="-122"/>
                </a:defRPr>
              </a:lvl1pPr>
              <a:lvl2pPr marL="742950" indent="-285750" eaLnBrk="0" hangingPunct="0">
                <a:defRPr sz="2000" b="1">
                  <a:latin typeface="Times New Roman" panose="02020603050405020304" pitchFamily="18" charset="0"/>
                  <a:ea typeface="楷体_GB2312" pitchFamily="49" charset="-122"/>
                </a:defRPr>
              </a:lvl2pPr>
              <a:lvl3pPr marL="1143000" indent="-228600" eaLnBrk="0" hangingPunct="0">
                <a:defRPr sz="2000" b="1">
                  <a:latin typeface="Times New Roman" panose="02020603050405020304" pitchFamily="18" charset="0"/>
                  <a:ea typeface="楷体_GB2312" pitchFamily="49" charset="-122"/>
                </a:defRPr>
              </a:lvl3pPr>
              <a:lvl4pPr marL="1600200" indent="-228600" eaLnBrk="0" hangingPunct="0">
                <a:defRPr sz="2000" b="1">
                  <a:latin typeface="Times New Roman" panose="02020603050405020304" pitchFamily="18" charset="0"/>
                  <a:ea typeface="楷体_GB2312" pitchFamily="49" charset="-122"/>
                </a:defRPr>
              </a:lvl4pPr>
              <a:lvl5pPr marL="2057400" indent="-228600" eaLnBrk="0" hangingPunct="0">
                <a:defRPr sz="2000" b="1">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latin typeface="Times New Roman" panose="02020603050405020304" pitchFamily="18" charset="0"/>
                  <a:ea typeface="楷体_GB2312" pitchFamily="49" charset="-122"/>
                </a:defRPr>
              </a:lvl9pPr>
            </a:lstStyle>
            <a:p>
              <a:r>
                <a:rPr lang="en-US" altLang="zh-CN" dirty="0"/>
                <a:t>ST</a:t>
              </a:r>
              <a:r>
                <a:rPr lang="en-US" altLang="zh-CN" baseline="-25000" dirty="0"/>
                <a:t>A</a:t>
              </a:r>
              <a:endParaRPr lang="en-US" altLang="zh-CN" baseline="-25000" dirty="0"/>
            </a:p>
          </p:txBody>
        </p:sp>
        <p:sp>
          <p:nvSpPr>
            <p:cNvPr id="144398" name="Rectangle 114"/>
            <p:cNvSpPr>
              <a:spLocks noChangeArrowheads="1"/>
            </p:cNvSpPr>
            <p:nvPr/>
          </p:nvSpPr>
          <p:spPr bwMode="auto">
            <a:xfrm>
              <a:off x="705" y="3980"/>
              <a:ext cx="173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r>
                <a:rPr kumimoji="1" lang="zh-CN" altLang="en-US" sz="2400"/>
                <a:t>输入端</a:t>
              </a:r>
              <a:endParaRPr kumimoji="1" lang="zh-CN" altLang="en-US" sz="2400"/>
            </a:p>
          </p:txBody>
        </p:sp>
        <p:sp>
          <p:nvSpPr>
            <p:cNvPr id="144396" name="Rectangle 115"/>
            <p:cNvSpPr>
              <a:spLocks noChangeArrowheads="1"/>
            </p:cNvSpPr>
            <p:nvPr/>
          </p:nvSpPr>
          <p:spPr bwMode="auto">
            <a:xfrm>
              <a:off x="705" y="7460"/>
              <a:ext cx="173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r>
                <a:rPr kumimoji="1" lang="zh-CN" altLang="en-US" sz="2400"/>
                <a:t>使能端</a:t>
              </a:r>
              <a:endParaRPr kumimoji="1" lang="zh-CN" altLang="en-US" sz="2400"/>
            </a:p>
          </p:txBody>
        </p:sp>
        <p:sp>
          <p:nvSpPr>
            <p:cNvPr id="144394" name="Rectangle 116"/>
            <p:cNvSpPr>
              <a:spLocks noChangeArrowheads="1"/>
            </p:cNvSpPr>
            <p:nvPr/>
          </p:nvSpPr>
          <p:spPr bwMode="auto">
            <a:xfrm>
              <a:off x="8516" y="6253"/>
              <a:ext cx="173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r>
                <a:rPr kumimoji="1" lang="zh-CN" altLang="en-US" sz="2400" dirty="0"/>
                <a:t>输出端</a:t>
              </a:r>
              <a:endParaRPr kumimoji="1" lang="zh-CN" altLang="en-US" sz="2400" dirty="0"/>
            </a:p>
          </p:txBody>
        </p:sp>
        <p:sp>
          <p:nvSpPr>
            <p:cNvPr id="3" name="圆角矩形 2"/>
            <p:cNvSpPr/>
            <p:nvPr/>
          </p:nvSpPr>
          <p:spPr>
            <a:xfrm>
              <a:off x="2443" y="3930"/>
              <a:ext cx="2627" cy="2545"/>
            </a:xfrm>
            <a:prstGeom prst="roundRect">
              <a:avLst/>
            </a:prstGeom>
            <a:noFill/>
            <a:ln w="28575">
              <a:solidFill>
                <a:srgbClr val="7030A0"/>
              </a:solidFill>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5" name="圆角矩形 64"/>
            <p:cNvSpPr/>
            <p:nvPr/>
          </p:nvSpPr>
          <p:spPr>
            <a:xfrm>
              <a:off x="2462" y="6761"/>
              <a:ext cx="2627" cy="1902"/>
            </a:xfrm>
            <a:prstGeom prst="roundRect">
              <a:avLst/>
            </a:prstGeom>
            <a:noFill/>
            <a:ln w="28575">
              <a:solidFill>
                <a:srgbClr val="7030A0"/>
              </a:solidFill>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6" name="圆角矩形 65"/>
            <p:cNvSpPr/>
            <p:nvPr/>
          </p:nvSpPr>
          <p:spPr>
            <a:xfrm>
              <a:off x="5889" y="3930"/>
              <a:ext cx="2627" cy="5153"/>
            </a:xfrm>
            <a:prstGeom prst="roundRect">
              <a:avLst/>
            </a:prstGeom>
            <a:noFill/>
            <a:ln w="28575">
              <a:solidFill>
                <a:srgbClr val="7030A0"/>
              </a:solidFill>
              <a:prstDash val="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sp>
        <p:nvSpPr>
          <p:cNvPr id="60" name="标题 1"/>
          <p:cNvSpPr txBox="1"/>
          <p:nvPr/>
        </p:nvSpPr>
        <p:spPr>
          <a:xfrm>
            <a:off x="1981200" y="273050"/>
            <a:ext cx="8229600" cy="1143000"/>
          </a:xfrm>
          <a:prstGeom prst="rect">
            <a:avLst/>
          </a:prstGeom>
        </p:spPr>
        <p:txBody>
          <a:bodyPr>
            <a:normAutofit fontScale="90000" lnSpcReduction="10000"/>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r>
              <a:rPr lang="zh-CN" altLang="en-US" dirty="0" smtClean="0"/>
              <a:t>集成电路译码器</a:t>
            </a:r>
            <a:br>
              <a:rPr lang="en-US" altLang="zh-CN" dirty="0" smtClean="0"/>
            </a:br>
            <a:r>
              <a:rPr lang="en-US" altLang="zh-CN" dirty="0" smtClean="0"/>
              <a:t>—</a:t>
            </a:r>
            <a:r>
              <a:rPr lang="en-US" altLang="zh-CN" sz="2700" dirty="0" smtClean="0"/>
              <a:t>74X138 3</a:t>
            </a:r>
            <a:r>
              <a:rPr lang="zh-CN" altLang="en-US" sz="2700" dirty="0" smtClean="0"/>
              <a:t>线</a:t>
            </a:r>
            <a:r>
              <a:rPr lang="en-US" altLang="zh-CN" sz="2700" dirty="0" smtClean="0"/>
              <a:t>-8</a:t>
            </a:r>
            <a:r>
              <a:rPr lang="zh-CN" altLang="en-US" sz="2700" dirty="0" smtClean="0"/>
              <a:t>线译码器</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2844" y="1760939"/>
            <a:ext cx="4354092" cy="3103448"/>
          </a:xfrm>
          <a:prstGeom prst="rect">
            <a:avLst/>
          </a:prstGeom>
        </p:spPr>
      </p:pic>
      <p:sp>
        <p:nvSpPr>
          <p:cNvPr id="7" name="文本框 6"/>
          <p:cNvSpPr txBox="1"/>
          <p:nvPr/>
        </p:nvSpPr>
        <p:spPr>
          <a:xfrm>
            <a:off x="1250795" y="5015524"/>
            <a:ext cx="9356781" cy="1477328"/>
          </a:xfrm>
          <a:prstGeom prst="rect">
            <a:avLst/>
          </a:prstGeom>
          <a:noFill/>
        </p:spPr>
        <p:txBody>
          <a:bodyPr wrap="square">
            <a:spAutoFit/>
          </a:bodyPr>
          <a:lstStyle/>
          <a:p>
            <a:pPr algn="just"/>
            <a:r>
              <a:rPr lang="en-US" altLang="zh-CN" b="0" i="0" dirty="0">
                <a:effectLst/>
                <a:latin typeface="Palatino Linotype" panose="02040502050505030304" pitchFamily="18" charset="0"/>
              </a:rPr>
              <a:t>When E=1, {Q</a:t>
            </a:r>
            <a:r>
              <a:rPr lang="en-US" altLang="zh-CN" b="0" i="1" dirty="0">
                <a:effectLst/>
                <a:latin typeface="Palatino Linotype" panose="02040502050505030304" pitchFamily="18" charset="0"/>
              </a:rPr>
              <a:t>i</a:t>
            </a:r>
            <a:r>
              <a:rPr lang="en-US" altLang="zh-CN" b="0" i="0" dirty="0">
                <a:effectLst/>
                <a:latin typeface="Palatino Linotype" panose="02040502050505030304" pitchFamily="18" charset="0"/>
              </a:rPr>
              <a:t> (</a:t>
            </a:r>
            <a:r>
              <a:rPr lang="en-US" altLang="zh-CN" b="0" i="1" dirty="0" err="1">
                <a:effectLst/>
                <a:latin typeface="Palatino Linotype" panose="02040502050505030304" pitchFamily="18" charset="0"/>
              </a:rPr>
              <a:t>i</a:t>
            </a:r>
            <a:r>
              <a:rPr lang="en-US" altLang="zh-CN" b="0" i="0" dirty="0">
                <a:effectLst/>
                <a:latin typeface="Palatino Linotype" panose="02040502050505030304" pitchFamily="18" charset="0"/>
              </a:rPr>
              <a:t>=0,1,2,……,7) } represents </a:t>
            </a:r>
            <a:r>
              <a:rPr lang="en-US" altLang="zh-CN" dirty="0">
                <a:latin typeface="Palatino Linotype" panose="02040502050505030304" pitchFamily="18" charset="0"/>
              </a:rPr>
              <a:t>the all the </a:t>
            </a:r>
            <a:r>
              <a:rPr lang="en-US" altLang="zh-CN" dirty="0" err="1">
                <a:latin typeface="Palatino Linotype" panose="02040502050505030304" pitchFamily="18" charset="0"/>
              </a:rPr>
              <a:t>minterm</a:t>
            </a:r>
            <a:r>
              <a:rPr lang="en-US" altLang="zh-CN" dirty="0">
                <a:latin typeface="Palatino Linotype" panose="02040502050505030304" pitchFamily="18" charset="0"/>
              </a:rPr>
              <a:t>  that combine of  logical variables I</a:t>
            </a:r>
            <a:r>
              <a:rPr lang="en-US" altLang="zh-CN" baseline="-25000" dirty="0">
                <a:latin typeface="Palatino Linotype" panose="02040502050505030304" pitchFamily="18" charset="0"/>
              </a:rPr>
              <a:t>2</a:t>
            </a:r>
            <a:r>
              <a:rPr lang="en-US" altLang="zh-CN" dirty="0">
                <a:latin typeface="Palatino Linotype" panose="02040502050505030304" pitchFamily="18" charset="0"/>
              </a:rPr>
              <a:t> I</a:t>
            </a:r>
            <a:r>
              <a:rPr lang="en-US" altLang="zh-CN" baseline="-25000" dirty="0">
                <a:latin typeface="Palatino Linotype" panose="02040502050505030304" pitchFamily="18" charset="0"/>
              </a:rPr>
              <a:t>1</a:t>
            </a:r>
            <a:r>
              <a:rPr lang="en-US" altLang="zh-CN" dirty="0">
                <a:latin typeface="Palatino Linotype" panose="02040502050505030304" pitchFamily="18" charset="0"/>
              </a:rPr>
              <a:t>and I</a:t>
            </a:r>
            <a:r>
              <a:rPr lang="en-US" altLang="zh-CN" baseline="-25000" dirty="0">
                <a:latin typeface="Palatino Linotype" panose="02040502050505030304" pitchFamily="18" charset="0"/>
              </a:rPr>
              <a:t>0</a:t>
            </a:r>
            <a:r>
              <a:rPr lang="en-US" altLang="zh-CN" dirty="0">
                <a:latin typeface="Palatino Linotype" panose="02040502050505030304" pitchFamily="18" charset="0"/>
              </a:rPr>
              <a:t> , so it is possible to realize any logical function with 3 variables by using a 3 to 8 decoder, such as to realized (9), we only need to connect C with I</a:t>
            </a:r>
            <a:r>
              <a:rPr lang="en-US" altLang="zh-CN" i="1" baseline="-25000" dirty="0">
                <a:latin typeface="Palatino Linotype" panose="02040502050505030304" pitchFamily="18" charset="0"/>
              </a:rPr>
              <a:t>2</a:t>
            </a:r>
            <a:r>
              <a:rPr lang="en-US" altLang="zh-CN" dirty="0">
                <a:latin typeface="Palatino Linotype" panose="02040502050505030304" pitchFamily="18" charset="0"/>
              </a:rPr>
              <a:t>, B with I</a:t>
            </a:r>
            <a:r>
              <a:rPr lang="en-US" altLang="zh-CN" i="1" baseline="-25000" dirty="0">
                <a:latin typeface="Palatino Linotype" panose="02040502050505030304" pitchFamily="18" charset="0"/>
              </a:rPr>
              <a:t>1</a:t>
            </a:r>
            <a:r>
              <a:rPr lang="en-US" altLang="zh-CN" dirty="0">
                <a:latin typeface="Palatino Linotype" panose="02040502050505030304" pitchFamily="18" charset="0"/>
              </a:rPr>
              <a:t>, and A with I</a:t>
            </a:r>
            <a:r>
              <a:rPr lang="en-US" altLang="zh-CN" i="1" baseline="-25000" dirty="0">
                <a:latin typeface="Palatino Linotype" panose="02040502050505030304" pitchFamily="18" charset="0"/>
              </a:rPr>
              <a:t>0</a:t>
            </a:r>
            <a:r>
              <a:rPr lang="en-US" altLang="zh-CN" dirty="0">
                <a:latin typeface="Palatino Linotype" panose="02040502050505030304" pitchFamily="18" charset="0"/>
              </a:rPr>
              <a:t>. After that connect Q1, Q2, Q4, and Q7 as the inputs of a 4or gate. Then F is the output of the or gate.</a:t>
            </a:r>
            <a:endParaRPr lang="en-US" altLang="zh-CN" dirty="0">
              <a:latin typeface="Palatino Linotype" panose="02040502050505030304" pitchFamily="18" charset="0"/>
            </a:endParaRPr>
          </a:p>
        </p:txBody>
      </p:sp>
      <p:sp>
        <p:nvSpPr>
          <p:cNvPr id="10" name="内容占位符 2"/>
          <p:cNvSpPr txBox="1"/>
          <p:nvPr/>
        </p:nvSpPr>
        <p:spPr>
          <a:xfrm>
            <a:off x="1060450" y="673271"/>
            <a:ext cx="10515600" cy="433864"/>
          </a:xfrm>
          <a:prstGeom prst="rect">
            <a:avLst/>
          </a:prstGeom>
        </p:spPr>
        <p:txBody>
          <a:bodyPr vert="horz" lIns="91440" tIns="45720" rIns="91440" bIns="45720" rtlCol="0">
            <a:normAutofit/>
          </a:bodyPr>
          <a:lstStyle>
            <a:defPPr>
              <a:defRPr lang="zh-CN"/>
            </a:defPPr>
            <a:lvl1pPr marL="228600" indent="-228600">
              <a:lnSpc>
                <a:spcPct val="90000"/>
              </a:lnSpc>
              <a:spcBef>
                <a:spcPts val="1000"/>
              </a:spcBef>
              <a:buFont typeface="Wingdings" panose="05000000000000000000" pitchFamily="2" charset="2"/>
              <a:buChar char="Ø"/>
              <a:defRPr sz="2000" b="1">
                <a:solidFill>
                  <a:srgbClr val="FF0000"/>
                </a:solidFill>
                <a:latin typeface="Palatino Linotype" panose="0204050205050503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Binary Decoder</a:t>
            </a:r>
            <a:endParaRPr lang="en-US" altLang="zh-CN" dirty="0"/>
          </a:p>
          <a:p>
            <a:endParaRPr lang="zh-CN" altLang="en-US" dirty="0"/>
          </a:p>
        </p:txBody>
      </p:sp>
      <p:sp>
        <p:nvSpPr>
          <p:cNvPr id="12" name="内容占位符 2"/>
          <p:cNvSpPr txBox="1"/>
          <p:nvPr/>
        </p:nvSpPr>
        <p:spPr>
          <a:xfrm>
            <a:off x="1250795" y="1175938"/>
            <a:ext cx="10515600" cy="433864"/>
          </a:xfrm>
          <a:prstGeom prst="rect">
            <a:avLst/>
          </a:prstGeom>
        </p:spPr>
        <p:txBody>
          <a:bodyPr vert="horz" lIns="91440" tIns="45720" rIns="91440" bIns="45720" rtlCol="0">
            <a:normAutofit/>
          </a:bodyPr>
          <a:lstStyle>
            <a:defPPr>
              <a:defRPr lang="zh-CN"/>
            </a:defPPr>
            <a:lvl1pPr marL="228600" indent="-228600">
              <a:lnSpc>
                <a:spcPct val="90000"/>
              </a:lnSpc>
              <a:spcBef>
                <a:spcPts val="1000"/>
              </a:spcBef>
              <a:buFont typeface="Wingdings" panose="05000000000000000000" pitchFamily="2" charset="2"/>
              <a:buChar char="Ø"/>
              <a:defRPr sz="2000" b="1">
                <a:solidFill>
                  <a:srgbClr val="FF0000"/>
                </a:solidFill>
                <a:latin typeface="Palatino Linotype" panose="0204050205050503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olidFill>
                  <a:schemeClr val="accent1"/>
                </a:solidFill>
              </a:rPr>
              <a:t>Application: Realize logical function</a:t>
            </a:r>
            <a:endParaRPr lang="en-US" altLang="zh-CN" dirty="0">
              <a:solidFill>
                <a:schemeClr val="accent1"/>
              </a:solidFill>
            </a:endParaRPr>
          </a:p>
          <a:p>
            <a:endParaRPr lang="zh-CN" altLang="en-US" dirty="0"/>
          </a:p>
        </p:txBody>
      </p:sp>
      <p:graphicFrame>
        <p:nvGraphicFramePr>
          <p:cNvPr id="4" name="对象 3"/>
          <p:cNvGraphicFramePr/>
          <p:nvPr/>
        </p:nvGraphicFramePr>
        <p:xfrm>
          <a:off x="5949315" y="130175"/>
          <a:ext cx="5446395" cy="4963160"/>
        </p:xfrm>
        <a:graphic>
          <a:graphicData uri="http://schemas.openxmlformats.org/presentationml/2006/ole">
            <mc:AlternateContent xmlns:mc="http://schemas.openxmlformats.org/markup-compatibility/2006">
              <mc:Choice xmlns:v="urn:schemas-microsoft-com:vml" Requires="v">
                <p:oleObj spid="_x0000_s6" name="" r:id="rId2" imgW="5441950" imgH="4959350" progId="">
                  <p:embed/>
                </p:oleObj>
              </mc:Choice>
              <mc:Fallback>
                <p:oleObj name="" r:id="rId2" imgW="5441950" imgH="4959350" progId="">
                  <p:embed/>
                  <p:pic>
                    <p:nvPicPr>
                      <p:cNvPr id="0" name="图片 5"/>
                      <p:cNvPicPr/>
                      <p:nvPr/>
                    </p:nvPicPr>
                    <p:blipFill>
                      <a:blip r:embed="rId3"/>
                      <a:stretch>
                        <a:fillRect/>
                      </a:stretch>
                    </p:blipFill>
                    <p:spPr>
                      <a:xfrm>
                        <a:off x="5949315" y="130175"/>
                        <a:ext cx="5446395" cy="496316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ormAutofit/>
          </a:bodyPr>
          <a:lstStyle/>
          <a:p>
            <a:pPr marL="228600" indent="-228600">
              <a:spcBef>
                <a:spcPts val="1000"/>
              </a:spcBef>
              <a:buFont typeface="Wingdings" panose="05000000000000000000" pitchFamily="2" charset="2"/>
              <a:buChar char="Ø"/>
            </a:pPr>
            <a:r>
              <a:rPr lang="en-US" altLang="zh-CN" sz="2000" b="1" dirty="0">
                <a:solidFill>
                  <a:srgbClr val="FF0000"/>
                </a:solidFill>
                <a:latin typeface="Palatino Linotype" panose="02040502050505030304" pitchFamily="18" charset="0"/>
                <a:ea typeface="+mn-ea"/>
                <a:cs typeface="+mn-cs"/>
              </a:rPr>
              <a:t>MSI(Medium scale integrated circuit)</a:t>
            </a:r>
            <a:endParaRPr lang="zh-CN" altLang="en-US" sz="2000" b="1" dirty="0">
              <a:solidFill>
                <a:srgbClr val="FF0000"/>
              </a:solidFill>
              <a:latin typeface="Palatino Linotype" panose="02040502050505030304" pitchFamily="18" charset="0"/>
              <a:ea typeface="+mn-ea"/>
              <a:cs typeface="+mn-cs"/>
            </a:endParaRPr>
          </a:p>
        </p:txBody>
      </p:sp>
      <p:sp>
        <p:nvSpPr>
          <p:cNvPr id="3" name="内容占位符 2"/>
          <p:cNvSpPr>
            <a:spLocks noGrp="1"/>
          </p:cNvSpPr>
          <p:nvPr>
            <p:ph sz="half" idx="1"/>
          </p:nvPr>
        </p:nvSpPr>
        <p:spPr>
          <a:xfrm>
            <a:off x="838200" y="1858192"/>
            <a:ext cx="6199598" cy="2471446"/>
          </a:xfrm>
          <a:noFill/>
        </p:spPr>
        <p:txBody>
          <a:bodyPr wrap="square">
            <a:spAutoFit/>
          </a:bodyPr>
          <a:lstStyle/>
          <a:p>
            <a:pPr marL="0" algn="just"/>
            <a:r>
              <a:rPr lang="en-US" altLang="zh-CN" sz="1800" dirty="0">
                <a:latin typeface="Palatino Linotype" panose="02040502050505030304" pitchFamily="18" charset="0"/>
              </a:rPr>
              <a:t>74139--- Dual 2-of-4 Decoder.</a:t>
            </a:r>
            <a:endParaRPr lang="en-US" altLang="zh-CN" sz="1800" dirty="0">
              <a:latin typeface="Palatino Linotype" panose="02040502050505030304" pitchFamily="18" charset="0"/>
            </a:endParaRPr>
          </a:p>
          <a:p>
            <a:pPr marL="0" algn="just"/>
            <a:r>
              <a:rPr lang="en-US" altLang="zh-CN" sz="1800" dirty="0">
                <a:latin typeface="Palatino Linotype" panose="02040502050505030304" pitchFamily="18" charset="0"/>
              </a:rPr>
              <a:t>The device has two independent decoders, each accepting two inputs and providing four mutually exclusive active LOW Outputs.</a:t>
            </a:r>
            <a:endParaRPr lang="en-US" altLang="zh-CN" sz="1800" dirty="0">
              <a:latin typeface="Palatino Linotype" panose="02040502050505030304" pitchFamily="18" charset="0"/>
            </a:endParaRPr>
          </a:p>
          <a:p>
            <a:pPr marL="0" algn="just"/>
            <a:r>
              <a:rPr lang="en-US" altLang="zh-CN" sz="1800" dirty="0">
                <a:latin typeface="Palatino Linotype" panose="02040502050505030304" pitchFamily="18" charset="0"/>
              </a:rPr>
              <a:t>Each decoder has an active LOW Enable input which can be uses as a data input for a 4-output demultiplexer.</a:t>
            </a:r>
            <a:endParaRPr lang="en-US" altLang="zh-CN" sz="1800" dirty="0">
              <a:latin typeface="Palatino Linotype" panose="02040502050505030304" pitchFamily="18" charset="0"/>
            </a:endParaRPr>
          </a:p>
          <a:p>
            <a:pPr marL="0" algn="just"/>
            <a:r>
              <a:rPr lang="en-US" altLang="zh-CN" sz="1800" dirty="0">
                <a:latin typeface="Palatino Linotype" panose="02040502050505030304" pitchFamily="18" charset="0"/>
              </a:rPr>
              <a:t>Each half of the 74139 can be used as a function generator providing all four minterms of two variables.</a:t>
            </a:r>
            <a:endParaRPr lang="zh-CN" altLang="en-US" sz="1800" dirty="0">
              <a:latin typeface="Palatino Linotype" panose="02040502050505030304" pitchFamily="18" charset="0"/>
            </a:endParaRPr>
          </a:p>
        </p:txBody>
      </p:sp>
      <p:pic>
        <p:nvPicPr>
          <p:cNvPr id="6" name="图片 5"/>
          <p:cNvPicPr>
            <a:picLocks noChangeAspect="1"/>
          </p:cNvPicPr>
          <p:nvPr/>
        </p:nvPicPr>
        <p:blipFill>
          <a:blip r:embed="rId1">
            <a:extLst>
              <a:ext uri="{BEBA8EAE-BF5A-486C-A8C5-ECC9F3942E4B}">
                <a14:imgProps xmlns:a14="http://schemas.microsoft.com/office/drawing/2010/main">
                  <a14:imgLayer r:embed="rId2">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150652" y="1134441"/>
            <a:ext cx="4331440" cy="45891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463675"/>
            <a:ext cx="10515600" cy="4351338"/>
          </a:xfrm>
        </p:spPr>
        <p:txBody>
          <a:bodyPr/>
          <a:lstStyle/>
          <a:p>
            <a:pPr>
              <a:buFont typeface="Wingdings" panose="05000000000000000000" pitchFamily="2" charset="2"/>
              <a:buChar char="p"/>
            </a:pPr>
            <a:r>
              <a:rPr lang="en-US" altLang="zh-CN" b="1" dirty="0">
                <a:latin typeface="Palatino Linotype" panose="02040502050505030304" pitchFamily="18" charset="0"/>
              </a:rPr>
              <a:t>Digital Decode</a:t>
            </a:r>
            <a:endParaRPr lang="en-US" altLang="zh-CN" b="1" dirty="0">
              <a:latin typeface="Palatino Linotype" panose="02040502050505030304" pitchFamily="18" charset="0"/>
            </a:endParaRPr>
          </a:p>
          <a:p>
            <a:pPr>
              <a:buFont typeface="Wingdings" panose="05000000000000000000" pitchFamily="2" charset="2"/>
              <a:buChar char="Ø"/>
            </a:pPr>
            <a:r>
              <a:rPr lang="en-US" altLang="zh-CN" sz="2400" b="1" dirty="0">
                <a:solidFill>
                  <a:srgbClr val="FF0000"/>
                </a:solidFill>
                <a:latin typeface="Palatino Linotype" panose="02040502050505030304" pitchFamily="18" charset="0"/>
              </a:rPr>
              <a:t>BCD to Seven Segment Decoder </a:t>
            </a:r>
            <a:endParaRPr lang="en-US" altLang="zh-CN" sz="2400" b="1" dirty="0">
              <a:solidFill>
                <a:srgbClr val="FF0000"/>
              </a:solidFill>
              <a:latin typeface="Palatino Linotype" panose="02040502050505030304" pitchFamily="18" charset="0"/>
            </a:endParaRPr>
          </a:p>
          <a:p>
            <a:pPr>
              <a:buFont typeface="Wingdings" panose="05000000000000000000" pitchFamily="2" charset="2"/>
              <a:buChar char="Ø"/>
            </a:pPr>
            <a:r>
              <a:rPr lang="en-US" altLang="zh-CN" sz="1800" b="1" i="0" dirty="0">
                <a:effectLst/>
                <a:latin typeface="Palatino Linotype" panose="02040502050505030304" pitchFamily="18" charset="0"/>
              </a:rPr>
              <a:t>BCD to seven segment decoder</a:t>
            </a:r>
            <a:r>
              <a:rPr lang="en-US" altLang="zh-CN" sz="1800" b="0" i="0" dirty="0">
                <a:effectLst/>
                <a:latin typeface="Palatino Linotype" panose="02040502050505030304" pitchFamily="18" charset="0"/>
              </a:rPr>
              <a:t> is a circuit used to convert the </a:t>
            </a:r>
            <a:r>
              <a:rPr lang="en-US" altLang="zh-CN" sz="1800" dirty="0">
                <a:latin typeface="Palatino Linotype" panose="02040502050505030304" pitchFamily="18" charset="0"/>
              </a:rPr>
              <a:t>input BCD into a form suitable for the Seven segment </a:t>
            </a:r>
            <a:r>
              <a:rPr lang="en-US" altLang="zh-CN" sz="1800" b="0" i="0" dirty="0">
                <a:effectLst/>
                <a:latin typeface="Palatino Linotype" panose="02040502050505030304" pitchFamily="18" charset="0"/>
              </a:rPr>
              <a:t>display. </a:t>
            </a:r>
            <a:endParaRPr lang="en-US" altLang="zh-CN" sz="1800" b="1" dirty="0">
              <a:solidFill>
                <a:srgbClr val="FF0000"/>
              </a:solidFill>
              <a:latin typeface="Palatino Linotype" panose="02040502050505030304" pitchFamily="18" charset="0"/>
            </a:endParaRPr>
          </a:p>
          <a:p>
            <a:pPr>
              <a:buFont typeface="Wingdings" panose="05000000000000000000" pitchFamily="2" charset="2"/>
              <a:buChar char="Ø"/>
            </a:pPr>
            <a:r>
              <a:rPr lang="en-US" altLang="zh-CN" b="1" dirty="0">
                <a:solidFill>
                  <a:srgbClr val="FF0000"/>
                </a:solidFill>
                <a:latin typeface="Palatino Linotype" panose="02040502050505030304" pitchFamily="18" charset="0"/>
              </a:rPr>
              <a:t>Binary Decoder </a:t>
            </a:r>
            <a:endParaRPr lang="en-US" altLang="zh-CN" b="1" dirty="0">
              <a:solidFill>
                <a:srgbClr val="FF0000"/>
              </a:solidFill>
              <a:latin typeface="Palatino Linotype" panose="02040502050505030304" pitchFamily="18" charset="0"/>
            </a:endParaRPr>
          </a:p>
          <a:p>
            <a:pPr>
              <a:buFont typeface="Wingdings" panose="05000000000000000000" pitchFamily="2" charset="2"/>
              <a:buChar char="Ø"/>
            </a:pPr>
            <a:endParaRPr lang="zh-CN" altLang="en-US" dirty="0"/>
          </a:p>
        </p:txBody>
      </p:sp>
      <p:sp>
        <p:nvSpPr>
          <p:cNvPr id="4" name="标题 1"/>
          <p:cNvSpPr>
            <a:spLocks noGrp="1"/>
          </p:cNvSpPr>
          <p:nvPr>
            <p:ph type="title"/>
          </p:nvPr>
        </p:nvSpPr>
        <p:spPr>
          <a:xfrm>
            <a:off x="838200" y="365125"/>
            <a:ext cx="10515600" cy="530225"/>
          </a:xfrm>
        </p:spPr>
        <p:txBody>
          <a:bodyPr>
            <a:normAutofit fontScale="90000"/>
          </a:bodyPr>
          <a:lstStyle/>
          <a:p>
            <a:pPr algn="ctr"/>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160" y="261847"/>
            <a:ext cx="10515600" cy="731814"/>
          </a:xfrm>
        </p:spPr>
        <p:txBody>
          <a:bodyPr vert="horz" lIns="91440" tIns="45720" rIns="91440" bIns="45720" rtlCol="0" anchor="ctr">
            <a:normAutofit/>
          </a:bodyPr>
          <a:lstStyle/>
          <a:p>
            <a:pPr>
              <a:spcBef>
                <a:spcPts val="1000"/>
              </a:spcBef>
            </a:pPr>
            <a:r>
              <a:rPr lang="en-US" altLang="zh-CN" sz="2000" b="1" dirty="0">
                <a:solidFill>
                  <a:schemeClr val="accent1"/>
                </a:solidFill>
                <a:latin typeface="Palatino Linotype" panose="02040502050505030304" pitchFamily="18" charset="0"/>
                <a:ea typeface="+mn-ea"/>
                <a:cs typeface="+mn-cs"/>
              </a:rPr>
              <a:t>Application: Use the 74139 to realize a 3-of-8 Decoder </a:t>
            </a:r>
            <a:endParaRPr lang="zh-CN" altLang="en-US" sz="2000" b="1" dirty="0">
              <a:solidFill>
                <a:schemeClr val="accent1"/>
              </a:solidFill>
              <a:latin typeface="Palatino Linotype" panose="02040502050505030304" pitchFamily="18" charset="0"/>
              <a:ea typeface="+mn-ea"/>
              <a:cs typeface="+mn-cs"/>
            </a:endParaRPr>
          </a:p>
        </p:txBody>
      </p:sp>
      <p:grpSp>
        <p:nvGrpSpPr>
          <p:cNvPr id="4" name="组合 3"/>
          <p:cNvGrpSpPr/>
          <p:nvPr/>
        </p:nvGrpSpPr>
        <p:grpSpPr>
          <a:xfrm>
            <a:off x="912177" y="1190626"/>
            <a:ext cx="4986463" cy="2781300"/>
            <a:chOff x="1693226" y="1690688"/>
            <a:chExt cx="8604545" cy="4597096"/>
          </a:xfrm>
        </p:grpSpPr>
        <p:grpSp>
          <p:nvGrpSpPr>
            <p:cNvPr id="18" name="组合 17"/>
            <p:cNvGrpSpPr/>
            <p:nvPr/>
          </p:nvGrpSpPr>
          <p:grpSpPr>
            <a:xfrm>
              <a:off x="3861440" y="2141842"/>
              <a:ext cx="3975452" cy="3578626"/>
              <a:chOff x="287628" y="1575250"/>
              <a:chExt cx="3975452" cy="3578626"/>
            </a:xfrm>
          </p:grpSpPr>
          <p:pic>
            <p:nvPicPr>
              <p:cNvPr id="7" name="图片 6"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7584" y="1575250"/>
                <a:ext cx="2711080" cy="3578626"/>
              </a:xfrm>
              <a:prstGeom prst="rect">
                <a:avLst/>
              </a:prstGeom>
            </p:spPr>
          </p:pic>
          <mc:AlternateContent xmlns:mc="http://schemas.openxmlformats.org/markup-compatibility/2006">
            <mc:Choice xmlns:a14="http://schemas.microsoft.com/office/drawing/2010/main" Requires="a14">
              <p:sp>
                <p:nvSpPr>
                  <p:cNvPr id="8" name="矩形 7"/>
                  <p:cNvSpPr/>
                  <p:nvPr/>
                </p:nvSpPr>
                <p:spPr>
                  <a:xfrm>
                    <a:off x="287628" y="1988840"/>
                    <a:ext cx="781593" cy="5094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zh-CN" altLang="en-US" sz="1400" i="1">
                                  <a:latin typeface="Cambria Math" panose="02040503050406030204" pitchFamily="18" charset="0"/>
                                </a:rPr>
                              </m:ctrlPr>
                            </m:accPr>
                            <m:e>
                              <m:r>
                                <a:rPr lang="en-US" altLang="zh-CN" sz="1400" i="1">
                                  <a:latin typeface="Cambria Math" panose="02040503050406030204"/>
                                </a:rPr>
                                <m:t>1</m:t>
                              </m:r>
                              <m:r>
                                <a:rPr lang="en-US" altLang="zh-CN" sz="1400" i="1">
                                  <a:latin typeface="Cambria Math" panose="02040503050406030204"/>
                                </a:rPr>
                                <m:t>𝐸</m:t>
                              </m:r>
                            </m:e>
                          </m:acc>
                        </m:oMath>
                      </m:oMathPara>
                    </a14:m>
                    <a:endParaRPr lang="zh-CN" altLang="en-US" sz="1400" dirty="0"/>
                  </a:p>
                </p:txBody>
              </p:sp>
            </mc:Choice>
            <mc:Fallback>
              <p:sp>
                <p:nvSpPr>
                  <p:cNvPr id="8" name="矩形 7"/>
                  <p:cNvSpPr>
                    <a:spLocks noRot="1" noChangeAspect="1" noMove="1" noResize="1" noEditPoints="1" noAdjustHandles="1" noChangeArrowheads="1" noChangeShapeType="1" noTextEdit="1"/>
                  </p:cNvSpPr>
                  <p:nvPr/>
                </p:nvSpPr>
                <p:spPr>
                  <a:xfrm>
                    <a:off x="287628" y="1988840"/>
                    <a:ext cx="781593" cy="509454"/>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3528009" y="3015434"/>
                    <a:ext cx="288032" cy="50945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a:rPr>
                                    <m:t>1</m:t>
                                  </m:r>
                                  <m:r>
                                    <a:rPr lang="en-US" altLang="zh-CN" sz="1400" i="1">
                                      <a:latin typeface="Cambria Math" panose="02040503050406030204"/>
                                    </a:rPr>
                                    <m:t>𝑌</m:t>
                                  </m:r>
                                </m:e>
                                <m:sub>
                                  <m:r>
                                    <a:rPr lang="en-US" altLang="zh-CN" sz="1400" i="1">
                                      <a:latin typeface="Cambria Math" panose="02040503050406030204"/>
                                    </a:rPr>
                                    <m:t>3</m:t>
                                  </m:r>
                                </m:sub>
                              </m:sSub>
                            </m:e>
                          </m:acc>
                        </m:oMath>
                      </m:oMathPara>
                    </a14:m>
                    <a:endParaRPr lang="zh-CN" altLang="en-US" sz="1400" dirty="0"/>
                  </a:p>
                </p:txBody>
              </p:sp>
            </mc:Choice>
            <mc:Fallback>
              <p:sp>
                <p:nvSpPr>
                  <p:cNvPr id="9" name="矩形 8"/>
                  <p:cNvSpPr>
                    <a:spLocks noRot="1" noChangeAspect="1" noMove="1" noResize="1" noEditPoints="1" noAdjustHandles="1" noChangeArrowheads="1" noChangeShapeType="1" noTextEdit="1"/>
                  </p:cNvSpPr>
                  <p:nvPr/>
                </p:nvSpPr>
                <p:spPr>
                  <a:xfrm>
                    <a:off x="3528009" y="3015434"/>
                    <a:ext cx="288032" cy="509454"/>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3389395" y="2645526"/>
                    <a:ext cx="853289" cy="509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a:rPr>
                                    <m:t>1</m:t>
                                  </m:r>
                                  <m:r>
                                    <a:rPr lang="en-US" altLang="zh-CN" sz="1400" i="1">
                                      <a:latin typeface="Cambria Math" panose="02040503050406030204"/>
                                    </a:rPr>
                                    <m:t>𝑌</m:t>
                                  </m:r>
                                </m:e>
                                <m:sub>
                                  <m:r>
                                    <a:rPr lang="en-US" altLang="zh-CN" sz="1400" i="1">
                                      <a:latin typeface="Cambria Math" panose="02040503050406030204"/>
                                    </a:rPr>
                                    <m:t>2</m:t>
                                  </m:r>
                                </m:sub>
                              </m:sSub>
                            </m:e>
                          </m:acc>
                        </m:oMath>
                      </m:oMathPara>
                    </a14:m>
                    <a:endParaRPr lang="zh-CN" altLang="en-US" sz="1400" dirty="0"/>
                  </a:p>
                </p:txBody>
              </p:sp>
            </mc:Choice>
            <mc:Fallback>
              <p:sp>
                <p:nvSpPr>
                  <p:cNvPr id="10" name="矩形 9"/>
                  <p:cNvSpPr>
                    <a:spLocks noRot="1" noChangeAspect="1" noMove="1" noResize="1" noEditPoints="1" noAdjustHandles="1" noChangeArrowheads="1" noChangeShapeType="1" noTextEdit="1"/>
                  </p:cNvSpPr>
                  <p:nvPr/>
                </p:nvSpPr>
                <p:spPr>
                  <a:xfrm>
                    <a:off x="3389395" y="2645526"/>
                    <a:ext cx="853289" cy="509454"/>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3381946" y="2275616"/>
                    <a:ext cx="846099" cy="509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a:rPr>
                                    <m:t>1</m:t>
                                  </m:r>
                                  <m:r>
                                    <a:rPr lang="en-US" altLang="zh-CN" sz="1400" i="1">
                                      <a:latin typeface="Cambria Math" panose="02040503050406030204"/>
                                    </a:rPr>
                                    <m:t>𝑌</m:t>
                                  </m:r>
                                </m:e>
                                <m:sub>
                                  <m:r>
                                    <a:rPr lang="en-US" altLang="zh-CN" sz="1400" i="1">
                                      <a:latin typeface="Cambria Math" panose="02040503050406030204"/>
                                    </a:rPr>
                                    <m:t>1</m:t>
                                  </m:r>
                                </m:sub>
                              </m:sSub>
                            </m:e>
                          </m:acc>
                        </m:oMath>
                      </m:oMathPara>
                    </a14:m>
                    <a:endParaRPr lang="zh-CN" altLang="en-US" sz="1400" dirty="0"/>
                  </a:p>
                </p:txBody>
              </p:sp>
            </mc:Choice>
            <mc:Fallback>
              <p:sp>
                <p:nvSpPr>
                  <p:cNvPr id="11" name="矩形 10"/>
                  <p:cNvSpPr>
                    <a:spLocks noRot="1" noChangeAspect="1" noMove="1" noResize="1" noEditPoints="1" noAdjustHandles="1" noChangeArrowheads="1" noChangeShapeType="1" noTextEdit="1"/>
                  </p:cNvSpPr>
                  <p:nvPr/>
                </p:nvSpPr>
                <p:spPr>
                  <a:xfrm>
                    <a:off x="3381946" y="2275616"/>
                    <a:ext cx="846099" cy="509454"/>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3409791" y="1911253"/>
                    <a:ext cx="853289" cy="509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a:rPr>
                                    <m:t>1</m:t>
                                  </m:r>
                                  <m:r>
                                    <a:rPr lang="en-US" altLang="zh-CN" sz="1400" i="1">
                                      <a:latin typeface="Cambria Math" panose="02040503050406030204"/>
                                    </a:rPr>
                                    <m:t>𝑌</m:t>
                                  </m:r>
                                </m:e>
                                <m:sub>
                                  <m:r>
                                    <a:rPr lang="en-US" altLang="zh-CN" sz="1400" i="1">
                                      <a:latin typeface="Cambria Math" panose="02040503050406030204"/>
                                    </a:rPr>
                                    <m:t>0</m:t>
                                  </m:r>
                                </m:sub>
                              </m:sSub>
                            </m:e>
                          </m:acc>
                        </m:oMath>
                      </m:oMathPara>
                    </a14:m>
                    <a:endParaRPr lang="zh-CN" altLang="en-US" sz="1400" dirty="0"/>
                  </a:p>
                </p:txBody>
              </p:sp>
            </mc:Choice>
            <mc:Fallback>
              <p:sp>
                <p:nvSpPr>
                  <p:cNvPr id="12" name="矩形 11"/>
                  <p:cNvSpPr>
                    <a:spLocks noRot="1" noChangeAspect="1" noMove="1" noResize="1" noEditPoints="1" noAdjustHandles="1" noChangeArrowheads="1" noChangeShapeType="1" noTextEdit="1"/>
                  </p:cNvSpPr>
                  <p:nvPr/>
                </p:nvSpPr>
                <p:spPr>
                  <a:xfrm>
                    <a:off x="3409791" y="1911253"/>
                    <a:ext cx="853289" cy="509454"/>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287628" y="3645024"/>
                    <a:ext cx="781593" cy="5094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r>
                                <a:rPr lang="en-US" altLang="zh-CN" sz="1400" b="0" i="1" smtClean="0">
                                  <a:latin typeface="Cambria Math" panose="02040503050406030204"/>
                                </a:rPr>
                                <m:t>2</m:t>
                              </m:r>
                              <m:r>
                                <a:rPr lang="en-US" altLang="zh-CN" sz="1400" i="1">
                                  <a:latin typeface="Cambria Math" panose="02040503050406030204"/>
                                </a:rPr>
                                <m:t>𝐸</m:t>
                              </m:r>
                            </m:e>
                          </m:acc>
                        </m:oMath>
                      </m:oMathPara>
                    </a14:m>
                    <a:endParaRPr lang="zh-CN" altLang="en-US" sz="1400" dirty="0"/>
                  </a:p>
                </p:txBody>
              </p:sp>
            </mc:Choice>
            <mc:Fallback>
              <p:sp>
                <p:nvSpPr>
                  <p:cNvPr id="13" name="矩形 12"/>
                  <p:cNvSpPr>
                    <a:spLocks noRot="1" noChangeAspect="1" noMove="1" noResize="1" noEditPoints="1" noAdjustHandles="1" noChangeArrowheads="1" noChangeShapeType="1" noTextEdit="1"/>
                  </p:cNvSpPr>
                  <p:nvPr/>
                </p:nvSpPr>
                <p:spPr>
                  <a:xfrm>
                    <a:off x="287628" y="3645024"/>
                    <a:ext cx="781593" cy="509454"/>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3343527" y="3563147"/>
                    <a:ext cx="853289" cy="509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b="0" i="1" smtClean="0">
                                      <a:latin typeface="Cambria Math" panose="02040503050406030204"/>
                                    </a:rPr>
                                    <m:t>2</m:t>
                                  </m:r>
                                  <m:r>
                                    <a:rPr lang="en-US" altLang="zh-CN" sz="1400" i="1">
                                      <a:latin typeface="Cambria Math" panose="02040503050406030204"/>
                                    </a:rPr>
                                    <m:t>𝑌</m:t>
                                  </m:r>
                                </m:e>
                                <m:sub>
                                  <m:r>
                                    <a:rPr lang="en-US" altLang="zh-CN" sz="1400" i="1">
                                      <a:latin typeface="Cambria Math" panose="02040503050406030204"/>
                                    </a:rPr>
                                    <m:t>0</m:t>
                                  </m:r>
                                </m:sub>
                              </m:sSub>
                            </m:e>
                          </m:acc>
                        </m:oMath>
                      </m:oMathPara>
                    </a14:m>
                    <a:endParaRPr lang="zh-CN" altLang="en-US" sz="1400" dirty="0"/>
                  </a:p>
                </p:txBody>
              </p:sp>
            </mc:Choice>
            <mc:Fallback>
              <p:sp>
                <p:nvSpPr>
                  <p:cNvPr id="14" name="矩形 13"/>
                  <p:cNvSpPr>
                    <a:spLocks noRot="1" noChangeAspect="1" noMove="1" noResize="1" noEditPoints="1" noAdjustHandles="1" noChangeArrowheads="1" noChangeShapeType="1" noTextEdit="1"/>
                  </p:cNvSpPr>
                  <p:nvPr/>
                </p:nvSpPr>
                <p:spPr>
                  <a:xfrm>
                    <a:off x="3343527" y="3563147"/>
                    <a:ext cx="853289" cy="509454"/>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3347119" y="3923187"/>
                    <a:ext cx="846099" cy="509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b="0" i="1" smtClean="0">
                                      <a:latin typeface="Cambria Math" panose="02040503050406030204"/>
                                    </a:rPr>
                                    <m:t>2</m:t>
                                  </m:r>
                                  <m:r>
                                    <a:rPr lang="en-US" altLang="zh-CN" sz="1400" i="1">
                                      <a:latin typeface="Cambria Math" panose="02040503050406030204"/>
                                    </a:rPr>
                                    <m:t>𝑌</m:t>
                                  </m:r>
                                </m:e>
                                <m:sub>
                                  <m:r>
                                    <a:rPr lang="en-US" altLang="zh-CN" sz="1400" b="0" i="1" smtClean="0">
                                      <a:latin typeface="Cambria Math" panose="02040503050406030204"/>
                                    </a:rPr>
                                    <m:t>1</m:t>
                                  </m:r>
                                </m:sub>
                              </m:sSub>
                            </m:e>
                          </m:acc>
                        </m:oMath>
                      </m:oMathPara>
                    </a14:m>
                    <a:endParaRPr lang="zh-CN" altLang="en-US" sz="1400" dirty="0"/>
                  </a:p>
                </p:txBody>
              </p:sp>
            </mc:Choice>
            <mc:Fallback>
              <p:sp>
                <p:nvSpPr>
                  <p:cNvPr id="15" name="矩形 14"/>
                  <p:cNvSpPr>
                    <a:spLocks noRot="1" noChangeAspect="1" noMove="1" noResize="1" noEditPoints="1" noAdjustHandles="1" noChangeArrowheads="1" noChangeShapeType="1" noTextEdit="1"/>
                  </p:cNvSpPr>
                  <p:nvPr/>
                </p:nvSpPr>
                <p:spPr>
                  <a:xfrm>
                    <a:off x="3347119" y="3923187"/>
                    <a:ext cx="846099" cy="509454"/>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3363008" y="4264177"/>
                    <a:ext cx="853289" cy="509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b="0" i="1" smtClean="0">
                                      <a:latin typeface="Cambria Math" panose="02040503050406030204"/>
                                    </a:rPr>
                                    <m:t>2</m:t>
                                  </m:r>
                                  <m:r>
                                    <a:rPr lang="en-US" altLang="zh-CN" sz="1400" i="1">
                                      <a:latin typeface="Cambria Math" panose="02040503050406030204"/>
                                    </a:rPr>
                                    <m:t>𝑌</m:t>
                                  </m:r>
                                </m:e>
                                <m:sub>
                                  <m:r>
                                    <a:rPr lang="en-US" altLang="zh-CN" sz="1400" b="0" i="1" smtClean="0">
                                      <a:latin typeface="Cambria Math" panose="02040503050406030204"/>
                                    </a:rPr>
                                    <m:t>2</m:t>
                                  </m:r>
                                </m:sub>
                              </m:sSub>
                            </m:e>
                          </m:acc>
                        </m:oMath>
                      </m:oMathPara>
                    </a14:m>
                    <a:endParaRPr lang="zh-CN" altLang="en-US" sz="1400" dirty="0"/>
                  </a:p>
                </p:txBody>
              </p:sp>
            </mc:Choice>
            <mc:Fallback>
              <p:sp>
                <p:nvSpPr>
                  <p:cNvPr id="16" name="矩形 15"/>
                  <p:cNvSpPr>
                    <a:spLocks noRot="1" noChangeAspect="1" noMove="1" noResize="1" noEditPoints="1" noAdjustHandles="1" noChangeArrowheads="1" noChangeShapeType="1" noTextEdit="1"/>
                  </p:cNvSpPr>
                  <p:nvPr/>
                </p:nvSpPr>
                <p:spPr>
                  <a:xfrm>
                    <a:off x="3363008" y="4264177"/>
                    <a:ext cx="853289" cy="509454"/>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3368423" y="4581127"/>
                    <a:ext cx="853289" cy="509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1400" i="1" smtClean="0">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b="0" i="1" smtClean="0">
                                      <a:latin typeface="Cambria Math" panose="02040503050406030204"/>
                                    </a:rPr>
                                    <m:t>2</m:t>
                                  </m:r>
                                  <m:r>
                                    <a:rPr lang="en-US" altLang="zh-CN" sz="1400" i="1">
                                      <a:latin typeface="Cambria Math" panose="02040503050406030204"/>
                                    </a:rPr>
                                    <m:t>𝑌</m:t>
                                  </m:r>
                                </m:e>
                                <m:sub>
                                  <m:r>
                                    <a:rPr lang="en-US" altLang="zh-CN" sz="1400" b="0" i="1" smtClean="0">
                                      <a:latin typeface="Cambria Math" panose="02040503050406030204"/>
                                    </a:rPr>
                                    <m:t>3</m:t>
                                  </m:r>
                                </m:sub>
                              </m:sSub>
                            </m:e>
                          </m:acc>
                        </m:oMath>
                      </m:oMathPara>
                    </a14:m>
                    <a:endParaRPr lang="zh-CN" altLang="en-US" sz="1400" dirty="0"/>
                  </a:p>
                </p:txBody>
              </p:sp>
            </mc:Choice>
            <mc:Fallback>
              <p:sp>
                <p:nvSpPr>
                  <p:cNvPr id="17" name="矩形 16"/>
                  <p:cNvSpPr>
                    <a:spLocks noRot="1" noChangeAspect="1" noMove="1" noResize="1" noEditPoints="1" noAdjustHandles="1" noChangeArrowheads="1" noChangeShapeType="1" noTextEdit="1"/>
                  </p:cNvSpPr>
                  <p:nvPr/>
                </p:nvSpPr>
                <p:spPr>
                  <a:xfrm>
                    <a:off x="3368423" y="4581127"/>
                    <a:ext cx="853289" cy="509454"/>
                  </a:xfrm>
                  <a:prstGeom prst="rect">
                    <a:avLst/>
                  </a:prstGeom>
                  <a:blipFill rotWithShape="1">
                    <a:blip r:embed="rId11"/>
                  </a:blipFill>
                </p:spPr>
                <p:txBody>
                  <a:bodyPr/>
                  <a:lstStyle/>
                  <a:p>
                    <a:r>
                      <a:rPr lang="zh-CN" altLang="en-US">
                        <a:noFill/>
                      </a:rPr>
                      <a:t> </a:t>
                    </a:r>
                  </a:p>
                </p:txBody>
              </p:sp>
            </mc:Fallback>
          </mc:AlternateContent>
        </p:grpSp>
        <p:sp>
          <p:nvSpPr>
            <p:cNvPr id="19" name="矩形 18"/>
            <p:cNvSpPr/>
            <p:nvPr/>
          </p:nvSpPr>
          <p:spPr>
            <a:xfrm>
              <a:off x="3226085" y="1690688"/>
              <a:ext cx="5373385" cy="459709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1" name="直接连接符 20"/>
            <p:cNvCxnSpPr/>
            <p:nvPr/>
          </p:nvCxnSpPr>
          <p:spPr>
            <a:xfrm flipH="1">
              <a:off x="2239766" y="2517429"/>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239766" y="3251701"/>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2239766" y="4169323"/>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8599470" y="2595016"/>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599470" y="3429786"/>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599470" y="4308880"/>
              <a:ext cx="10993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599470" y="3029424"/>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599470" y="3845889"/>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8599470" y="4681318"/>
              <a:ext cx="10993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8599470" y="5059957"/>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8599470" y="5475730"/>
              <a:ext cx="98631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矩形 34"/>
                <p:cNvSpPr/>
                <p:nvPr/>
              </p:nvSpPr>
              <p:spPr>
                <a:xfrm>
                  <a:off x="9492163" y="2400969"/>
                  <a:ext cx="787015" cy="610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𝑌</m:t>
                                </m:r>
                              </m:e>
                              <m:sub>
                                <m:r>
                                  <a:rPr lang="en-US" altLang="zh-CN" i="1">
                                    <a:latin typeface="Cambria Math" panose="02040503050406030204"/>
                                  </a:rPr>
                                  <m:t>0</m:t>
                                </m:r>
                              </m:sub>
                            </m:sSub>
                          </m:e>
                        </m:acc>
                      </m:oMath>
                    </m:oMathPara>
                  </a14:m>
                  <a:endParaRPr lang="zh-CN" altLang="en-US" sz="1400" dirty="0"/>
                </a:p>
              </p:txBody>
            </p:sp>
          </mc:Choice>
          <mc:Fallback>
            <p:sp>
              <p:nvSpPr>
                <p:cNvPr id="35" name="矩形 34"/>
                <p:cNvSpPr>
                  <a:spLocks noRot="1" noChangeAspect="1" noMove="1" noResize="1" noEditPoints="1" noAdjustHandles="1" noChangeArrowheads="1" noChangeShapeType="1" noTextEdit="1"/>
                </p:cNvSpPr>
                <p:nvPr/>
              </p:nvSpPr>
              <p:spPr>
                <a:xfrm>
                  <a:off x="9492163" y="2400969"/>
                  <a:ext cx="787015" cy="610454"/>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矩形 35"/>
                <p:cNvSpPr/>
                <p:nvPr/>
              </p:nvSpPr>
              <p:spPr>
                <a:xfrm>
                  <a:off x="9503239" y="2831270"/>
                  <a:ext cx="777830" cy="610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𝑌</m:t>
                                </m:r>
                              </m:e>
                              <m:sub>
                                <m:r>
                                  <a:rPr lang="en-US" altLang="zh-CN" b="0" i="1" smtClean="0">
                                    <a:latin typeface="Cambria Math" panose="02040503050406030204" pitchFamily="18" charset="0"/>
                                  </a:rPr>
                                  <m:t>1</m:t>
                                </m:r>
                              </m:sub>
                            </m:sSub>
                          </m:e>
                        </m:acc>
                      </m:oMath>
                    </m:oMathPara>
                  </a14:m>
                  <a:endParaRPr lang="zh-CN" altLang="en-US" sz="1400" dirty="0"/>
                </a:p>
              </p:txBody>
            </p:sp>
          </mc:Choice>
          <mc:Fallback>
            <p:sp>
              <p:nvSpPr>
                <p:cNvPr id="36" name="矩形 35"/>
                <p:cNvSpPr>
                  <a:spLocks noRot="1" noChangeAspect="1" noMove="1" noResize="1" noEditPoints="1" noAdjustHandles="1" noChangeArrowheads="1" noChangeShapeType="1" noTextEdit="1"/>
                </p:cNvSpPr>
                <p:nvPr/>
              </p:nvSpPr>
              <p:spPr>
                <a:xfrm>
                  <a:off x="9503239" y="2831270"/>
                  <a:ext cx="777830" cy="610454"/>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矩形 36"/>
                <p:cNvSpPr/>
                <p:nvPr/>
              </p:nvSpPr>
              <p:spPr>
                <a:xfrm>
                  <a:off x="9505129" y="3261419"/>
                  <a:ext cx="787015" cy="610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𝑌</m:t>
                                </m:r>
                              </m:e>
                              <m:sub>
                                <m:r>
                                  <a:rPr lang="en-US" altLang="zh-CN" b="0" i="1" smtClean="0">
                                    <a:latin typeface="Cambria Math" panose="02040503050406030204" pitchFamily="18" charset="0"/>
                                  </a:rPr>
                                  <m:t>2</m:t>
                                </m:r>
                              </m:sub>
                            </m:sSub>
                          </m:e>
                        </m:acc>
                      </m:oMath>
                    </m:oMathPara>
                  </a14:m>
                  <a:endParaRPr lang="zh-CN" altLang="en-US" sz="1400" dirty="0"/>
                </a:p>
              </p:txBody>
            </p:sp>
          </mc:Choice>
          <mc:Fallback>
            <p:sp>
              <p:nvSpPr>
                <p:cNvPr id="37" name="矩形 36"/>
                <p:cNvSpPr>
                  <a:spLocks noRot="1" noChangeAspect="1" noMove="1" noResize="1" noEditPoints="1" noAdjustHandles="1" noChangeArrowheads="1" noChangeShapeType="1" noTextEdit="1"/>
                </p:cNvSpPr>
                <p:nvPr/>
              </p:nvSpPr>
              <p:spPr>
                <a:xfrm>
                  <a:off x="9505129" y="3261419"/>
                  <a:ext cx="787015" cy="610454"/>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矩形 37"/>
                <p:cNvSpPr/>
                <p:nvPr/>
              </p:nvSpPr>
              <p:spPr>
                <a:xfrm>
                  <a:off x="9510756" y="3660355"/>
                  <a:ext cx="787015" cy="610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𝑌</m:t>
                                </m:r>
                              </m:e>
                              <m:sub>
                                <m:r>
                                  <a:rPr lang="en-US" altLang="zh-CN" b="0" i="1" smtClean="0">
                                    <a:latin typeface="Cambria Math" panose="02040503050406030204" pitchFamily="18" charset="0"/>
                                  </a:rPr>
                                  <m:t>3</m:t>
                                </m:r>
                              </m:sub>
                            </m:sSub>
                          </m:e>
                        </m:acc>
                      </m:oMath>
                    </m:oMathPara>
                  </a14:m>
                  <a:endParaRPr lang="zh-CN" altLang="en-US" sz="1400" dirty="0"/>
                </a:p>
              </p:txBody>
            </p:sp>
          </mc:Choice>
          <mc:Fallback>
            <p:sp>
              <p:nvSpPr>
                <p:cNvPr id="38" name="矩形 37"/>
                <p:cNvSpPr>
                  <a:spLocks noRot="1" noChangeAspect="1" noMove="1" noResize="1" noEditPoints="1" noAdjustHandles="1" noChangeArrowheads="1" noChangeShapeType="1" noTextEdit="1"/>
                </p:cNvSpPr>
                <p:nvPr/>
              </p:nvSpPr>
              <p:spPr>
                <a:xfrm>
                  <a:off x="9510756" y="3660355"/>
                  <a:ext cx="787015" cy="610454"/>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矩形 38"/>
                <p:cNvSpPr/>
                <p:nvPr/>
              </p:nvSpPr>
              <p:spPr>
                <a:xfrm>
                  <a:off x="9505129" y="4102235"/>
                  <a:ext cx="787015" cy="610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𝑌</m:t>
                                </m:r>
                              </m:e>
                              <m:sub>
                                <m:r>
                                  <a:rPr lang="en-US" altLang="zh-CN" b="0" i="1" smtClean="0">
                                    <a:latin typeface="Cambria Math" panose="02040503050406030204" pitchFamily="18" charset="0"/>
                                  </a:rPr>
                                  <m:t>4</m:t>
                                </m:r>
                              </m:sub>
                            </m:sSub>
                          </m:e>
                        </m:acc>
                      </m:oMath>
                    </m:oMathPara>
                  </a14:m>
                  <a:endParaRPr lang="zh-CN" altLang="en-US" sz="1400" dirty="0"/>
                </a:p>
              </p:txBody>
            </p:sp>
          </mc:Choice>
          <mc:Fallback>
            <p:sp>
              <p:nvSpPr>
                <p:cNvPr id="39" name="矩形 38"/>
                <p:cNvSpPr>
                  <a:spLocks noRot="1" noChangeAspect="1" noMove="1" noResize="1" noEditPoints="1" noAdjustHandles="1" noChangeArrowheads="1" noChangeShapeType="1" noTextEdit="1"/>
                </p:cNvSpPr>
                <p:nvPr/>
              </p:nvSpPr>
              <p:spPr>
                <a:xfrm>
                  <a:off x="9505129" y="4102235"/>
                  <a:ext cx="787015" cy="610454"/>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矩形 39"/>
                <p:cNvSpPr/>
                <p:nvPr/>
              </p:nvSpPr>
              <p:spPr>
                <a:xfrm>
                  <a:off x="9510756" y="4490996"/>
                  <a:ext cx="787015" cy="610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𝑌</m:t>
                                </m:r>
                              </m:e>
                              <m:sub>
                                <m:r>
                                  <a:rPr lang="en-US" altLang="zh-CN" b="0" i="1" smtClean="0">
                                    <a:latin typeface="Cambria Math" panose="02040503050406030204" pitchFamily="18" charset="0"/>
                                  </a:rPr>
                                  <m:t>5</m:t>
                                </m:r>
                              </m:sub>
                            </m:sSub>
                          </m:e>
                        </m:acc>
                      </m:oMath>
                    </m:oMathPara>
                  </a14:m>
                  <a:endParaRPr lang="zh-CN" altLang="en-US" sz="1400" dirty="0"/>
                </a:p>
              </p:txBody>
            </p:sp>
          </mc:Choice>
          <mc:Fallback>
            <p:sp>
              <p:nvSpPr>
                <p:cNvPr id="40" name="矩形 39"/>
                <p:cNvSpPr>
                  <a:spLocks noRot="1" noChangeAspect="1" noMove="1" noResize="1" noEditPoints="1" noAdjustHandles="1" noChangeArrowheads="1" noChangeShapeType="1" noTextEdit="1"/>
                </p:cNvSpPr>
                <p:nvPr/>
              </p:nvSpPr>
              <p:spPr>
                <a:xfrm>
                  <a:off x="9510756" y="4490996"/>
                  <a:ext cx="787015" cy="610454"/>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矩形 40"/>
                <p:cNvSpPr/>
                <p:nvPr/>
              </p:nvSpPr>
              <p:spPr>
                <a:xfrm>
                  <a:off x="9474203" y="4928394"/>
                  <a:ext cx="787015" cy="610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𝑌</m:t>
                                </m:r>
                              </m:e>
                              <m:sub>
                                <m:r>
                                  <a:rPr lang="en-US" altLang="zh-CN" b="0" i="1" smtClean="0">
                                    <a:latin typeface="Cambria Math" panose="02040503050406030204" pitchFamily="18" charset="0"/>
                                  </a:rPr>
                                  <m:t>6</m:t>
                                </m:r>
                              </m:sub>
                            </m:sSub>
                          </m:e>
                        </m:acc>
                      </m:oMath>
                    </m:oMathPara>
                  </a14:m>
                  <a:endParaRPr lang="zh-CN" altLang="en-US" sz="1400" dirty="0"/>
                </a:p>
              </p:txBody>
            </p:sp>
          </mc:Choice>
          <mc:Fallback>
            <p:sp>
              <p:nvSpPr>
                <p:cNvPr id="41" name="矩形 40"/>
                <p:cNvSpPr>
                  <a:spLocks noRot="1" noChangeAspect="1" noMove="1" noResize="1" noEditPoints="1" noAdjustHandles="1" noChangeArrowheads="1" noChangeShapeType="1" noTextEdit="1"/>
                </p:cNvSpPr>
                <p:nvPr/>
              </p:nvSpPr>
              <p:spPr>
                <a:xfrm>
                  <a:off x="9474203" y="4928394"/>
                  <a:ext cx="787015" cy="610454"/>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矩形 41"/>
                <p:cNvSpPr/>
                <p:nvPr/>
              </p:nvSpPr>
              <p:spPr>
                <a:xfrm>
                  <a:off x="9462096" y="5326381"/>
                  <a:ext cx="787015" cy="6104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𝑌</m:t>
                                </m:r>
                              </m:e>
                              <m:sub>
                                <m:r>
                                  <a:rPr lang="en-US" altLang="zh-CN" b="0" i="1" smtClean="0">
                                    <a:latin typeface="Cambria Math" panose="02040503050406030204" pitchFamily="18" charset="0"/>
                                  </a:rPr>
                                  <m:t>7</m:t>
                                </m:r>
                              </m:sub>
                            </m:sSub>
                          </m:e>
                        </m:acc>
                      </m:oMath>
                    </m:oMathPara>
                  </a14:m>
                  <a:endParaRPr lang="zh-CN" altLang="en-US" sz="1400" dirty="0"/>
                </a:p>
              </p:txBody>
            </p:sp>
          </mc:Choice>
          <mc:Fallback>
            <p:sp>
              <p:nvSpPr>
                <p:cNvPr id="42" name="矩形 41"/>
                <p:cNvSpPr>
                  <a:spLocks noRot="1" noChangeAspect="1" noMove="1" noResize="1" noEditPoints="1" noAdjustHandles="1" noChangeArrowheads="1" noChangeShapeType="1" noTextEdit="1"/>
                </p:cNvSpPr>
                <p:nvPr/>
              </p:nvSpPr>
              <p:spPr>
                <a:xfrm>
                  <a:off x="9462096" y="5326381"/>
                  <a:ext cx="787015" cy="610454"/>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矩形 44"/>
                <p:cNvSpPr/>
                <p:nvPr/>
              </p:nvSpPr>
              <p:spPr>
                <a:xfrm>
                  <a:off x="1757654" y="2286529"/>
                  <a:ext cx="926206" cy="66132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2</m:t>
                            </m:r>
                          </m:sub>
                        </m:sSub>
                      </m:oMath>
                    </m:oMathPara>
                  </a14:m>
                  <a:endParaRPr lang="zh-CN" altLang="en-US" sz="2000" dirty="0"/>
                </a:p>
              </p:txBody>
            </p:sp>
          </mc:Choice>
          <mc:Fallback>
            <p:sp>
              <p:nvSpPr>
                <p:cNvPr id="45" name="矩形 44"/>
                <p:cNvSpPr>
                  <a:spLocks noRot="1" noChangeAspect="1" noMove="1" noResize="1" noEditPoints="1" noAdjustHandles="1" noChangeArrowheads="1" noChangeShapeType="1" noTextEdit="1"/>
                </p:cNvSpPr>
                <p:nvPr/>
              </p:nvSpPr>
              <p:spPr>
                <a:xfrm>
                  <a:off x="1757654" y="2286529"/>
                  <a:ext cx="926206" cy="661325"/>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矩形 45"/>
                <p:cNvSpPr/>
                <p:nvPr/>
              </p:nvSpPr>
              <p:spPr>
                <a:xfrm>
                  <a:off x="1714516" y="2990091"/>
                  <a:ext cx="915914" cy="66132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oMath>
                    </m:oMathPara>
                  </a14:m>
                  <a:endParaRPr lang="zh-CN" altLang="en-US" sz="2000" dirty="0"/>
                </a:p>
              </p:txBody>
            </p:sp>
          </mc:Choice>
          <mc:Fallback>
            <p:sp>
              <p:nvSpPr>
                <p:cNvPr id="46" name="矩形 45"/>
                <p:cNvSpPr>
                  <a:spLocks noRot="1" noChangeAspect="1" noMove="1" noResize="1" noEditPoints="1" noAdjustHandles="1" noChangeArrowheads="1" noChangeShapeType="1" noTextEdit="1"/>
                </p:cNvSpPr>
                <p:nvPr/>
              </p:nvSpPr>
              <p:spPr>
                <a:xfrm>
                  <a:off x="1714516" y="2990091"/>
                  <a:ext cx="915914" cy="661325"/>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矩形 46"/>
                <p:cNvSpPr/>
                <p:nvPr/>
              </p:nvSpPr>
              <p:spPr>
                <a:xfrm>
                  <a:off x="1693226" y="3889860"/>
                  <a:ext cx="926206" cy="66132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i="1">
                                <a:latin typeface="Cambria Math" panose="02040503050406030204"/>
                              </a:rPr>
                              <m:t>0</m:t>
                            </m:r>
                          </m:sub>
                        </m:sSub>
                      </m:oMath>
                    </m:oMathPara>
                  </a14:m>
                  <a:endParaRPr lang="zh-CN" altLang="en-US" sz="2000" dirty="0"/>
                </a:p>
              </p:txBody>
            </p:sp>
          </mc:Choice>
          <mc:Fallback>
            <p:sp>
              <p:nvSpPr>
                <p:cNvPr id="47" name="矩形 46"/>
                <p:cNvSpPr>
                  <a:spLocks noRot="1" noChangeAspect="1" noMove="1" noResize="1" noEditPoints="1" noAdjustHandles="1" noChangeArrowheads="1" noChangeShapeType="1" noTextEdit="1"/>
                </p:cNvSpPr>
                <p:nvPr/>
              </p:nvSpPr>
              <p:spPr>
                <a:xfrm>
                  <a:off x="1693226" y="3889860"/>
                  <a:ext cx="926206" cy="661325"/>
                </a:xfrm>
                <a:prstGeom prst="rect">
                  <a:avLst/>
                </a:prstGeom>
                <a:blipFill rotWithShape="1">
                  <a:blip r:embed="rId22"/>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5" name="表格 7"/>
              <p:cNvGraphicFramePr>
                <a:graphicFrameLocks noGrp="1"/>
              </p:cNvGraphicFramePr>
              <p:nvPr/>
            </p:nvGraphicFramePr>
            <p:xfrm>
              <a:off x="1373092" y="4416168"/>
              <a:ext cx="3968755" cy="1828800"/>
            </p:xfrm>
            <a:graphic>
              <a:graphicData uri="http://schemas.openxmlformats.org/drawingml/2006/table">
                <a:tbl>
                  <a:tblPr firstRow="1" bandRow="1">
                    <a:tableStyleId>{5940675A-B579-460E-94D1-54222C63F5DA}</a:tableStyleId>
                  </a:tblPr>
                  <a:tblGrid>
                    <a:gridCol w="566965"/>
                    <a:gridCol w="566965"/>
                    <a:gridCol w="566965"/>
                    <a:gridCol w="566965"/>
                    <a:gridCol w="566965"/>
                    <a:gridCol w="566965"/>
                    <a:gridCol w="566965"/>
                  </a:tblGrid>
                  <a:tr h="363855">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r>
                                      <a:rPr lang="en-US" altLang="zh-CN" b="1" i="1" smtClean="0">
                                        <a:latin typeface="Cambria Math" panose="02040503050406030204" pitchFamily="18" charset="0"/>
                                      </a:rPr>
                                      <m:t>𝑬</m:t>
                                    </m:r>
                                  </m:e>
                                </m:acc>
                              </m:oMath>
                            </m:oMathPara>
                          </a14:m>
                          <a:endParaRPr lang="zh-CN" altLang="en-US" b="1" dirty="0"/>
                        </a:p>
                      </a:txBody>
                      <a:tcPr anchor="ctr"/>
                    </a:tc>
                    <a:tc>
                      <a:txBody>
                        <a:bodyPr/>
                        <a:lstStyle/>
                        <a:p>
                          <a:pPr algn="ctr"/>
                          <a:r>
                            <a:rPr lang="en-US" altLang="zh-CN" b="1" dirty="0"/>
                            <a:t>A</a:t>
                          </a:r>
                          <a:r>
                            <a:rPr lang="en-US" altLang="zh-CN" b="1" baseline="-25000" dirty="0"/>
                            <a:t>1</a:t>
                          </a:r>
                          <a:endParaRPr lang="zh-CN" altLang="en-US" b="1" baseline="-25000" dirty="0"/>
                        </a:p>
                      </a:txBody>
                      <a:tcPr anchor="ctr"/>
                    </a:tc>
                    <a:tc>
                      <a:txBody>
                        <a:bodyPr/>
                        <a:lstStyle/>
                        <a:p>
                          <a:pPr algn="ctr"/>
                          <a:r>
                            <a:rPr lang="en-US" altLang="zh-CN" b="1" dirty="0"/>
                            <a:t>A</a:t>
                          </a:r>
                          <a:r>
                            <a:rPr lang="en-US" altLang="zh-CN" b="1" baseline="-25000" dirty="0"/>
                            <a:t>0</a:t>
                          </a:r>
                          <a:endParaRPr lang="zh-CN" altLang="en-US" b="1"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𝟑</m:t>
                                        </m:r>
                                      </m:sub>
                                    </m:sSub>
                                  </m:e>
                                </m:acc>
                              </m:oMath>
                            </m:oMathPara>
                          </a14:m>
                          <a:endParaRPr lang="zh-CN" alt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𝟐</m:t>
                                        </m:r>
                                      </m:sub>
                                    </m:sSub>
                                  </m:e>
                                </m:acc>
                              </m:oMath>
                            </m:oMathPara>
                          </a14:m>
                          <a:endParaRPr lang="zh-CN" alt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𝟏</m:t>
                                        </m:r>
                                      </m:sub>
                                    </m:sSub>
                                  </m:e>
                                </m:acc>
                              </m:oMath>
                            </m:oMathPara>
                          </a14:m>
                          <a:endParaRPr lang="zh-CN" alt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𝟎</m:t>
                                        </m:r>
                                      </m:sub>
                                    </m:sSub>
                                  </m:e>
                                </m:acc>
                              </m:oMath>
                            </m:oMathPara>
                          </a14:m>
                          <a:endParaRPr lang="zh-CN" altLang="en-US" b="1" dirty="0"/>
                        </a:p>
                      </a:txBody>
                      <a:tcPr anchor="ctr"/>
                    </a:tc>
                  </a:tr>
                  <a:tr h="363855">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0</a:t>
                          </a:r>
                          <a:endParaRPr lang="zh-CN" altLang="en-US" dirty="0"/>
                        </a:p>
                      </a:txBody>
                      <a:tcPr anchor="ctr">
                        <a:solidFill>
                          <a:schemeClr val="bg2"/>
                        </a:solidFill>
                      </a:tcPr>
                    </a:tc>
                  </a:tr>
                  <a:tr h="363855">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0</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r>
                  <a:tr h="363855">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0</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r>
                  <a:tr h="363855">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r>
                </a:tbl>
              </a:graphicData>
            </a:graphic>
          </p:graphicFrame>
        </mc:Choice>
        <mc:Fallback xmlns="">
          <p:graphicFrame>
            <p:nvGraphicFramePr>
              <p:cNvPr id="5" name="表格 7"/>
              <p:cNvGraphicFramePr>
                <a:graphicFrameLocks noGrp="1"/>
              </p:cNvGraphicFramePr>
              <p:nvPr/>
            </p:nvGraphicFramePr>
            <p:xfrm>
              <a:off x="1373092" y="4416168"/>
              <a:ext cx="3968755" cy="1828800"/>
            </p:xfrm>
            <a:graphic>
              <a:graphicData uri="http://schemas.openxmlformats.org/drawingml/2006/table">
                <a:tbl>
                  <a:tblPr firstRow="1" bandRow="1">
                    <a:tableStyleId>{5940675A-B579-460E-94D1-54222C63F5DA}</a:tableStyleId>
                  </a:tblPr>
                  <a:tblGrid>
                    <a:gridCol w="566965"/>
                    <a:gridCol w="566965"/>
                    <a:gridCol w="566965"/>
                    <a:gridCol w="566965"/>
                    <a:gridCol w="566965"/>
                    <a:gridCol w="566965"/>
                    <a:gridCol w="566965"/>
                  </a:tblGrid>
                  <a:tr h="369570">
                    <a:tc>
                      <a:txBody>
                        <a:bodyPr/>
                        <a:lstStyle/>
                        <a:p>
                          <a:endParaRPr lang="zh-CN"/>
                        </a:p>
                      </a:txBody>
                      <a:tcPr anchor="ctr">
                        <a:blipFill>
                          <a:blip r:embed="rId23"/>
                        </a:blipFill>
                      </a:tcPr>
                    </a:tc>
                    <a:tc>
                      <a:txBody>
                        <a:bodyPr/>
                        <a:lstStyle/>
                        <a:p>
                          <a:pPr algn="ctr"/>
                          <a:r>
                            <a:rPr lang="en-US" altLang="zh-CN" b="1" dirty="0"/>
                            <a:t>A</a:t>
                          </a:r>
                          <a:r>
                            <a:rPr lang="en-US" altLang="zh-CN" b="1" baseline="-25000" dirty="0"/>
                            <a:t>1</a:t>
                          </a:r>
                          <a:endParaRPr lang="zh-CN" altLang="en-US" b="1" baseline="-25000" dirty="0"/>
                        </a:p>
                      </a:txBody>
                      <a:tcPr anchor="ctr"/>
                    </a:tc>
                    <a:tc>
                      <a:txBody>
                        <a:bodyPr/>
                        <a:lstStyle/>
                        <a:p>
                          <a:pPr algn="ctr"/>
                          <a:r>
                            <a:rPr lang="en-US" altLang="zh-CN" b="1" dirty="0"/>
                            <a:t>A</a:t>
                          </a:r>
                          <a:r>
                            <a:rPr lang="en-US" altLang="zh-CN" b="1" baseline="-25000" dirty="0"/>
                            <a:t>0</a:t>
                          </a:r>
                          <a:endParaRPr lang="zh-CN" altLang="en-US" b="1" baseline="-25000" dirty="0"/>
                        </a:p>
                      </a:txBody>
                      <a:tcPr anchor="ctr"/>
                    </a:tc>
                    <a:tc>
                      <a:txBody>
                        <a:bodyPr/>
                        <a:lstStyle/>
                        <a:p>
                          <a:endParaRPr lang="zh-CN"/>
                        </a:p>
                      </a:txBody>
                      <a:tcPr anchor="ctr">
                        <a:blipFill>
                          <a:blip r:embed="rId23"/>
                        </a:blipFill>
                      </a:tcPr>
                    </a:tc>
                    <a:tc>
                      <a:txBody>
                        <a:bodyPr/>
                        <a:lstStyle/>
                        <a:p>
                          <a:endParaRPr lang="zh-CN"/>
                        </a:p>
                      </a:txBody>
                      <a:tcPr anchor="ctr">
                        <a:blipFill>
                          <a:blip r:embed="rId23"/>
                        </a:blipFill>
                      </a:tcPr>
                    </a:tc>
                    <a:tc>
                      <a:txBody>
                        <a:bodyPr/>
                        <a:lstStyle/>
                        <a:p>
                          <a:endParaRPr lang="zh-CN"/>
                        </a:p>
                      </a:txBody>
                      <a:tcPr anchor="ctr">
                        <a:blipFill>
                          <a:blip r:embed="rId23"/>
                        </a:blipFill>
                      </a:tcPr>
                    </a:tc>
                    <a:tc>
                      <a:txBody>
                        <a:bodyPr/>
                        <a:lstStyle/>
                        <a:p>
                          <a:endParaRPr lang="zh-CN"/>
                        </a:p>
                      </a:txBody>
                      <a:tcPr anchor="ctr">
                        <a:blipFill>
                          <a:blip r:embed="rId23"/>
                        </a:blipFill>
                      </a:tcPr>
                    </a:tc>
                  </a:tr>
                  <a:tr h="363855">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0</a:t>
                          </a:r>
                          <a:endParaRPr lang="zh-CN" altLang="en-US" dirty="0"/>
                        </a:p>
                      </a:txBody>
                      <a:tcPr anchor="ctr">
                        <a:solidFill>
                          <a:schemeClr val="bg2"/>
                        </a:solidFill>
                      </a:tcPr>
                    </a:tc>
                  </a:tr>
                  <a:tr h="363855">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0</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r>
                  <a:tr h="363855">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0</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r>
                  <a:tr h="363855">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7"/>
              <p:cNvGraphicFramePr>
                <a:graphicFrameLocks noGrp="1"/>
              </p:cNvGraphicFramePr>
              <p:nvPr/>
            </p:nvGraphicFramePr>
            <p:xfrm>
              <a:off x="6659841" y="1328302"/>
              <a:ext cx="4982352" cy="3292412"/>
            </p:xfrm>
            <a:graphic>
              <a:graphicData uri="http://schemas.openxmlformats.org/drawingml/2006/table">
                <a:tbl>
                  <a:tblPr firstRow="1" bandRow="1">
                    <a:tableStyleId>{5940675A-B579-460E-94D1-54222C63F5DA}</a:tableStyleId>
                  </a:tblPr>
                  <a:tblGrid>
                    <a:gridCol w="452941"/>
                    <a:gridCol w="452941"/>
                    <a:gridCol w="452941"/>
                    <a:gridCol w="452941"/>
                    <a:gridCol w="452941"/>
                    <a:gridCol w="452941"/>
                    <a:gridCol w="452941"/>
                    <a:gridCol w="452941"/>
                    <a:gridCol w="479677"/>
                    <a:gridCol w="426206"/>
                    <a:gridCol w="452941"/>
                  </a:tblGrid>
                  <a:tr h="36385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m:rPr>
                                    <m:nor/>
                                  </m:rPr>
                                  <a:rPr lang="en-US" altLang="zh-CN" b="1" dirty="0" smtClean="0">
                                    <a:latin typeface="Cambria Math" panose="02040503050406030204" pitchFamily="18" charset="0"/>
                                  </a:rPr>
                                  <m:t>A</m:t>
                                </m:r>
                                <m:r>
                                  <m:rPr>
                                    <m:nor/>
                                  </m:rPr>
                                  <a:rPr lang="en-US" altLang="zh-CN" b="1" i="0" baseline="-25000" dirty="0" smtClean="0">
                                    <a:latin typeface="Cambria Math" panose="02040503050406030204" pitchFamily="18" charset="0"/>
                                  </a:rPr>
                                  <m:t>3</m:t>
                                </m:r>
                              </m:oMath>
                            </m:oMathPara>
                          </a14:m>
                          <a:endParaRPr lang="zh-CN" altLang="en-US" b="1" baseline="-25000" dirty="0"/>
                        </a:p>
                      </a:txBody>
                      <a:tcPr anchor="ctr"/>
                    </a:tc>
                    <a:tc>
                      <a:txBody>
                        <a:bodyPr/>
                        <a:lstStyle/>
                        <a:p>
                          <a:pPr algn="ctr"/>
                          <a:r>
                            <a:rPr lang="en-US" altLang="zh-CN" b="1" dirty="0"/>
                            <a:t>A</a:t>
                          </a:r>
                          <a:r>
                            <a:rPr lang="en-US" altLang="zh-CN" b="1" baseline="-25000" dirty="0"/>
                            <a:t>1</a:t>
                          </a:r>
                          <a:endParaRPr lang="zh-CN" altLang="en-US" b="1" baseline="-25000" dirty="0"/>
                        </a:p>
                      </a:txBody>
                      <a:tcPr anchor="ctr"/>
                    </a:tc>
                    <a:tc>
                      <a:txBody>
                        <a:bodyPr/>
                        <a:lstStyle/>
                        <a:p>
                          <a:pPr algn="ctr"/>
                          <a:r>
                            <a:rPr lang="en-US" altLang="zh-CN" b="1" dirty="0"/>
                            <a:t>A</a:t>
                          </a:r>
                          <a:r>
                            <a:rPr lang="en-US" altLang="zh-CN" b="1" baseline="-25000" dirty="0"/>
                            <a:t>0</a:t>
                          </a:r>
                          <a:endParaRPr lang="zh-CN" altLang="en-US" b="1"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𝟐</m:t>
                                        </m:r>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𝟑</m:t>
                                        </m:r>
                                      </m:sub>
                                    </m:sSub>
                                  </m:e>
                                </m:acc>
                              </m:oMath>
                            </m:oMathPara>
                          </a14:m>
                          <a:endParaRPr lang="zh-CN" alt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𝟐</m:t>
                                        </m:r>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𝟐</m:t>
                                        </m:r>
                                      </m:sub>
                                    </m:sSub>
                                  </m:e>
                                </m:acc>
                              </m:oMath>
                            </m:oMathPara>
                          </a14:m>
                          <a:endParaRPr lang="zh-CN" alt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𝟐</m:t>
                                        </m:r>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𝟏</m:t>
                                        </m:r>
                                      </m:sub>
                                    </m:sSub>
                                  </m:e>
                                </m:acc>
                              </m:oMath>
                            </m:oMathPara>
                          </a14:m>
                          <a:endParaRPr lang="zh-CN" alt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𝟐</m:t>
                                        </m:r>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𝟎</m:t>
                                        </m:r>
                                      </m:sub>
                                    </m:sSub>
                                  </m:e>
                                </m:acc>
                              </m:oMath>
                            </m:oMathPara>
                          </a14:m>
                          <a:endParaRPr lang="zh-CN" alt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𝟏</m:t>
                                        </m:r>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𝟑</m:t>
                                        </m:r>
                                      </m:sub>
                                    </m:sSub>
                                  </m:e>
                                </m:acc>
                              </m:oMath>
                            </m:oMathPara>
                          </a14:m>
                          <a:endParaRPr lang="zh-CN" alt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𝟏</m:t>
                                        </m:r>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𝟐</m:t>
                                        </m:r>
                                      </m:sub>
                                    </m:sSub>
                                  </m:e>
                                </m:acc>
                              </m:oMath>
                            </m:oMathPara>
                          </a14:m>
                          <a:endParaRPr lang="zh-CN" alt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𝟏</m:t>
                                        </m:r>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𝟏</m:t>
                                        </m:r>
                                      </m:sub>
                                    </m:sSub>
                                  </m:e>
                                </m:acc>
                              </m:oMath>
                            </m:oMathPara>
                          </a14:m>
                          <a:endParaRPr lang="zh-CN" altLang="en-US" b="1"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𝟏</m:t>
                                        </m:r>
                                        <m:r>
                                          <a:rPr lang="en-US" altLang="zh-CN" b="1" i="1" smtClean="0">
                                            <a:latin typeface="Cambria Math" panose="02040503050406030204" pitchFamily="18" charset="0"/>
                                          </a:rPr>
                                          <m:t>𝒀</m:t>
                                        </m:r>
                                      </m:e>
                                      <m:sub>
                                        <m:r>
                                          <a:rPr lang="en-US" altLang="zh-CN" b="1" i="1" smtClean="0">
                                            <a:latin typeface="Cambria Math" panose="02040503050406030204" pitchFamily="18" charset="0"/>
                                          </a:rPr>
                                          <m:t>𝟎</m:t>
                                        </m:r>
                                      </m:sub>
                                    </m:sSub>
                                  </m:e>
                                </m:acc>
                              </m:oMath>
                            </m:oMathPara>
                          </a14:m>
                          <a:endParaRPr lang="zh-CN" altLang="en-US" b="1" dirty="0"/>
                        </a:p>
                      </a:txBody>
                      <a:tcPr anchor="ctr"/>
                    </a:tc>
                  </a:tr>
                  <a:tr h="363855">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b="1" dirty="0">
                              <a:solidFill>
                                <a:srgbClr val="FF0000"/>
                              </a:solidFill>
                            </a:rPr>
                            <a:t>0</a:t>
                          </a:r>
                          <a:endParaRPr lang="zh-CN" altLang="en-US" b="1" dirty="0">
                            <a:solidFill>
                              <a:srgbClr val="FF0000"/>
                            </a:solidFill>
                          </a:endParaRPr>
                        </a:p>
                      </a:txBody>
                      <a:tcPr anchor="ctr">
                        <a:solidFill>
                          <a:schemeClr val="bg2"/>
                        </a:solidFill>
                      </a:tcPr>
                    </a:tc>
                  </a:tr>
                  <a:tr h="363855">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r>
                  <a:tr h="363855">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bg2"/>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r>
                  <a:tr h="363855">
                    <a:tc>
                      <a:txBody>
                        <a:bodyPr/>
                        <a:lstStyle/>
                        <a:p>
                          <a:pPr algn="ctr"/>
                          <a:r>
                            <a:rPr lang="en-US" altLang="zh-CN" dirty="0"/>
                            <a:t>0</a:t>
                          </a:r>
                          <a:endParaRPr lang="zh-CN" altLang="en-US" dirty="0"/>
                        </a:p>
                      </a:txBody>
                      <a:tcPr anchor="ctr">
                        <a:lnB w="57150" cap="flat" cmpd="sng" algn="ctr">
                          <a:solidFill>
                            <a:srgbClr val="FF0000"/>
                          </a:solidFill>
                          <a:prstDash val="solid"/>
                          <a:round/>
                          <a:headEnd type="none" w="med" len="med"/>
                          <a:tailEnd type="none" w="med" len="med"/>
                        </a:lnB>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lnB w="57150" cap="flat" cmpd="sng" algn="ctr">
                          <a:solidFill>
                            <a:srgbClr val="FF0000"/>
                          </a:solidFill>
                          <a:prstDash val="solid"/>
                          <a:round/>
                          <a:headEnd type="none" w="med" len="med"/>
                          <a:tailEnd type="none" w="med" len="med"/>
                        </a:lnB>
                        <a:solidFill>
                          <a:schemeClr val="bg2"/>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bg2"/>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bg2"/>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bg2"/>
                        </a:solidFill>
                      </a:tcPr>
                    </a:tc>
                  </a:tr>
                  <a:tr h="363855">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tcPr>
                    </a:tc>
                    <a:tc>
                      <a:txBody>
                        <a:bodyPr/>
                        <a:lstStyle/>
                        <a:p>
                          <a:pPr algn="ctr"/>
                          <a:r>
                            <a:rPr lang="en-US" altLang="zh-CN" dirty="0"/>
                            <a:t>0</a:t>
                          </a:r>
                          <a:endParaRPr lang="zh-CN" altLang="en-US" dirty="0"/>
                        </a:p>
                      </a:txBody>
                      <a:tcPr anchor="ctr">
                        <a:lnT w="57150" cap="flat" cmpd="sng" algn="ctr">
                          <a:solidFill>
                            <a:srgbClr val="FF0000"/>
                          </a:solidFill>
                          <a:prstDash val="solid"/>
                          <a:round/>
                          <a:headEnd type="none" w="med" len="med"/>
                          <a:tailEnd type="none" w="med" len="med"/>
                        </a:lnT>
                      </a:tcPr>
                    </a:tc>
                    <a:tc>
                      <a:txBody>
                        <a:bodyPr/>
                        <a:lstStyle/>
                        <a:p>
                          <a:pPr algn="ctr"/>
                          <a:r>
                            <a:rPr lang="en-US" altLang="zh-CN" dirty="0"/>
                            <a:t>0</a:t>
                          </a:r>
                          <a:endParaRPr lang="zh-CN" altLang="en-US" dirty="0"/>
                        </a:p>
                      </a:txBody>
                      <a:tcPr anchor="ctr">
                        <a:lnT w="57150" cap="flat" cmpd="sng" algn="ctr">
                          <a:solidFill>
                            <a:srgbClr val="FF0000"/>
                          </a:solidFill>
                          <a:prstDash val="solid"/>
                          <a:round/>
                          <a:headEnd type="none" w="med" len="med"/>
                          <a:tailEnd type="none" w="med" len="med"/>
                        </a:lnT>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bg2"/>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bg2"/>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bg2"/>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lnT w="57150" cap="flat" cmpd="sng" algn="ctr">
                          <a:solidFill>
                            <a:srgbClr val="FF0000"/>
                          </a:solidFill>
                          <a:prstDash val="solid"/>
                          <a:round/>
                          <a:headEnd type="none" w="med" len="med"/>
                          <a:tailEnd type="none" w="med" len="med"/>
                        </a:lnT>
                        <a:solidFill>
                          <a:schemeClr val="bg2"/>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accent4">
                            <a:lumMod val="20000"/>
                            <a:lumOff val="80000"/>
                          </a:schemeClr>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accent4">
                            <a:lumMod val="20000"/>
                            <a:lumOff val="80000"/>
                          </a:schemeClr>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accent4">
                            <a:lumMod val="20000"/>
                            <a:lumOff val="80000"/>
                          </a:schemeClr>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accent4">
                            <a:lumMod val="20000"/>
                            <a:lumOff val="80000"/>
                          </a:schemeClr>
                        </a:solidFill>
                      </a:tcPr>
                    </a:tc>
                  </a:tr>
                  <a:tr h="363855">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r>
                  <a:tr h="363855">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solidFill>
                          <a:schemeClr val="bg2"/>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r>
                  <a:tr h="363855">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r>
                </a:tbl>
              </a:graphicData>
            </a:graphic>
          </p:graphicFrame>
        </mc:Choice>
        <mc:Fallback xmlns="">
          <p:graphicFrame>
            <p:nvGraphicFramePr>
              <p:cNvPr id="6" name="表格 7"/>
              <p:cNvGraphicFramePr>
                <a:graphicFrameLocks noGrp="1"/>
              </p:cNvGraphicFramePr>
              <p:nvPr/>
            </p:nvGraphicFramePr>
            <p:xfrm>
              <a:off x="6659841" y="1328302"/>
              <a:ext cx="4982352" cy="3292412"/>
            </p:xfrm>
            <a:graphic>
              <a:graphicData uri="http://schemas.openxmlformats.org/drawingml/2006/table">
                <a:tbl>
                  <a:tblPr firstRow="1" bandRow="1">
                    <a:tableStyleId>{5940675A-B579-460E-94D1-54222C63F5DA}</a:tableStyleId>
                  </a:tblPr>
                  <a:tblGrid>
                    <a:gridCol w="452941"/>
                    <a:gridCol w="452941"/>
                    <a:gridCol w="452941"/>
                    <a:gridCol w="452941"/>
                    <a:gridCol w="452941"/>
                    <a:gridCol w="452941"/>
                    <a:gridCol w="452941"/>
                    <a:gridCol w="452941"/>
                    <a:gridCol w="479677"/>
                    <a:gridCol w="426206"/>
                    <a:gridCol w="452941"/>
                  </a:tblGrid>
                  <a:tr h="371475">
                    <a:tc>
                      <a:txBody>
                        <a:bodyPr/>
                        <a:lstStyle/>
                        <a:p>
                          <a:endParaRPr lang="zh-CN"/>
                        </a:p>
                      </a:txBody>
                      <a:tcPr anchor="ctr">
                        <a:blipFill>
                          <a:blip r:embed="rId24"/>
                        </a:blipFill>
                      </a:tcPr>
                    </a:tc>
                    <a:tc>
                      <a:txBody>
                        <a:bodyPr/>
                        <a:lstStyle/>
                        <a:p>
                          <a:pPr algn="ctr"/>
                          <a:r>
                            <a:rPr lang="en-US" altLang="zh-CN" b="1" dirty="0"/>
                            <a:t>A</a:t>
                          </a:r>
                          <a:r>
                            <a:rPr lang="en-US" altLang="zh-CN" b="1" baseline="-25000" dirty="0"/>
                            <a:t>1</a:t>
                          </a:r>
                          <a:endParaRPr lang="zh-CN" altLang="en-US" b="1" baseline="-25000" dirty="0"/>
                        </a:p>
                      </a:txBody>
                      <a:tcPr anchor="ctr"/>
                    </a:tc>
                    <a:tc>
                      <a:txBody>
                        <a:bodyPr/>
                        <a:lstStyle/>
                        <a:p>
                          <a:pPr algn="ctr"/>
                          <a:r>
                            <a:rPr lang="en-US" altLang="zh-CN" b="1" dirty="0"/>
                            <a:t>A</a:t>
                          </a:r>
                          <a:r>
                            <a:rPr lang="en-US" altLang="zh-CN" b="1" baseline="-25000" dirty="0"/>
                            <a:t>0</a:t>
                          </a:r>
                          <a:endParaRPr lang="zh-CN" altLang="en-US" b="1" baseline="-25000" dirty="0"/>
                        </a:p>
                      </a:txBody>
                      <a:tcPr anchor="ctr"/>
                    </a:tc>
                    <a:tc>
                      <a:txBody>
                        <a:bodyPr/>
                        <a:lstStyle/>
                        <a:p>
                          <a:endParaRPr lang="zh-CN"/>
                        </a:p>
                      </a:txBody>
                      <a:tcPr anchor="ctr">
                        <a:blipFill>
                          <a:blip r:embed="rId24"/>
                        </a:blipFill>
                      </a:tcPr>
                    </a:tc>
                    <a:tc>
                      <a:txBody>
                        <a:bodyPr/>
                        <a:lstStyle/>
                        <a:p>
                          <a:endParaRPr lang="zh-CN"/>
                        </a:p>
                      </a:txBody>
                      <a:tcPr anchor="ctr">
                        <a:blipFill>
                          <a:blip r:embed="rId24"/>
                        </a:blipFill>
                      </a:tcPr>
                    </a:tc>
                    <a:tc>
                      <a:txBody>
                        <a:bodyPr/>
                        <a:lstStyle/>
                        <a:p>
                          <a:endParaRPr lang="zh-CN"/>
                        </a:p>
                      </a:txBody>
                      <a:tcPr anchor="ctr">
                        <a:blipFill>
                          <a:blip r:embed="rId24"/>
                        </a:blipFill>
                      </a:tcPr>
                    </a:tc>
                    <a:tc>
                      <a:txBody>
                        <a:bodyPr/>
                        <a:lstStyle/>
                        <a:p>
                          <a:endParaRPr lang="zh-CN"/>
                        </a:p>
                      </a:txBody>
                      <a:tcPr anchor="ctr">
                        <a:blipFill>
                          <a:blip r:embed="rId24"/>
                        </a:blipFill>
                      </a:tcPr>
                    </a:tc>
                    <a:tc>
                      <a:txBody>
                        <a:bodyPr/>
                        <a:lstStyle/>
                        <a:p>
                          <a:endParaRPr lang="zh-CN"/>
                        </a:p>
                      </a:txBody>
                      <a:tcPr anchor="ctr">
                        <a:blipFill>
                          <a:blip r:embed="rId24"/>
                        </a:blipFill>
                      </a:tcPr>
                    </a:tc>
                    <a:tc>
                      <a:txBody>
                        <a:bodyPr/>
                        <a:lstStyle/>
                        <a:p>
                          <a:endParaRPr lang="zh-CN"/>
                        </a:p>
                      </a:txBody>
                      <a:tcPr anchor="ctr">
                        <a:blipFill>
                          <a:blip r:embed="rId24"/>
                        </a:blipFill>
                      </a:tcPr>
                    </a:tc>
                    <a:tc>
                      <a:txBody>
                        <a:bodyPr/>
                        <a:lstStyle/>
                        <a:p>
                          <a:endParaRPr lang="zh-CN"/>
                        </a:p>
                      </a:txBody>
                      <a:tcPr anchor="ctr">
                        <a:blipFill>
                          <a:blip r:embed="rId24"/>
                        </a:blipFill>
                      </a:tcPr>
                    </a:tc>
                    <a:tc>
                      <a:txBody>
                        <a:bodyPr/>
                        <a:lstStyle/>
                        <a:p>
                          <a:endParaRPr lang="zh-CN"/>
                        </a:p>
                      </a:txBody>
                      <a:tcPr anchor="ctr">
                        <a:blipFill>
                          <a:blip r:embed="rId24"/>
                        </a:blipFill>
                      </a:tcPr>
                    </a:tc>
                  </a:tr>
                  <a:tr h="363855">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b="1" dirty="0">
                              <a:solidFill>
                                <a:srgbClr val="FF0000"/>
                              </a:solidFill>
                            </a:rPr>
                            <a:t>0</a:t>
                          </a:r>
                          <a:endParaRPr lang="zh-CN" altLang="en-US" b="1" dirty="0">
                            <a:solidFill>
                              <a:srgbClr val="FF0000"/>
                            </a:solidFill>
                          </a:endParaRPr>
                        </a:p>
                      </a:txBody>
                      <a:tcPr anchor="ctr">
                        <a:solidFill>
                          <a:schemeClr val="bg2"/>
                        </a:solidFill>
                      </a:tcPr>
                    </a:tc>
                  </a:tr>
                  <a:tr h="363855">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r>
                  <a:tr h="363855">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bg2"/>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r>
                  <a:tr h="363855">
                    <a:tc>
                      <a:txBody>
                        <a:bodyPr/>
                        <a:lstStyle/>
                        <a:p>
                          <a:pPr algn="ctr"/>
                          <a:r>
                            <a:rPr lang="en-US" altLang="zh-CN" dirty="0"/>
                            <a:t>0</a:t>
                          </a:r>
                          <a:endParaRPr lang="zh-CN" altLang="en-US" dirty="0"/>
                        </a:p>
                      </a:txBody>
                      <a:tcPr anchor="ctr">
                        <a:lnB w="57150" cap="flat" cmpd="sng" algn="ctr">
                          <a:solidFill>
                            <a:srgbClr val="FF0000"/>
                          </a:solidFill>
                          <a:prstDash val="solid"/>
                          <a:round/>
                          <a:headEnd type="none" w="med" len="med"/>
                          <a:tailEnd type="none" w="med" len="med"/>
                        </a:lnB>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accent4">
                            <a:lumMod val="20000"/>
                            <a:lumOff val="80000"/>
                          </a:schemeClr>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accent4">
                            <a:lumMod val="20000"/>
                            <a:lumOff val="80000"/>
                          </a:schemeClr>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lnB w="57150" cap="flat" cmpd="sng" algn="ctr">
                          <a:solidFill>
                            <a:srgbClr val="FF0000"/>
                          </a:solidFill>
                          <a:prstDash val="solid"/>
                          <a:round/>
                          <a:headEnd type="none" w="med" len="med"/>
                          <a:tailEnd type="none" w="med" len="med"/>
                        </a:lnB>
                        <a:solidFill>
                          <a:schemeClr val="bg2"/>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bg2"/>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bg2"/>
                        </a:solidFill>
                      </a:tcPr>
                    </a:tc>
                    <a:tc>
                      <a:txBody>
                        <a:bodyPr/>
                        <a:lstStyle/>
                        <a:p>
                          <a:pPr algn="ctr"/>
                          <a:r>
                            <a:rPr lang="en-US" altLang="zh-CN" dirty="0"/>
                            <a:t>1</a:t>
                          </a:r>
                          <a:endParaRPr lang="zh-CN" altLang="en-US" dirty="0"/>
                        </a:p>
                      </a:txBody>
                      <a:tcPr anchor="ctr">
                        <a:lnB w="57150" cap="flat" cmpd="sng" algn="ctr">
                          <a:solidFill>
                            <a:srgbClr val="FF0000"/>
                          </a:solidFill>
                          <a:prstDash val="solid"/>
                          <a:round/>
                          <a:headEnd type="none" w="med" len="med"/>
                          <a:tailEnd type="none" w="med" len="med"/>
                        </a:lnB>
                        <a:solidFill>
                          <a:schemeClr val="bg2"/>
                        </a:solidFill>
                      </a:tcPr>
                    </a:tc>
                  </a:tr>
                  <a:tr h="363855">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tcPr>
                    </a:tc>
                    <a:tc>
                      <a:txBody>
                        <a:bodyPr/>
                        <a:lstStyle/>
                        <a:p>
                          <a:pPr algn="ctr"/>
                          <a:r>
                            <a:rPr lang="en-US" altLang="zh-CN" dirty="0"/>
                            <a:t>0</a:t>
                          </a:r>
                          <a:endParaRPr lang="zh-CN" altLang="en-US" dirty="0"/>
                        </a:p>
                      </a:txBody>
                      <a:tcPr anchor="ctr">
                        <a:lnT w="57150" cap="flat" cmpd="sng" algn="ctr">
                          <a:solidFill>
                            <a:srgbClr val="FF0000"/>
                          </a:solidFill>
                          <a:prstDash val="solid"/>
                          <a:round/>
                          <a:headEnd type="none" w="med" len="med"/>
                          <a:tailEnd type="none" w="med" len="med"/>
                        </a:lnT>
                      </a:tcPr>
                    </a:tc>
                    <a:tc>
                      <a:txBody>
                        <a:bodyPr/>
                        <a:lstStyle/>
                        <a:p>
                          <a:pPr algn="ctr"/>
                          <a:r>
                            <a:rPr lang="en-US" altLang="zh-CN" dirty="0"/>
                            <a:t>0</a:t>
                          </a:r>
                          <a:endParaRPr lang="zh-CN" altLang="en-US" dirty="0"/>
                        </a:p>
                      </a:txBody>
                      <a:tcPr anchor="ctr">
                        <a:lnT w="57150" cap="flat" cmpd="sng" algn="ctr">
                          <a:solidFill>
                            <a:srgbClr val="FF0000"/>
                          </a:solidFill>
                          <a:prstDash val="solid"/>
                          <a:round/>
                          <a:headEnd type="none" w="med" len="med"/>
                          <a:tailEnd type="none" w="med" len="med"/>
                        </a:lnT>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bg2"/>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bg2"/>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bg2"/>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lnT w="57150" cap="flat" cmpd="sng" algn="ctr">
                          <a:solidFill>
                            <a:srgbClr val="FF0000"/>
                          </a:solidFill>
                          <a:prstDash val="solid"/>
                          <a:round/>
                          <a:headEnd type="none" w="med" len="med"/>
                          <a:tailEnd type="none" w="med" len="med"/>
                        </a:lnT>
                        <a:solidFill>
                          <a:schemeClr val="bg2"/>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accent4">
                            <a:lumMod val="20000"/>
                            <a:lumOff val="80000"/>
                          </a:schemeClr>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accent4">
                            <a:lumMod val="20000"/>
                            <a:lumOff val="80000"/>
                          </a:schemeClr>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accent4">
                            <a:lumMod val="20000"/>
                            <a:lumOff val="80000"/>
                          </a:schemeClr>
                        </a:solidFill>
                      </a:tcPr>
                    </a:tc>
                    <a:tc>
                      <a:txBody>
                        <a:bodyPr/>
                        <a:lstStyle/>
                        <a:p>
                          <a:pPr algn="ctr"/>
                          <a:r>
                            <a:rPr lang="en-US" altLang="zh-CN" dirty="0"/>
                            <a:t>1</a:t>
                          </a:r>
                          <a:endParaRPr lang="zh-CN" altLang="en-US" dirty="0"/>
                        </a:p>
                      </a:txBody>
                      <a:tcPr anchor="ctr">
                        <a:lnT w="57150" cap="flat" cmpd="sng" algn="ctr">
                          <a:solidFill>
                            <a:srgbClr val="FF0000"/>
                          </a:solidFill>
                          <a:prstDash val="solid"/>
                          <a:round/>
                          <a:headEnd type="none" w="med" len="med"/>
                          <a:tailEnd type="none" w="med" len="med"/>
                        </a:lnT>
                        <a:solidFill>
                          <a:schemeClr val="accent4">
                            <a:lumMod val="20000"/>
                            <a:lumOff val="80000"/>
                          </a:schemeClr>
                        </a:solidFill>
                      </a:tcPr>
                    </a:tc>
                  </a:tr>
                  <a:tr h="363855">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r>
                  <a:tr h="363855">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solidFill>
                          <a:schemeClr val="bg2"/>
                        </a:solidFill>
                      </a:tcP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r>
                  <a:tr h="363855">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marL="0" algn="ctr" defTabSz="914400" rtl="0" eaLnBrk="1" latinLnBrk="0" hangingPunct="1"/>
                          <a:r>
                            <a:rPr lang="en-US" altLang="zh-CN" sz="1800" b="1" kern="1200" dirty="0">
                              <a:solidFill>
                                <a:srgbClr val="FF0000"/>
                              </a:solidFill>
                              <a:latin typeface="+mn-lt"/>
                              <a:ea typeface="+mn-ea"/>
                              <a:cs typeface="+mn-cs"/>
                            </a:rPr>
                            <a:t>0</a:t>
                          </a:r>
                          <a:endParaRPr lang="zh-CN" altLang="en-US" sz="1800" b="1" kern="1200" dirty="0">
                            <a:solidFill>
                              <a:srgbClr val="FF0000"/>
                            </a:solidFill>
                            <a:latin typeface="+mn-lt"/>
                            <a:ea typeface="+mn-ea"/>
                            <a:cs typeface="+mn-cs"/>
                          </a:endParaRPr>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bg2"/>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c>
                      <a:txBody>
                        <a:bodyPr/>
                        <a:lstStyle/>
                        <a:p>
                          <a:pPr algn="ctr"/>
                          <a:r>
                            <a:rPr lang="en-US" altLang="zh-CN" dirty="0"/>
                            <a:t>1</a:t>
                          </a:r>
                          <a:endParaRPr lang="zh-CN" altLang="en-US" dirty="0"/>
                        </a:p>
                      </a:txBody>
                      <a:tcPr anchor="ctr">
                        <a:solidFill>
                          <a:schemeClr val="accent4">
                            <a:lumMod val="20000"/>
                            <a:lumOff val="80000"/>
                          </a:schemeClr>
                        </a:solidFill>
                      </a:tcPr>
                    </a:tc>
                  </a:tr>
                </a:tbl>
              </a:graphicData>
            </a:graphic>
          </p:graphicFrame>
        </mc:Fallback>
      </mc:AlternateContent>
      <mc:AlternateContent xmlns:mc="http://schemas.openxmlformats.org/markup-compatibility/2006">
        <mc:Choice xmlns:a14="http://schemas.microsoft.com/office/drawing/2010/main" Requires="a14">
          <p:sp>
            <p:nvSpPr>
              <p:cNvPr id="53" name="文本框 52"/>
              <p:cNvSpPr txBox="1"/>
              <p:nvPr/>
            </p:nvSpPr>
            <p:spPr>
              <a:xfrm>
                <a:off x="6132969" y="2227156"/>
                <a:ext cx="561975" cy="38435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r>
                            <a:rPr lang="en-US" altLang="zh-CN" b="1" i="1" smtClean="0">
                              <a:latin typeface="Cambria Math" panose="02040503050406030204" pitchFamily="18" charset="0"/>
                            </a:rPr>
                            <m:t>𝟏</m:t>
                          </m:r>
                          <m:r>
                            <a:rPr lang="en-US" altLang="zh-CN" b="1" i="1" smtClean="0">
                              <a:latin typeface="Cambria Math" panose="02040503050406030204" pitchFamily="18" charset="0"/>
                            </a:rPr>
                            <m:t>𝑬</m:t>
                          </m:r>
                        </m:e>
                      </m:acc>
                    </m:oMath>
                  </m:oMathPara>
                </a14:m>
                <a:endParaRPr lang="zh-CN" altLang="en-US" dirty="0"/>
              </a:p>
            </p:txBody>
          </p:sp>
        </mc:Choice>
        <mc:Fallback>
          <p:sp>
            <p:nvSpPr>
              <p:cNvPr id="53" name="文本框 52"/>
              <p:cNvSpPr txBox="1">
                <a:spLocks noRot="1" noChangeAspect="1" noMove="1" noResize="1" noEditPoints="1" noAdjustHandles="1" noChangeArrowheads="1" noChangeShapeType="1" noTextEdit="1"/>
              </p:cNvSpPr>
              <p:nvPr/>
            </p:nvSpPr>
            <p:spPr>
              <a:xfrm>
                <a:off x="6132969" y="2227156"/>
                <a:ext cx="561975" cy="384359"/>
              </a:xfrm>
              <a:prstGeom prst="rect">
                <a:avLst/>
              </a:prstGeom>
              <a:blipFill rotWithShape="1">
                <a:blip r:embed="rId25"/>
                <a:stretch>
                  <a:fillRect l="-25" t="-55" r="25" b="1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5" name="文本框 54"/>
              <p:cNvSpPr txBox="1"/>
              <p:nvPr/>
            </p:nvSpPr>
            <p:spPr>
              <a:xfrm>
                <a:off x="6152549" y="3638203"/>
                <a:ext cx="561975" cy="38435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zh-CN" altLang="en-US" b="1" i="1" smtClean="0">
                              <a:latin typeface="Cambria Math" panose="02040503050406030204" pitchFamily="18" charset="0"/>
                            </a:rPr>
                          </m:ctrlPr>
                        </m:accPr>
                        <m:e>
                          <m:r>
                            <a:rPr lang="en-US" altLang="zh-CN" b="1" i="1" smtClean="0">
                              <a:latin typeface="Cambria Math" panose="02040503050406030204" pitchFamily="18" charset="0"/>
                            </a:rPr>
                            <m:t>𝟐</m:t>
                          </m:r>
                          <m:r>
                            <a:rPr lang="en-US" altLang="zh-CN" b="1" i="1" smtClean="0">
                              <a:latin typeface="Cambria Math" panose="02040503050406030204" pitchFamily="18" charset="0"/>
                            </a:rPr>
                            <m:t>𝑬</m:t>
                          </m:r>
                        </m:e>
                      </m:acc>
                    </m:oMath>
                  </m:oMathPara>
                </a14:m>
                <a:endParaRPr lang="zh-CN" altLang="en-US" dirty="0"/>
              </a:p>
            </p:txBody>
          </p:sp>
        </mc:Choice>
        <mc:Fallback>
          <p:sp>
            <p:nvSpPr>
              <p:cNvPr id="55" name="文本框 54"/>
              <p:cNvSpPr txBox="1">
                <a:spLocks noRot="1" noChangeAspect="1" noMove="1" noResize="1" noEditPoints="1" noAdjustHandles="1" noChangeArrowheads="1" noChangeShapeType="1" noTextEdit="1"/>
              </p:cNvSpPr>
              <p:nvPr/>
            </p:nvSpPr>
            <p:spPr>
              <a:xfrm>
                <a:off x="6152549" y="3638203"/>
                <a:ext cx="561975" cy="384359"/>
              </a:xfrm>
              <a:prstGeom prst="rect">
                <a:avLst/>
              </a:prstGeom>
              <a:blipFill rotWithShape="1">
                <a:blip r:embed="rId26"/>
                <a:stretch>
                  <a:fillRect l="-6" t="-75" r="6" b="123"/>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53840" y="471805"/>
            <a:ext cx="5492209"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 </a:t>
            </a:r>
            <a:r>
              <a:rPr lang="zh-CN" altLang="en-US" sz="3200" dirty="0">
                <a:solidFill>
                  <a:srgbClr val="FF0000"/>
                </a:solidFill>
                <a:latin typeface="Arial" panose="020B0604020202020204" pitchFamily="34" charset="0"/>
                <a:sym typeface="+mn-ea"/>
              </a:rPr>
              <a:t>（</a:t>
            </a:r>
            <a:r>
              <a:rPr lang="en-US" altLang="zh-CN" sz="3200" dirty="0">
                <a:solidFill>
                  <a:srgbClr val="FF0000"/>
                </a:solidFill>
                <a:latin typeface="Arial" panose="020B0604020202020204" pitchFamily="34" charset="0"/>
                <a:sym typeface="+mn-ea"/>
              </a:rPr>
              <a:t>1</a:t>
            </a:r>
            <a:r>
              <a:rPr lang="zh-CN" altLang="en-US" sz="3200" dirty="0">
                <a:solidFill>
                  <a:srgbClr val="FF0000"/>
                </a:solidFill>
                <a:latin typeface="Arial" panose="020B0604020202020204" pitchFamily="34" charset="0"/>
                <a:sym typeface="+mn-ea"/>
              </a:rPr>
              <a:t>）</a:t>
            </a:r>
            <a:endParaRPr lang="zh-CN" altLang="en-US" sz="3200" dirty="0"/>
          </a:p>
        </p:txBody>
      </p:sp>
      <p:sp>
        <p:nvSpPr>
          <p:cNvPr id="2" name="内容占位符 2"/>
          <p:cNvSpPr txBox="1"/>
          <p:nvPr/>
        </p:nvSpPr>
        <p:spPr>
          <a:xfrm>
            <a:off x="666750" y="1230396"/>
            <a:ext cx="10515600" cy="433864"/>
          </a:xfrm>
          <a:prstGeom prst="rect">
            <a:avLst/>
          </a:prstGeom>
        </p:spPr>
        <p:txBody>
          <a:bodyPr vert="horz" lIns="91440" tIns="45720" rIns="91440" bIns="45720" rtlCol="0">
            <a:normAutofit/>
          </a:bodyPr>
          <a:lstStyle>
            <a:defPPr>
              <a:defRPr lang="zh-CN"/>
            </a:defPPr>
            <a:lvl1pPr marL="228600" indent="-228600">
              <a:lnSpc>
                <a:spcPct val="90000"/>
              </a:lnSpc>
              <a:spcBef>
                <a:spcPts val="1000"/>
              </a:spcBef>
              <a:buFont typeface="Wingdings" panose="05000000000000000000" pitchFamily="2" charset="2"/>
              <a:buChar char="Ø"/>
              <a:defRPr sz="2000" b="1">
                <a:solidFill>
                  <a:srgbClr val="FF0000"/>
                </a:solidFill>
                <a:latin typeface="Palatino Linotype" panose="0204050205050503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tx1"/>
                </a:solidFill>
              </a:rPr>
              <a:t>1. Test the</a:t>
            </a:r>
            <a:r>
              <a:rPr lang="zh-CN" altLang="en-US" dirty="0">
                <a:solidFill>
                  <a:schemeClr val="tx1"/>
                </a:solidFill>
              </a:rPr>
              <a:t> </a:t>
            </a:r>
            <a:r>
              <a:rPr lang="en-US" altLang="zh-CN" dirty="0">
                <a:solidFill>
                  <a:schemeClr val="tx1"/>
                </a:solidFill>
              </a:rPr>
              <a:t>logical</a:t>
            </a:r>
            <a:r>
              <a:rPr lang="zh-CN" altLang="en-US" dirty="0">
                <a:solidFill>
                  <a:schemeClr val="tx1"/>
                </a:solidFill>
              </a:rPr>
              <a:t> </a:t>
            </a:r>
            <a:r>
              <a:rPr lang="en-US" altLang="zh-CN" dirty="0">
                <a:solidFill>
                  <a:schemeClr val="tx1"/>
                </a:solidFill>
              </a:rPr>
              <a:t>function</a:t>
            </a:r>
            <a:r>
              <a:rPr lang="zh-CN" altLang="en-US" dirty="0">
                <a:solidFill>
                  <a:schemeClr val="tx1"/>
                </a:solidFill>
              </a:rPr>
              <a:t> </a:t>
            </a:r>
            <a:r>
              <a:rPr lang="en-US" altLang="zh-CN" dirty="0">
                <a:solidFill>
                  <a:schemeClr val="tx1"/>
                </a:solidFill>
              </a:rPr>
              <a:t>of</a:t>
            </a:r>
            <a:r>
              <a:rPr lang="zh-CN" altLang="en-US" dirty="0">
                <a:solidFill>
                  <a:schemeClr val="tx1"/>
                </a:solidFill>
              </a:rPr>
              <a:t> </a:t>
            </a:r>
            <a:r>
              <a:rPr lang="en-US" altLang="zh-CN" dirty="0">
                <a:solidFill>
                  <a:schemeClr val="tx1"/>
                </a:solidFill>
              </a:rPr>
              <a:t>BCD to Seven Segment Decoder</a:t>
            </a:r>
            <a:endParaRPr lang="en-US" altLang="zh-CN" dirty="0">
              <a:solidFill>
                <a:schemeClr val="tx1"/>
              </a:solidFill>
            </a:endParaRPr>
          </a:p>
          <a:p>
            <a:endParaRPr lang="zh-CN" altLang="en-US" dirty="0">
              <a:solidFill>
                <a:schemeClr val="tx1"/>
              </a:solidFill>
            </a:endParaRPr>
          </a:p>
        </p:txBody>
      </p:sp>
      <p:sp>
        <p:nvSpPr>
          <p:cNvPr id="9" name="文本框 8"/>
          <p:cNvSpPr txBox="1"/>
          <p:nvPr/>
        </p:nvSpPr>
        <p:spPr>
          <a:xfrm>
            <a:off x="1005839" y="1838076"/>
            <a:ext cx="9044093" cy="1615827"/>
          </a:xfrm>
          <a:prstGeom prst="rect">
            <a:avLst/>
          </a:prstGeom>
          <a:noFill/>
        </p:spPr>
        <p:txBody>
          <a:bodyPr wrap="square">
            <a:spAutoFit/>
          </a:bodyPr>
          <a:lstStyle/>
          <a:p>
            <a:pPr marL="342900" indent="-342900">
              <a:lnSpc>
                <a:spcPct val="150000"/>
              </a:lnSpc>
              <a:buAutoNum type="arabicPeriod"/>
            </a:pPr>
            <a:r>
              <a:rPr lang="en-US" altLang="zh-CN" dirty="0">
                <a:solidFill>
                  <a:schemeClr val="tx1"/>
                </a:solidFill>
                <a:latin typeface="Times New Roman" panose="02020603050405020304" pitchFamily="18" charset="0"/>
                <a:cs typeface="Times New Roman" panose="02020603050405020304" pitchFamily="18" charset="0"/>
              </a:rPr>
              <a:t>Choose BCD to Seven Segment Decoder  IC</a:t>
            </a:r>
            <a:endParaRPr lang="en-US" altLang="zh-CN"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7447: common anode type display—outputs are low active </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7448: common cathode type display—outputs are high active</a:t>
            </a:r>
            <a:endParaRPr lang="en-US" altLang="zh-CN"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zh-CN" altLang="en-US" dirty="0"/>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27825" y="988585"/>
            <a:ext cx="3397425" cy="214641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990" y="3627308"/>
            <a:ext cx="6736259" cy="240036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0" y="3429000"/>
            <a:ext cx="4903943" cy="1913467"/>
          </a:xfrm>
          <a:prstGeom prst="rect">
            <a:avLst/>
          </a:prstGeom>
        </p:spPr>
      </p:pic>
      <p:grpSp>
        <p:nvGrpSpPr>
          <p:cNvPr id="16" name="组合 15"/>
          <p:cNvGrpSpPr/>
          <p:nvPr/>
        </p:nvGrpSpPr>
        <p:grpSpPr>
          <a:xfrm>
            <a:off x="4999981" y="1282023"/>
            <a:ext cx="6525268" cy="2235210"/>
            <a:chOff x="4999982" y="1106669"/>
            <a:chExt cx="6971971" cy="2426932"/>
          </a:xfrm>
        </p:grpSpPr>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9982" y="1106669"/>
              <a:ext cx="6971971" cy="2400366"/>
            </a:xfrm>
            <a:prstGeom prst="rect">
              <a:avLst/>
            </a:prstGeom>
          </p:spPr>
        </p:pic>
        <p:sp>
          <p:nvSpPr>
            <p:cNvPr id="13" name="文本框 12"/>
            <p:cNvSpPr txBox="1"/>
            <p:nvPr/>
          </p:nvSpPr>
          <p:spPr>
            <a:xfrm>
              <a:off x="10193867" y="3164269"/>
              <a:ext cx="671979" cy="369332"/>
            </a:xfrm>
            <a:prstGeom prst="rect">
              <a:avLst/>
            </a:prstGeom>
            <a:noFill/>
          </p:spPr>
          <p:txBody>
            <a:bodyPr wrap="none" rtlCol="0">
              <a:spAutoFit/>
            </a:bodyPr>
            <a:lstStyle/>
            <a:p>
              <a:r>
                <a:rPr lang="en-US" altLang="zh-CN" dirty="0">
                  <a:solidFill>
                    <a:srgbClr val="FF0000"/>
                  </a:solidFill>
                </a:rPr>
                <a:t>7448</a:t>
              </a:r>
              <a:endParaRPr lang="zh-CN" altLang="en-US" dirty="0">
                <a:solidFill>
                  <a:srgbClr val="FF0000"/>
                </a:solidFill>
              </a:endParaRPr>
            </a:p>
          </p:txBody>
        </p:sp>
      </p:grpSp>
      <p:sp>
        <p:nvSpPr>
          <p:cNvPr id="15" name="文本框 14"/>
          <p:cNvSpPr txBox="1"/>
          <p:nvPr/>
        </p:nvSpPr>
        <p:spPr>
          <a:xfrm>
            <a:off x="10193867" y="5684749"/>
            <a:ext cx="671979" cy="369332"/>
          </a:xfrm>
          <a:prstGeom prst="rect">
            <a:avLst/>
          </a:prstGeom>
          <a:noFill/>
        </p:spPr>
        <p:txBody>
          <a:bodyPr wrap="none" rtlCol="0">
            <a:spAutoFit/>
          </a:bodyPr>
          <a:lstStyle/>
          <a:p>
            <a:r>
              <a:rPr lang="en-US" altLang="zh-CN" dirty="0">
                <a:solidFill>
                  <a:srgbClr val="FF0000"/>
                </a:solidFill>
              </a:rPr>
              <a:t>7447</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788" y="1181100"/>
            <a:ext cx="10515600" cy="509588"/>
          </a:xfrm>
        </p:spPr>
        <p:txBody>
          <a:bodyPr vert="horz" lIns="91440" tIns="45720" rIns="91440" bIns="45720" rtlCol="0">
            <a:normAutofit/>
          </a:bodyPr>
          <a:lstStyle/>
          <a:p>
            <a:pPr marL="228600" indent="-228600">
              <a:spcBef>
                <a:spcPts val="1000"/>
              </a:spcBef>
              <a:buFont typeface="Wingdings" panose="05000000000000000000" pitchFamily="2" charset="2"/>
              <a:buChar char="Ø"/>
            </a:pPr>
            <a:r>
              <a:rPr lang="en-US" altLang="zh-CN" sz="2000" b="1" dirty="0">
                <a:latin typeface="Palatino Linotype" panose="02040502050505030304" pitchFamily="18" charset="0"/>
                <a:ea typeface="+mn-ea"/>
                <a:cs typeface="+mn-cs"/>
              </a:rPr>
              <a:t>Task 1: function testing of 74139</a:t>
            </a:r>
            <a:endParaRPr lang="zh-CN" altLang="en-US" sz="2000" b="1" dirty="0">
              <a:latin typeface="Palatino Linotype" panose="02040502050505030304" pitchFamily="18" charset="0"/>
              <a:ea typeface="+mn-ea"/>
              <a:cs typeface="+mn-cs"/>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7078892" y="1873145"/>
              <a:ext cx="4276496" cy="3389701"/>
            </p:xfrm>
            <a:graphic>
              <a:graphicData uri="http://schemas.openxmlformats.org/drawingml/2006/table">
                <a:tbl>
                  <a:tblPr firstRow="1" bandRow="1">
                    <a:tableStyleId>{5940675A-B579-460E-94D1-54222C63F5DA}</a:tableStyleId>
                  </a:tblPr>
                  <a:tblGrid>
                    <a:gridCol w="610928"/>
                    <a:gridCol w="610928"/>
                    <a:gridCol w="610928"/>
                    <a:gridCol w="610928"/>
                    <a:gridCol w="610928"/>
                    <a:gridCol w="610928"/>
                    <a:gridCol w="610928"/>
                  </a:tblGrid>
                  <a:tr h="484243">
                    <a:tc gridSpan="3">
                      <a:txBody>
                        <a:bodyPr/>
                        <a:lstStyle/>
                        <a:p>
                          <a:pPr algn="ctr"/>
                          <a:r>
                            <a:rPr lang="en-US" altLang="zh-CN" dirty="0"/>
                            <a:t>inputs</a:t>
                          </a:r>
                          <a:endParaRPr lang="zh-CN" altLang="en-US" dirty="0"/>
                        </a:p>
                      </a:txBody>
                      <a:tcPr anchor="ctr"/>
                    </a:tc>
                    <a:tc hMerge="1">
                      <a:tcPr/>
                    </a:tc>
                    <a:tc hMerge="1">
                      <a:tcPr/>
                    </a:tc>
                    <a:tc gridSpan="4">
                      <a:txBody>
                        <a:bodyPr/>
                        <a:lstStyle/>
                        <a:p>
                          <a:pPr algn="ctr"/>
                          <a:r>
                            <a:rPr lang="en-US" altLang="zh-CN" dirty="0"/>
                            <a:t>outputs</a:t>
                          </a:r>
                          <a:endParaRPr lang="zh-CN" altLang="en-US" dirty="0"/>
                        </a:p>
                      </a:txBody>
                      <a:tcPr anchor="ctr"/>
                    </a:tc>
                    <a:tc hMerge="1">
                      <a:tcPr/>
                    </a:tc>
                    <a:tc hMerge="1">
                      <a:tcPr/>
                    </a:tc>
                    <a:tc hMerge="1">
                      <a:tcPr/>
                    </a:tc>
                  </a:tr>
                  <a:tr h="484243">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smtClean="0">
                                        <a:latin typeface="Cambria Math" panose="02040503050406030204" pitchFamily="18" charset="0"/>
                                      </a:rPr>
                                      <m:t>1</m:t>
                                    </m:r>
                                    <m:r>
                                      <a:rPr lang="en-US" altLang="zh-CN" smtClean="0">
                                        <a:latin typeface="Cambria Math" panose="02040503050406030204" pitchFamily="18" charset="0"/>
                                      </a:rPr>
                                      <m:t>𝐸</m:t>
                                    </m:r>
                                  </m:e>
                                </m:acc>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1</m:t>
                                    </m:r>
                                    <m:r>
                                      <a:rPr lang="en-US" altLang="zh-CN" smtClean="0">
                                        <a:latin typeface="Cambria Math" panose="02040503050406030204" pitchFamily="18" charset="0"/>
                                      </a:rPr>
                                      <m:t>𝐴</m:t>
                                    </m:r>
                                  </m:e>
                                  <m:sub>
                                    <m:r>
                                      <a:rPr lang="en-US" altLang="zh-CN" smtClean="0">
                                        <a:latin typeface="Cambria Math" panose="02040503050406030204" pitchFamily="18" charset="0"/>
                                      </a:rPr>
                                      <m:t>1</m:t>
                                    </m:r>
                                  </m:sub>
                                </m:sSub>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1</m:t>
                                    </m:r>
                                    <m:r>
                                      <a:rPr lang="en-US" altLang="zh-CN" smtClean="0">
                                        <a:latin typeface="Cambria Math" panose="02040503050406030204" pitchFamily="18" charset="0"/>
                                      </a:rPr>
                                      <m:t>𝐴</m:t>
                                    </m:r>
                                  </m:e>
                                  <m:sub>
                                    <m:r>
                                      <a:rPr lang="en-US" altLang="zh-CN" smtClean="0">
                                        <a:latin typeface="Cambria Math" panose="02040503050406030204" pitchFamily="18" charset="0"/>
                                      </a:rPr>
                                      <m:t>0</m:t>
                                    </m:r>
                                  </m:sub>
                                </m:sSub>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1</m:t>
                                        </m:r>
                                        <m:r>
                                          <a:rPr lang="en-US" altLang="zh-CN" smtClean="0">
                                            <a:latin typeface="Cambria Math" panose="02040503050406030204" pitchFamily="18" charset="0"/>
                                          </a:rPr>
                                          <m:t>𝑌</m:t>
                                        </m:r>
                                      </m:e>
                                      <m:sub>
                                        <m:r>
                                          <a:rPr lang="en-US" altLang="zh-CN" smtClean="0">
                                            <a:latin typeface="Cambria Math" panose="02040503050406030204" pitchFamily="18" charset="0"/>
                                          </a:rPr>
                                          <m:t>0</m:t>
                                        </m:r>
                                      </m:sub>
                                    </m:sSub>
                                  </m:e>
                                </m:acc>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1</m:t>
                                        </m:r>
                                        <m:r>
                                          <a:rPr lang="en-US" altLang="zh-CN" smtClean="0">
                                            <a:latin typeface="Cambria Math" panose="02040503050406030204" pitchFamily="18" charset="0"/>
                                          </a:rPr>
                                          <m:t>𝑌</m:t>
                                        </m:r>
                                      </m:e>
                                      <m:sub>
                                        <m:r>
                                          <a:rPr lang="en-US" altLang="zh-CN" smtClean="0">
                                            <a:latin typeface="Cambria Math" panose="02040503050406030204" pitchFamily="18" charset="0"/>
                                          </a:rPr>
                                          <m:t>1</m:t>
                                        </m:r>
                                      </m:sub>
                                    </m:sSub>
                                  </m:e>
                                </m:acc>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1</m:t>
                                        </m:r>
                                        <m:r>
                                          <a:rPr lang="en-US" altLang="zh-CN" smtClean="0">
                                            <a:latin typeface="Cambria Math" panose="02040503050406030204" pitchFamily="18" charset="0"/>
                                          </a:rPr>
                                          <m:t>𝑌</m:t>
                                        </m:r>
                                      </m:e>
                                      <m:sub>
                                        <m:r>
                                          <a:rPr lang="en-US" altLang="zh-CN" smtClean="0">
                                            <a:latin typeface="Cambria Math" panose="02040503050406030204" pitchFamily="18" charset="0"/>
                                          </a:rPr>
                                          <m:t>2</m:t>
                                        </m:r>
                                      </m:sub>
                                    </m:sSub>
                                  </m:e>
                                </m:acc>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1</m:t>
                                        </m:r>
                                        <m:r>
                                          <a:rPr lang="en-US" altLang="zh-CN" smtClean="0">
                                            <a:latin typeface="Cambria Math" panose="02040503050406030204" pitchFamily="18" charset="0"/>
                                          </a:rPr>
                                          <m:t>𝑌</m:t>
                                        </m:r>
                                      </m:e>
                                      <m:sub>
                                        <m:r>
                                          <a:rPr lang="en-US" altLang="zh-CN" smtClean="0">
                                            <a:latin typeface="Cambria Math" panose="02040503050406030204" pitchFamily="18" charset="0"/>
                                          </a:rPr>
                                          <m:t>3</m:t>
                                        </m:r>
                                      </m:sub>
                                    </m:sSub>
                                  </m:e>
                                </m:acc>
                              </m:oMath>
                            </m:oMathPara>
                          </a14:m>
                          <a:endParaRPr lang="zh-CN" altLang="en-US" dirty="0"/>
                        </a:p>
                      </a:txBody>
                      <a:tcPr anchor="ctr"/>
                    </a:tc>
                  </a:tr>
                  <a:tr h="484243">
                    <a:tc>
                      <a:txBody>
                        <a:bodyPr/>
                        <a:lstStyle/>
                        <a:p>
                          <a:pPr algn="ctr"/>
                          <a:r>
                            <a:rPr lang="en-US" altLang="zh-CN" dirty="0"/>
                            <a:t>1</a:t>
                          </a:r>
                          <a:endParaRPr lang="zh-CN" altLang="en-US" dirty="0"/>
                        </a:p>
                      </a:txBody>
                      <a:tcPr anchor="ctr"/>
                    </a:tc>
                    <a:tc>
                      <a:txBody>
                        <a:bodyPr/>
                        <a:lstStyle/>
                        <a:p>
                          <a:pPr algn="ctr"/>
                          <a:r>
                            <a:rPr lang="en-US" altLang="zh-CN" dirty="0"/>
                            <a:t>X</a:t>
                          </a:r>
                          <a:endParaRPr lang="zh-CN" altLang="en-US" dirty="0"/>
                        </a:p>
                      </a:txBody>
                      <a:tcPr anchor="ctr"/>
                    </a:tc>
                    <a:tc>
                      <a:txBody>
                        <a:bodyPr/>
                        <a:lstStyle/>
                        <a:p>
                          <a:pPr algn="ctr"/>
                          <a:r>
                            <a:rPr lang="en-US" altLang="zh-CN" dirty="0"/>
                            <a:t>X</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r h="484243">
                    <a:tc>
                      <a:txBody>
                        <a:bodyPr/>
                        <a:lstStyle/>
                        <a:p>
                          <a:pPr algn="ctr"/>
                          <a:r>
                            <a:rPr lang="en-US" altLang="zh-CN"/>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endParaRPr lang="zh-CN" altLang="en-US" b="1" dirty="0">
                            <a:solidFill>
                              <a:srgbClr val="FF0000"/>
                            </a:solidFill>
                          </a:endParaRPr>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r h="484243">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endParaRPr lang="zh-CN" altLang="en-US" dirty="0"/>
                        </a:p>
                      </a:txBody>
                      <a:tcPr anchor="ctr"/>
                    </a:tc>
                    <a:tc>
                      <a:txBody>
                        <a:bodyPr/>
                        <a:lstStyle/>
                        <a:p>
                          <a:pPr algn="ctr"/>
                          <a:endParaRPr lang="zh-CN" altLang="en-US" b="1" dirty="0">
                            <a:solidFill>
                              <a:srgbClr val="FF0000"/>
                            </a:solidFill>
                          </a:endParaRPr>
                        </a:p>
                      </a:txBody>
                      <a:tcPr anchor="ctr"/>
                    </a:tc>
                    <a:tc>
                      <a:txBody>
                        <a:bodyPr/>
                        <a:lstStyle/>
                        <a:p>
                          <a:pPr algn="ctr"/>
                          <a:endParaRPr lang="zh-CN" altLang="en-US" dirty="0"/>
                        </a:p>
                      </a:txBody>
                      <a:tcPr anchor="ctr"/>
                    </a:tc>
                    <a:tc>
                      <a:txBody>
                        <a:bodyPr/>
                        <a:lstStyle/>
                        <a:p>
                          <a:pPr algn="ctr"/>
                          <a:endParaRPr lang="zh-CN" altLang="en-US" dirty="0"/>
                        </a:p>
                      </a:txBody>
                      <a:tcPr anchor="ctr"/>
                    </a:tc>
                  </a:tr>
                  <a:tr h="484243">
                    <a:tc>
                      <a:txBody>
                        <a:bodyPr/>
                        <a:lstStyle/>
                        <a:p>
                          <a:pPr algn="ctr"/>
                          <a:r>
                            <a:rPr lang="en-US" altLang="zh-CN"/>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b="1" dirty="0">
                            <a:solidFill>
                              <a:srgbClr val="FF0000"/>
                            </a:solidFill>
                          </a:endParaRPr>
                        </a:p>
                      </a:txBody>
                      <a:tcPr anchor="ctr"/>
                    </a:tc>
                    <a:tc>
                      <a:txBody>
                        <a:bodyPr/>
                        <a:lstStyle/>
                        <a:p>
                          <a:pPr algn="ctr"/>
                          <a:endParaRPr lang="zh-CN" altLang="en-US" dirty="0"/>
                        </a:p>
                      </a:txBody>
                      <a:tcPr anchor="ctr"/>
                    </a:tc>
                  </a:tr>
                  <a:tr h="484243">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b="1" dirty="0">
                            <a:solidFill>
                              <a:srgbClr val="FF0000"/>
                            </a:solidFill>
                          </a:endParaRPr>
                        </a:p>
                      </a:txBody>
                      <a:tcPr anchor="ctr"/>
                    </a:tc>
                  </a:tr>
                </a:tbl>
              </a:graphicData>
            </a:graphic>
          </p:graphicFrame>
        </mc:Choice>
        <mc:Fallback xmlns="">
          <p:graphicFrame>
            <p:nvGraphicFramePr>
              <p:cNvPr id="8" name="表格 7"/>
              <p:cNvGraphicFramePr>
                <a:graphicFrameLocks noGrp="1"/>
              </p:cNvGraphicFramePr>
              <p:nvPr/>
            </p:nvGraphicFramePr>
            <p:xfrm>
              <a:off x="7078892" y="1873145"/>
              <a:ext cx="4276496" cy="3389701"/>
            </p:xfrm>
            <a:graphic>
              <a:graphicData uri="http://schemas.openxmlformats.org/drawingml/2006/table">
                <a:tbl>
                  <a:tblPr firstRow="1" bandRow="1">
                    <a:tableStyleId>{5940675A-B579-460E-94D1-54222C63F5DA}</a:tableStyleId>
                  </a:tblPr>
                  <a:tblGrid>
                    <a:gridCol w="610928"/>
                    <a:gridCol w="610928"/>
                    <a:gridCol w="610928"/>
                    <a:gridCol w="610928"/>
                    <a:gridCol w="610928"/>
                    <a:gridCol w="610928"/>
                    <a:gridCol w="610928"/>
                  </a:tblGrid>
                  <a:tr h="484243">
                    <a:tc gridSpan="3">
                      <a:txBody>
                        <a:bodyPr/>
                        <a:lstStyle/>
                        <a:p>
                          <a:pPr algn="ctr"/>
                          <a:r>
                            <a:rPr lang="en-US" altLang="zh-CN" dirty="0"/>
                            <a:t>inputs</a:t>
                          </a:r>
                          <a:endParaRPr lang="zh-CN" altLang="en-US" dirty="0"/>
                        </a:p>
                      </a:txBody>
                      <a:tcPr anchor="ctr"/>
                    </a:tc>
                    <a:tc hMerge="1">
                      <a:tcPr/>
                    </a:tc>
                    <a:tc hMerge="1">
                      <a:tcPr/>
                    </a:tc>
                    <a:tc gridSpan="4">
                      <a:txBody>
                        <a:bodyPr/>
                        <a:lstStyle/>
                        <a:p>
                          <a:pPr algn="ctr"/>
                          <a:r>
                            <a:rPr lang="en-US" altLang="zh-CN" dirty="0"/>
                            <a:t>outputs</a:t>
                          </a:r>
                          <a:endParaRPr lang="zh-CN" altLang="en-US" dirty="0"/>
                        </a:p>
                      </a:txBody>
                      <a:tcPr anchor="ctr"/>
                    </a:tc>
                    <a:tc hMerge="1">
                      <a:tcPr/>
                    </a:tc>
                    <a:tc hMerge="1">
                      <a:tcPr/>
                    </a:tc>
                    <a:tc hMerge="1">
                      <a:tcPr/>
                    </a:tc>
                  </a:tr>
                  <a:tr h="483870">
                    <a:tc>
                      <a:txBody>
                        <a:bodyPr/>
                        <a:lstStyle/>
                        <a:p>
                          <a:endParaRPr lang="zh-CN"/>
                        </a:p>
                      </a:txBody>
                      <a:tcPr anchor="ctr">
                        <a:blipFill>
                          <a:blip r:embed="rId1"/>
                        </a:blipFill>
                      </a:tcPr>
                    </a:tc>
                    <a:tc>
                      <a:txBody>
                        <a:bodyPr/>
                        <a:lstStyle/>
                        <a:p>
                          <a:endParaRPr lang="zh-CN"/>
                        </a:p>
                      </a:txBody>
                      <a:tcPr anchor="ctr">
                        <a:blipFill>
                          <a:blip r:embed="rId1"/>
                        </a:blipFill>
                      </a:tcPr>
                    </a:tc>
                    <a:tc>
                      <a:txBody>
                        <a:bodyPr/>
                        <a:lstStyle/>
                        <a:p>
                          <a:endParaRPr lang="zh-CN"/>
                        </a:p>
                      </a:txBody>
                      <a:tcPr anchor="ctr">
                        <a:blipFill>
                          <a:blip r:embed="rId1"/>
                        </a:blipFill>
                      </a:tcPr>
                    </a:tc>
                    <a:tc>
                      <a:txBody>
                        <a:bodyPr/>
                        <a:lstStyle/>
                        <a:p>
                          <a:endParaRPr lang="zh-CN"/>
                        </a:p>
                      </a:txBody>
                      <a:tcPr anchor="ctr">
                        <a:blipFill>
                          <a:blip r:embed="rId1"/>
                        </a:blipFill>
                      </a:tcPr>
                    </a:tc>
                    <a:tc>
                      <a:txBody>
                        <a:bodyPr/>
                        <a:lstStyle/>
                        <a:p>
                          <a:endParaRPr lang="zh-CN"/>
                        </a:p>
                      </a:txBody>
                      <a:tcPr anchor="ctr">
                        <a:blipFill>
                          <a:blip r:embed="rId1"/>
                        </a:blipFill>
                      </a:tcPr>
                    </a:tc>
                    <a:tc>
                      <a:txBody>
                        <a:bodyPr/>
                        <a:lstStyle/>
                        <a:p>
                          <a:endParaRPr lang="zh-CN"/>
                        </a:p>
                      </a:txBody>
                      <a:tcPr anchor="ctr">
                        <a:blipFill>
                          <a:blip r:embed="rId1"/>
                        </a:blipFill>
                      </a:tcPr>
                    </a:tc>
                    <a:tc>
                      <a:txBody>
                        <a:bodyPr/>
                        <a:lstStyle/>
                        <a:p>
                          <a:endParaRPr lang="zh-CN"/>
                        </a:p>
                      </a:txBody>
                      <a:tcPr anchor="ctr">
                        <a:blipFill>
                          <a:blip r:embed="rId1"/>
                        </a:blipFill>
                      </a:tcPr>
                    </a:tc>
                  </a:tr>
                  <a:tr h="484243">
                    <a:tc>
                      <a:txBody>
                        <a:bodyPr/>
                        <a:lstStyle/>
                        <a:p>
                          <a:pPr algn="ctr"/>
                          <a:r>
                            <a:rPr lang="en-US" altLang="zh-CN" dirty="0"/>
                            <a:t>1</a:t>
                          </a:r>
                          <a:endParaRPr lang="zh-CN" altLang="en-US" dirty="0"/>
                        </a:p>
                      </a:txBody>
                      <a:tcPr anchor="ctr"/>
                    </a:tc>
                    <a:tc>
                      <a:txBody>
                        <a:bodyPr/>
                        <a:lstStyle/>
                        <a:p>
                          <a:pPr algn="ctr"/>
                          <a:r>
                            <a:rPr lang="en-US" altLang="zh-CN" dirty="0"/>
                            <a:t>X</a:t>
                          </a:r>
                          <a:endParaRPr lang="zh-CN" altLang="en-US" dirty="0"/>
                        </a:p>
                      </a:txBody>
                      <a:tcPr anchor="ctr"/>
                    </a:tc>
                    <a:tc>
                      <a:txBody>
                        <a:bodyPr/>
                        <a:lstStyle/>
                        <a:p>
                          <a:pPr algn="ctr"/>
                          <a:r>
                            <a:rPr lang="en-US" altLang="zh-CN" dirty="0"/>
                            <a:t>X</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r h="484243">
                    <a:tc>
                      <a:txBody>
                        <a:bodyPr/>
                        <a:lstStyle/>
                        <a:p>
                          <a:pPr algn="ctr"/>
                          <a:r>
                            <a:rPr lang="en-US" altLang="zh-CN"/>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endParaRPr lang="zh-CN" altLang="en-US" b="1" dirty="0">
                            <a:solidFill>
                              <a:srgbClr val="FF0000"/>
                            </a:solidFill>
                          </a:endParaRPr>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r>
                  <a:tr h="484243">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endParaRPr lang="zh-CN" altLang="en-US" dirty="0"/>
                        </a:p>
                      </a:txBody>
                      <a:tcPr anchor="ctr"/>
                    </a:tc>
                    <a:tc>
                      <a:txBody>
                        <a:bodyPr/>
                        <a:lstStyle/>
                        <a:p>
                          <a:pPr algn="ctr"/>
                          <a:endParaRPr lang="zh-CN" altLang="en-US" b="1" dirty="0">
                            <a:solidFill>
                              <a:srgbClr val="FF0000"/>
                            </a:solidFill>
                          </a:endParaRPr>
                        </a:p>
                      </a:txBody>
                      <a:tcPr anchor="ctr"/>
                    </a:tc>
                    <a:tc>
                      <a:txBody>
                        <a:bodyPr/>
                        <a:lstStyle/>
                        <a:p>
                          <a:pPr algn="ctr"/>
                          <a:endParaRPr lang="zh-CN" altLang="en-US" dirty="0"/>
                        </a:p>
                      </a:txBody>
                      <a:tcPr anchor="ctr"/>
                    </a:tc>
                    <a:tc>
                      <a:txBody>
                        <a:bodyPr/>
                        <a:lstStyle/>
                        <a:p>
                          <a:pPr algn="ctr"/>
                          <a:endParaRPr lang="zh-CN" altLang="en-US" dirty="0"/>
                        </a:p>
                      </a:txBody>
                      <a:tcPr anchor="ctr"/>
                    </a:tc>
                  </a:tr>
                  <a:tr h="484243">
                    <a:tc>
                      <a:txBody>
                        <a:bodyPr/>
                        <a:lstStyle/>
                        <a:p>
                          <a:pPr algn="ctr"/>
                          <a:r>
                            <a:rPr lang="en-US" altLang="zh-CN"/>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b="1" dirty="0">
                            <a:solidFill>
                              <a:srgbClr val="FF0000"/>
                            </a:solidFill>
                          </a:endParaRPr>
                        </a:p>
                      </a:txBody>
                      <a:tcPr anchor="ctr"/>
                    </a:tc>
                    <a:tc>
                      <a:txBody>
                        <a:bodyPr/>
                        <a:lstStyle/>
                        <a:p>
                          <a:pPr algn="ctr"/>
                          <a:endParaRPr lang="zh-CN" altLang="en-US" dirty="0"/>
                        </a:p>
                      </a:txBody>
                      <a:tcPr anchor="ctr"/>
                    </a:tc>
                  </a:tr>
                  <a:tr h="484243">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b="1" dirty="0">
                            <a:solidFill>
                              <a:srgbClr val="FF0000"/>
                            </a:solidFill>
                          </a:endParaRPr>
                        </a:p>
                      </a:txBody>
                      <a:tcPr anchor="ctr"/>
                    </a:tc>
                  </a:tr>
                </a:tbl>
              </a:graphicData>
            </a:graphic>
          </p:graphicFrame>
        </mc:Fallback>
      </mc:AlternateContent>
      <p:pic>
        <p:nvPicPr>
          <p:cNvPr id="28"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33" y="2055601"/>
            <a:ext cx="6153198" cy="2553290"/>
          </a:xfrm>
          <a:prstGeom prst="rect">
            <a:avLst/>
          </a:prstGeom>
        </p:spPr>
      </p:pic>
      <p:sp>
        <p:nvSpPr>
          <p:cNvPr id="3" name="文本框 2"/>
          <p:cNvSpPr txBox="1"/>
          <p:nvPr/>
        </p:nvSpPr>
        <p:spPr>
          <a:xfrm>
            <a:off x="3425190" y="413868"/>
            <a:ext cx="5492209"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 </a:t>
            </a:r>
            <a:r>
              <a:rPr lang="zh-CN" altLang="en-US" sz="3200" dirty="0">
                <a:solidFill>
                  <a:srgbClr val="FF0000"/>
                </a:solidFill>
                <a:latin typeface="Arial" panose="020B0604020202020204" pitchFamily="34" charset="0"/>
                <a:sym typeface="+mn-ea"/>
              </a:rPr>
              <a:t>（</a:t>
            </a:r>
            <a:r>
              <a:rPr lang="en-US" altLang="zh-CN" sz="3200" dirty="0">
                <a:solidFill>
                  <a:srgbClr val="FF0000"/>
                </a:solidFill>
                <a:latin typeface="Arial" panose="020B0604020202020204" pitchFamily="34" charset="0"/>
                <a:sym typeface="+mn-ea"/>
              </a:rPr>
              <a:t>2</a:t>
            </a:r>
            <a:r>
              <a:rPr lang="zh-CN" altLang="en-US" sz="3200" dirty="0">
                <a:solidFill>
                  <a:srgbClr val="FF0000"/>
                </a:solidFill>
                <a:latin typeface="Arial" panose="020B0604020202020204" pitchFamily="34" charset="0"/>
                <a:sym typeface="+mn-ea"/>
              </a:rPr>
              <a:t>）</a:t>
            </a:r>
            <a:endParaRPr lang="zh-CN" alt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4976" y="898703"/>
            <a:ext cx="10515600" cy="731814"/>
          </a:xfrm>
        </p:spPr>
        <p:txBody>
          <a:bodyPr vert="horz" lIns="91440" tIns="45720" rIns="91440" bIns="45720" rtlCol="0" anchor="ctr">
            <a:normAutofit/>
          </a:bodyPr>
          <a:lstStyle/>
          <a:p>
            <a:pPr marL="228600" indent="-228600">
              <a:spcBef>
                <a:spcPts val="1000"/>
              </a:spcBef>
              <a:buFont typeface="Wingdings" panose="05000000000000000000" pitchFamily="2" charset="2"/>
              <a:buChar char="Ø"/>
            </a:pPr>
            <a:r>
              <a:rPr lang="en-US" altLang="zh-CN" sz="2000" b="1" dirty="0">
                <a:latin typeface="Palatino Linotype" panose="02040502050505030304" pitchFamily="18" charset="0"/>
                <a:ea typeface="+mn-ea"/>
                <a:cs typeface="+mn-cs"/>
              </a:rPr>
              <a:t>Task 2: use the 74139 to realize a 3-of-8 Decoder </a:t>
            </a:r>
            <a:endParaRPr lang="zh-CN" altLang="en-US" sz="2000" b="1" dirty="0">
              <a:latin typeface="Palatino Linotype" panose="02040502050505030304" pitchFamily="18" charset="0"/>
              <a:ea typeface="+mn-ea"/>
              <a:cs typeface="+mn-cs"/>
            </a:endParaRPr>
          </a:p>
        </p:txBody>
      </p:sp>
      <p:grpSp>
        <p:nvGrpSpPr>
          <p:cNvPr id="4" name="组合 3"/>
          <p:cNvGrpSpPr/>
          <p:nvPr/>
        </p:nvGrpSpPr>
        <p:grpSpPr>
          <a:xfrm>
            <a:off x="1988501" y="2272545"/>
            <a:ext cx="7993699" cy="4139063"/>
            <a:chOff x="1693226" y="1690688"/>
            <a:chExt cx="8484895" cy="4597096"/>
          </a:xfrm>
        </p:grpSpPr>
        <p:grpSp>
          <p:nvGrpSpPr>
            <p:cNvPr id="18" name="组合 17"/>
            <p:cNvGrpSpPr/>
            <p:nvPr/>
          </p:nvGrpSpPr>
          <p:grpSpPr>
            <a:xfrm>
              <a:off x="3861440" y="2141842"/>
              <a:ext cx="3846584" cy="3578626"/>
              <a:chOff x="287628" y="1575250"/>
              <a:chExt cx="3846584" cy="3578626"/>
            </a:xfrm>
          </p:grpSpPr>
          <p:pic>
            <p:nvPicPr>
              <p:cNvPr id="7" name="图片 6"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7584" y="1575250"/>
                <a:ext cx="2711080" cy="3578626"/>
              </a:xfrm>
              <a:prstGeom prst="rect">
                <a:avLst/>
              </a:prstGeom>
            </p:spPr>
          </p:pic>
          <mc:AlternateContent xmlns:mc="http://schemas.openxmlformats.org/markup-compatibility/2006">
            <mc:Choice xmlns:a14="http://schemas.microsoft.com/office/drawing/2010/main" Requires="a14">
              <p:sp>
                <p:nvSpPr>
                  <p:cNvPr id="8" name="矩形 7"/>
                  <p:cNvSpPr/>
                  <p:nvPr/>
                </p:nvSpPr>
                <p:spPr>
                  <a:xfrm>
                    <a:off x="287628" y="1988840"/>
                    <a:ext cx="539956" cy="36990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a:rPr>
                                <m:t>1</m:t>
                              </m:r>
                              <m:r>
                                <a:rPr lang="en-US" altLang="zh-CN" i="1">
                                  <a:latin typeface="Cambria Math" panose="02040503050406030204"/>
                                </a:rPr>
                                <m:t>𝐸</m:t>
                              </m:r>
                            </m:e>
                          </m:acc>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287628" y="1988840"/>
                    <a:ext cx="539956" cy="369909"/>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3528008" y="3015434"/>
                    <a:ext cx="288032" cy="36990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1</m:t>
                                  </m:r>
                                  <m:r>
                                    <a:rPr lang="en-US" altLang="zh-CN" i="1">
                                      <a:latin typeface="Cambria Math" panose="02040503050406030204"/>
                                    </a:rPr>
                                    <m:t>𝑌</m:t>
                                  </m:r>
                                </m:e>
                                <m:sub>
                                  <m:r>
                                    <a:rPr lang="en-US" altLang="zh-CN" i="1">
                                      <a:latin typeface="Cambria Math" panose="02040503050406030204"/>
                                    </a:rPr>
                                    <m:t>3</m:t>
                                  </m:r>
                                </m:sub>
                              </m:sSub>
                            </m:e>
                          </m:acc>
                        </m:oMath>
                      </m:oMathPara>
                    </a14:m>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3528008" y="3015434"/>
                    <a:ext cx="288032" cy="369909"/>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3518266" y="2645525"/>
                    <a:ext cx="595548" cy="3699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1</m:t>
                                  </m:r>
                                  <m:r>
                                    <a:rPr lang="en-US" altLang="zh-CN" i="1">
                                      <a:latin typeface="Cambria Math" panose="02040503050406030204"/>
                                    </a:rPr>
                                    <m:t>𝑌</m:t>
                                  </m:r>
                                </m:e>
                                <m:sub>
                                  <m:r>
                                    <a:rPr lang="en-US" altLang="zh-CN" i="1">
                                      <a:latin typeface="Cambria Math" panose="02040503050406030204"/>
                                    </a:rPr>
                                    <m:t>2</m:t>
                                  </m:r>
                                </m:sub>
                              </m:sSub>
                            </m:e>
                          </m:acc>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3518266" y="2645525"/>
                    <a:ext cx="595548" cy="369909"/>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3509882" y="2275616"/>
                    <a:ext cx="590226" cy="3699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1</m:t>
                                  </m:r>
                                  <m:r>
                                    <a:rPr lang="en-US" altLang="zh-CN" i="1">
                                      <a:latin typeface="Cambria Math" panose="02040503050406030204"/>
                                    </a:rPr>
                                    <m:t>𝑌</m:t>
                                  </m:r>
                                </m:e>
                                <m:sub>
                                  <m:r>
                                    <a:rPr lang="en-US" altLang="zh-CN" i="1">
                                      <a:latin typeface="Cambria Math" panose="02040503050406030204"/>
                                    </a:rPr>
                                    <m:t>1</m:t>
                                  </m:r>
                                </m:sub>
                              </m:sSub>
                            </m:e>
                          </m:acc>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3509882" y="2275616"/>
                    <a:ext cx="590226" cy="369909"/>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3538664" y="1911253"/>
                    <a:ext cx="595548" cy="3699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a:rPr>
                                    <m:t>1</m:t>
                                  </m:r>
                                  <m:r>
                                    <a:rPr lang="en-US" altLang="zh-CN" i="1">
                                      <a:latin typeface="Cambria Math" panose="02040503050406030204"/>
                                    </a:rPr>
                                    <m:t>𝑌</m:t>
                                  </m:r>
                                </m:e>
                                <m:sub>
                                  <m:r>
                                    <a:rPr lang="en-US" altLang="zh-CN" i="1">
                                      <a:latin typeface="Cambria Math" panose="02040503050406030204"/>
                                    </a:rPr>
                                    <m:t>0</m:t>
                                  </m:r>
                                </m:sub>
                              </m:sSub>
                            </m:e>
                          </m:acc>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3538664" y="1911253"/>
                    <a:ext cx="595548" cy="369909"/>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287628" y="3645024"/>
                    <a:ext cx="539956" cy="36990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a:rPr>
                                <m:t>2</m:t>
                              </m:r>
                              <m:r>
                                <a:rPr lang="en-US" altLang="zh-CN" i="1">
                                  <a:latin typeface="Cambria Math" panose="02040503050406030204"/>
                                </a:rPr>
                                <m:t>𝐸</m:t>
                              </m:r>
                            </m:e>
                          </m:acc>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287628" y="3645024"/>
                    <a:ext cx="539956" cy="369909"/>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3472396" y="3563147"/>
                    <a:ext cx="595548" cy="3699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a:rPr>
                                    <m:t>2</m:t>
                                  </m:r>
                                  <m:r>
                                    <a:rPr lang="en-US" altLang="zh-CN" i="1">
                                      <a:latin typeface="Cambria Math" panose="02040503050406030204"/>
                                    </a:rPr>
                                    <m:t>𝑌</m:t>
                                  </m:r>
                                </m:e>
                                <m:sub>
                                  <m:r>
                                    <a:rPr lang="en-US" altLang="zh-CN" i="1">
                                      <a:latin typeface="Cambria Math" panose="02040503050406030204"/>
                                    </a:rPr>
                                    <m:t>0</m:t>
                                  </m:r>
                                </m:sub>
                              </m:sSub>
                            </m:e>
                          </m:acc>
                        </m:oMath>
                      </m:oMathPara>
                    </a14:m>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3472396" y="3563147"/>
                    <a:ext cx="595548" cy="369909"/>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3475057" y="3923187"/>
                    <a:ext cx="590225" cy="3699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a:rPr>
                                    <m:t>2</m:t>
                                  </m:r>
                                  <m:r>
                                    <a:rPr lang="en-US" altLang="zh-CN" i="1">
                                      <a:latin typeface="Cambria Math" panose="02040503050406030204"/>
                                    </a:rPr>
                                    <m:t>𝑌</m:t>
                                  </m:r>
                                </m:e>
                                <m:sub>
                                  <m:r>
                                    <a:rPr lang="en-US" altLang="zh-CN" b="0" i="1" smtClean="0">
                                      <a:latin typeface="Cambria Math" panose="02040503050406030204"/>
                                    </a:rPr>
                                    <m:t>1</m:t>
                                  </m:r>
                                </m:sub>
                              </m:sSub>
                            </m:e>
                          </m:acc>
                        </m:oMath>
                      </m:oMathPara>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3475057" y="3923187"/>
                    <a:ext cx="590225" cy="369909"/>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3491880" y="4264177"/>
                    <a:ext cx="595548" cy="3699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a:rPr>
                                    <m:t>2</m:t>
                                  </m:r>
                                  <m:r>
                                    <a:rPr lang="en-US" altLang="zh-CN" i="1">
                                      <a:latin typeface="Cambria Math" panose="02040503050406030204"/>
                                    </a:rPr>
                                    <m:t>𝑌</m:t>
                                  </m:r>
                                </m:e>
                                <m:sub>
                                  <m:r>
                                    <a:rPr lang="en-US" altLang="zh-CN" b="0" i="1" smtClean="0">
                                      <a:latin typeface="Cambria Math" panose="02040503050406030204"/>
                                    </a:rPr>
                                    <m:t>2</m:t>
                                  </m:r>
                                </m:sub>
                              </m:sSub>
                            </m:e>
                          </m:acc>
                        </m:oMath>
                      </m:oMathPara>
                    </a14:m>
                    <a:endParaRPr lang="zh-CN" altLang="en-US" dirty="0"/>
                  </a:p>
                </p:txBody>
              </p:sp>
            </mc:Choice>
            <mc:Fallback>
              <p:sp>
                <p:nvSpPr>
                  <p:cNvPr id="16" name="矩形 15"/>
                  <p:cNvSpPr>
                    <a:spLocks noRot="1" noChangeAspect="1" noMove="1" noResize="1" noEditPoints="1" noAdjustHandles="1" noChangeArrowheads="1" noChangeShapeType="1" noTextEdit="1"/>
                  </p:cNvSpPr>
                  <p:nvPr/>
                </p:nvSpPr>
                <p:spPr>
                  <a:xfrm>
                    <a:off x="3491880" y="4264177"/>
                    <a:ext cx="595548" cy="369909"/>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3497296" y="4581128"/>
                    <a:ext cx="595548" cy="3699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a:rPr>
                                    <m:t>2</m:t>
                                  </m:r>
                                  <m:r>
                                    <a:rPr lang="en-US" altLang="zh-CN" i="1">
                                      <a:latin typeface="Cambria Math" panose="02040503050406030204"/>
                                    </a:rPr>
                                    <m:t>𝑌</m:t>
                                  </m:r>
                                </m:e>
                                <m:sub>
                                  <m:r>
                                    <a:rPr lang="en-US" altLang="zh-CN" b="0" i="1" smtClean="0">
                                      <a:latin typeface="Cambria Math" panose="02040503050406030204"/>
                                    </a:rPr>
                                    <m:t>3</m:t>
                                  </m:r>
                                </m:sub>
                              </m:sSub>
                            </m:e>
                          </m:acc>
                        </m:oMath>
                      </m:oMathPara>
                    </a14:m>
                    <a:endParaRPr lang="zh-CN" altLang="en-US" dirty="0"/>
                  </a:p>
                </p:txBody>
              </p:sp>
            </mc:Choice>
            <mc:Fallback>
              <p:sp>
                <p:nvSpPr>
                  <p:cNvPr id="17" name="矩形 16"/>
                  <p:cNvSpPr>
                    <a:spLocks noRot="1" noChangeAspect="1" noMove="1" noResize="1" noEditPoints="1" noAdjustHandles="1" noChangeArrowheads="1" noChangeShapeType="1" noTextEdit="1"/>
                  </p:cNvSpPr>
                  <p:nvPr/>
                </p:nvSpPr>
                <p:spPr>
                  <a:xfrm>
                    <a:off x="3497296" y="4581128"/>
                    <a:ext cx="595548" cy="369909"/>
                  </a:xfrm>
                  <a:prstGeom prst="rect">
                    <a:avLst/>
                  </a:prstGeom>
                  <a:blipFill rotWithShape="1">
                    <a:blip r:embed="rId11"/>
                  </a:blipFill>
                </p:spPr>
                <p:txBody>
                  <a:bodyPr/>
                  <a:lstStyle/>
                  <a:p>
                    <a:r>
                      <a:rPr lang="zh-CN" altLang="en-US">
                        <a:noFill/>
                      </a:rPr>
                      <a:t> </a:t>
                    </a:r>
                  </a:p>
                </p:txBody>
              </p:sp>
            </mc:Fallback>
          </mc:AlternateContent>
        </p:grpSp>
        <p:sp>
          <p:nvSpPr>
            <p:cNvPr id="19" name="矩形 18"/>
            <p:cNvSpPr/>
            <p:nvPr/>
          </p:nvSpPr>
          <p:spPr>
            <a:xfrm>
              <a:off x="3226085" y="1690688"/>
              <a:ext cx="5373385" cy="459709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2239766" y="2517429"/>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239766" y="3251701"/>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2239766" y="4169323"/>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8599470" y="2595016"/>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599470" y="3429786"/>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599470" y="4308880"/>
              <a:ext cx="10993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599470" y="3029424"/>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599470" y="3845889"/>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8599470" y="4681318"/>
              <a:ext cx="10993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8599470" y="5059957"/>
              <a:ext cx="986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8599470" y="5475730"/>
              <a:ext cx="98631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矩形 34"/>
                <p:cNvSpPr/>
                <p:nvPr/>
              </p:nvSpPr>
              <p:spPr>
                <a:xfrm>
                  <a:off x="9611815" y="2400970"/>
                  <a:ext cx="54771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a:rPr>
                                  <m:t>𝑌</m:t>
                                </m:r>
                              </m:e>
                              <m:sub>
                                <m:r>
                                  <a:rPr lang="en-US" altLang="zh-CN" sz="2400" i="1">
                                    <a:latin typeface="Cambria Math" panose="02040503050406030204"/>
                                  </a:rPr>
                                  <m:t>0</m:t>
                                </m:r>
                              </m:sub>
                            </m:sSub>
                          </m:e>
                        </m:acc>
                      </m:oMath>
                    </m:oMathPara>
                  </a14:m>
                  <a:endParaRPr lang="zh-CN" altLang="en-US" dirty="0"/>
                </a:p>
              </p:txBody>
            </p:sp>
          </mc:Choice>
          <mc:Fallback>
            <p:sp>
              <p:nvSpPr>
                <p:cNvPr id="35" name="矩形 34"/>
                <p:cNvSpPr>
                  <a:spLocks noRot="1" noChangeAspect="1" noMove="1" noResize="1" noEditPoints="1" noAdjustHandles="1" noChangeArrowheads="1" noChangeShapeType="1" noTextEdit="1"/>
                </p:cNvSpPr>
                <p:nvPr/>
              </p:nvSpPr>
              <p:spPr>
                <a:xfrm>
                  <a:off x="9611815" y="2400970"/>
                  <a:ext cx="547714" cy="461665"/>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矩形 35"/>
                <p:cNvSpPr/>
                <p:nvPr/>
              </p:nvSpPr>
              <p:spPr>
                <a:xfrm>
                  <a:off x="9618298" y="2831270"/>
                  <a:ext cx="54771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a:rPr>
                                  <m:t>𝑌</m:t>
                                </m:r>
                              </m:e>
                              <m:sub>
                                <m:r>
                                  <a:rPr lang="en-US" altLang="zh-CN" sz="2400" b="0" i="1" smtClean="0">
                                    <a:latin typeface="Cambria Math" panose="02040503050406030204" pitchFamily="18" charset="0"/>
                                  </a:rPr>
                                  <m:t>1</m:t>
                                </m:r>
                              </m:sub>
                            </m:sSub>
                          </m:e>
                        </m:acc>
                      </m:oMath>
                    </m:oMathPara>
                  </a14:m>
                  <a:endParaRPr lang="zh-CN" altLang="en-US" dirty="0"/>
                </a:p>
              </p:txBody>
            </p:sp>
          </mc:Choice>
          <mc:Fallback>
            <p:sp>
              <p:nvSpPr>
                <p:cNvPr id="36" name="矩形 35"/>
                <p:cNvSpPr>
                  <a:spLocks noRot="1" noChangeAspect="1" noMove="1" noResize="1" noEditPoints="1" noAdjustHandles="1" noChangeArrowheads="1" noChangeShapeType="1" noTextEdit="1"/>
                </p:cNvSpPr>
                <p:nvPr/>
              </p:nvSpPr>
              <p:spPr>
                <a:xfrm>
                  <a:off x="9618298" y="2831270"/>
                  <a:ext cx="547714" cy="461665"/>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矩形 36"/>
                <p:cNvSpPr/>
                <p:nvPr/>
              </p:nvSpPr>
              <p:spPr>
                <a:xfrm>
                  <a:off x="9624781" y="3261419"/>
                  <a:ext cx="54771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a:rPr>
                                  <m:t>𝑌</m:t>
                                </m:r>
                              </m:e>
                              <m:sub>
                                <m:r>
                                  <a:rPr lang="en-US" altLang="zh-CN" sz="2400" b="0" i="1" smtClean="0">
                                    <a:latin typeface="Cambria Math" panose="02040503050406030204" pitchFamily="18" charset="0"/>
                                  </a:rPr>
                                  <m:t>2</m:t>
                                </m:r>
                              </m:sub>
                            </m:sSub>
                          </m:e>
                        </m:acc>
                      </m:oMath>
                    </m:oMathPara>
                  </a14:m>
                  <a:endParaRPr lang="zh-CN" altLang="en-US" dirty="0"/>
                </a:p>
              </p:txBody>
            </p:sp>
          </mc:Choice>
          <mc:Fallback>
            <p:sp>
              <p:nvSpPr>
                <p:cNvPr id="37" name="矩形 36"/>
                <p:cNvSpPr>
                  <a:spLocks noRot="1" noChangeAspect="1" noMove="1" noResize="1" noEditPoints="1" noAdjustHandles="1" noChangeArrowheads="1" noChangeShapeType="1" noTextEdit="1"/>
                </p:cNvSpPr>
                <p:nvPr/>
              </p:nvSpPr>
              <p:spPr>
                <a:xfrm>
                  <a:off x="9624781" y="3261419"/>
                  <a:ext cx="547714" cy="461665"/>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矩形 37"/>
                <p:cNvSpPr/>
                <p:nvPr/>
              </p:nvSpPr>
              <p:spPr>
                <a:xfrm>
                  <a:off x="9630407" y="3660355"/>
                  <a:ext cx="54771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a:rPr>
                                  <m:t>𝑌</m:t>
                                </m:r>
                              </m:e>
                              <m:sub>
                                <m:r>
                                  <a:rPr lang="en-US" altLang="zh-CN" sz="2400" b="0" i="1" smtClean="0">
                                    <a:latin typeface="Cambria Math" panose="02040503050406030204" pitchFamily="18" charset="0"/>
                                  </a:rPr>
                                  <m:t>3</m:t>
                                </m:r>
                              </m:sub>
                            </m:sSub>
                          </m:e>
                        </m:acc>
                      </m:oMath>
                    </m:oMathPara>
                  </a14:m>
                  <a:endParaRPr lang="zh-CN" altLang="en-US" dirty="0"/>
                </a:p>
              </p:txBody>
            </p:sp>
          </mc:Choice>
          <mc:Fallback>
            <p:sp>
              <p:nvSpPr>
                <p:cNvPr id="38" name="矩形 37"/>
                <p:cNvSpPr>
                  <a:spLocks noRot="1" noChangeAspect="1" noMove="1" noResize="1" noEditPoints="1" noAdjustHandles="1" noChangeArrowheads="1" noChangeShapeType="1" noTextEdit="1"/>
                </p:cNvSpPr>
                <p:nvPr/>
              </p:nvSpPr>
              <p:spPr>
                <a:xfrm>
                  <a:off x="9630407" y="3660355"/>
                  <a:ext cx="547714" cy="461665"/>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矩形 38"/>
                <p:cNvSpPr/>
                <p:nvPr/>
              </p:nvSpPr>
              <p:spPr>
                <a:xfrm>
                  <a:off x="9624781" y="4102235"/>
                  <a:ext cx="54771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a:rPr>
                                  <m:t>𝑌</m:t>
                                </m:r>
                              </m:e>
                              <m:sub>
                                <m:r>
                                  <a:rPr lang="en-US" altLang="zh-CN" sz="2400" b="0" i="1" smtClean="0">
                                    <a:latin typeface="Cambria Math" panose="02040503050406030204" pitchFamily="18" charset="0"/>
                                  </a:rPr>
                                  <m:t>4</m:t>
                                </m:r>
                              </m:sub>
                            </m:sSub>
                          </m:e>
                        </m:acc>
                      </m:oMath>
                    </m:oMathPara>
                  </a14:m>
                  <a:endParaRPr lang="zh-CN" altLang="en-US" dirty="0"/>
                </a:p>
              </p:txBody>
            </p:sp>
          </mc:Choice>
          <mc:Fallback>
            <p:sp>
              <p:nvSpPr>
                <p:cNvPr id="39" name="矩形 38"/>
                <p:cNvSpPr>
                  <a:spLocks noRot="1" noChangeAspect="1" noMove="1" noResize="1" noEditPoints="1" noAdjustHandles="1" noChangeArrowheads="1" noChangeShapeType="1" noTextEdit="1"/>
                </p:cNvSpPr>
                <p:nvPr/>
              </p:nvSpPr>
              <p:spPr>
                <a:xfrm>
                  <a:off x="9624781" y="4102235"/>
                  <a:ext cx="547714" cy="461665"/>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矩形 39"/>
                <p:cNvSpPr/>
                <p:nvPr/>
              </p:nvSpPr>
              <p:spPr>
                <a:xfrm>
                  <a:off x="9630407" y="4490996"/>
                  <a:ext cx="54771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a:rPr>
                                  <m:t>𝑌</m:t>
                                </m:r>
                              </m:e>
                              <m:sub>
                                <m:r>
                                  <a:rPr lang="en-US" altLang="zh-CN" sz="2400" b="0" i="1" smtClean="0">
                                    <a:latin typeface="Cambria Math" panose="02040503050406030204" pitchFamily="18" charset="0"/>
                                  </a:rPr>
                                  <m:t>5</m:t>
                                </m:r>
                              </m:sub>
                            </m:sSub>
                          </m:e>
                        </m:acc>
                      </m:oMath>
                    </m:oMathPara>
                  </a14:m>
                  <a:endParaRPr lang="zh-CN" altLang="en-US" dirty="0"/>
                </a:p>
              </p:txBody>
            </p:sp>
          </mc:Choice>
          <mc:Fallback>
            <p:sp>
              <p:nvSpPr>
                <p:cNvPr id="40" name="矩形 39"/>
                <p:cNvSpPr>
                  <a:spLocks noRot="1" noChangeAspect="1" noMove="1" noResize="1" noEditPoints="1" noAdjustHandles="1" noChangeArrowheads="1" noChangeShapeType="1" noTextEdit="1"/>
                </p:cNvSpPr>
                <p:nvPr/>
              </p:nvSpPr>
              <p:spPr>
                <a:xfrm>
                  <a:off x="9630407" y="4490996"/>
                  <a:ext cx="547714" cy="461665"/>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矩形 40"/>
                <p:cNvSpPr/>
                <p:nvPr/>
              </p:nvSpPr>
              <p:spPr>
                <a:xfrm>
                  <a:off x="9593855" y="4928393"/>
                  <a:ext cx="54771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a:rPr>
                                  <m:t>𝑌</m:t>
                                </m:r>
                              </m:e>
                              <m:sub>
                                <m:r>
                                  <a:rPr lang="en-US" altLang="zh-CN" sz="2400" b="0" i="1" smtClean="0">
                                    <a:latin typeface="Cambria Math" panose="02040503050406030204" pitchFamily="18" charset="0"/>
                                  </a:rPr>
                                  <m:t>6</m:t>
                                </m:r>
                              </m:sub>
                            </m:sSub>
                          </m:e>
                        </m:acc>
                      </m:oMath>
                    </m:oMathPara>
                  </a14:m>
                  <a:endParaRPr lang="zh-CN" altLang="en-US" dirty="0"/>
                </a:p>
              </p:txBody>
            </p:sp>
          </mc:Choice>
          <mc:Fallback>
            <p:sp>
              <p:nvSpPr>
                <p:cNvPr id="41" name="矩形 40"/>
                <p:cNvSpPr>
                  <a:spLocks noRot="1" noChangeAspect="1" noMove="1" noResize="1" noEditPoints="1" noAdjustHandles="1" noChangeArrowheads="1" noChangeShapeType="1" noTextEdit="1"/>
                </p:cNvSpPr>
                <p:nvPr/>
              </p:nvSpPr>
              <p:spPr>
                <a:xfrm>
                  <a:off x="9593855" y="4928393"/>
                  <a:ext cx="547714" cy="461665"/>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矩形 41"/>
                <p:cNvSpPr/>
                <p:nvPr/>
              </p:nvSpPr>
              <p:spPr>
                <a:xfrm>
                  <a:off x="9581748" y="5326380"/>
                  <a:ext cx="54771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a:rPr>
                                  <m:t>𝑌</m:t>
                                </m:r>
                              </m:e>
                              <m:sub>
                                <m:r>
                                  <a:rPr lang="en-US" altLang="zh-CN" sz="2400" b="0" i="1" smtClean="0">
                                    <a:latin typeface="Cambria Math" panose="02040503050406030204" pitchFamily="18" charset="0"/>
                                  </a:rPr>
                                  <m:t>7</m:t>
                                </m:r>
                              </m:sub>
                            </m:sSub>
                          </m:e>
                        </m:acc>
                      </m:oMath>
                    </m:oMathPara>
                  </a14:m>
                  <a:endParaRPr lang="zh-CN" altLang="en-US" dirty="0"/>
                </a:p>
              </p:txBody>
            </p:sp>
          </mc:Choice>
          <mc:Fallback>
            <p:sp>
              <p:nvSpPr>
                <p:cNvPr id="42" name="矩形 41"/>
                <p:cNvSpPr>
                  <a:spLocks noRot="1" noChangeAspect="1" noMove="1" noResize="1" noEditPoints="1" noAdjustHandles="1" noChangeArrowheads="1" noChangeShapeType="1" noTextEdit="1"/>
                </p:cNvSpPr>
                <p:nvPr/>
              </p:nvSpPr>
              <p:spPr>
                <a:xfrm>
                  <a:off x="9581748" y="5326380"/>
                  <a:ext cx="547714" cy="461665"/>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矩形 44"/>
                <p:cNvSpPr/>
                <p:nvPr/>
              </p:nvSpPr>
              <p:spPr>
                <a:xfrm>
                  <a:off x="1757654" y="2286528"/>
                  <a:ext cx="677237"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2</m:t>
                            </m:r>
                          </m:sub>
                        </m:sSub>
                      </m:oMath>
                    </m:oMathPara>
                  </a14:m>
                  <a:endParaRPr lang="zh-CN" altLang="en-US" sz="2800" dirty="0"/>
                </a:p>
              </p:txBody>
            </p:sp>
          </mc:Choice>
          <mc:Fallback>
            <p:sp>
              <p:nvSpPr>
                <p:cNvPr id="45" name="矩形 44"/>
                <p:cNvSpPr>
                  <a:spLocks noRot="1" noChangeAspect="1" noMove="1" noResize="1" noEditPoints="1" noAdjustHandles="1" noChangeArrowheads="1" noChangeShapeType="1" noTextEdit="1"/>
                </p:cNvSpPr>
                <p:nvPr/>
              </p:nvSpPr>
              <p:spPr>
                <a:xfrm>
                  <a:off x="1757654" y="2286528"/>
                  <a:ext cx="677237" cy="523220"/>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矩形 45"/>
                <p:cNvSpPr/>
                <p:nvPr/>
              </p:nvSpPr>
              <p:spPr>
                <a:xfrm>
                  <a:off x="1714517" y="2990091"/>
                  <a:ext cx="677237"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b="0" i="1" smtClean="0">
                                <a:latin typeface="Cambria Math" panose="02040503050406030204" pitchFamily="18" charset="0"/>
                              </a:rPr>
                              <m:t>1</m:t>
                            </m:r>
                          </m:sub>
                        </m:sSub>
                      </m:oMath>
                    </m:oMathPara>
                  </a14:m>
                  <a:endParaRPr lang="zh-CN" altLang="en-US" sz="2800" dirty="0"/>
                </a:p>
              </p:txBody>
            </p:sp>
          </mc:Choice>
          <mc:Fallback>
            <p:sp>
              <p:nvSpPr>
                <p:cNvPr id="46" name="矩形 45"/>
                <p:cNvSpPr>
                  <a:spLocks noRot="1" noChangeAspect="1" noMove="1" noResize="1" noEditPoints="1" noAdjustHandles="1" noChangeArrowheads="1" noChangeShapeType="1" noTextEdit="1"/>
                </p:cNvSpPr>
                <p:nvPr/>
              </p:nvSpPr>
              <p:spPr>
                <a:xfrm>
                  <a:off x="1714517" y="2990091"/>
                  <a:ext cx="677237" cy="523220"/>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矩形 46"/>
                <p:cNvSpPr/>
                <p:nvPr/>
              </p:nvSpPr>
              <p:spPr>
                <a:xfrm>
                  <a:off x="1693226" y="3889860"/>
                  <a:ext cx="677237"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𝐴</m:t>
                            </m:r>
                          </m:e>
                          <m:sub>
                            <m:r>
                              <a:rPr lang="en-US" altLang="zh-CN" sz="2800" i="1">
                                <a:latin typeface="Cambria Math" panose="02040503050406030204"/>
                              </a:rPr>
                              <m:t>0</m:t>
                            </m:r>
                          </m:sub>
                        </m:sSub>
                      </m:oMath>
                    </m:oMathPara>
                  </a14:m>
                  <a:endParaRPr lang="zh-CN" altLang="en-US" sz="2800" dirty="0"/>
                </a:p>
              </p:txBody>
            </p:sp>
          </mc:Choice>
          <mc:Fallback>
            <p:sp>
              <p:nvSpPr>
                <p:cNvPr id="47" name="矩形 46"/>
                <p:cNvSpPr>
                  <a:spLocks noRot="1" noChangeAspect="1" noMove="1" noResize="1" noEditPoints="1" noAdjustHandles="1" noChangeArrowheads="1" noChangeShapeType="1" noTextEdit="1"/>
                </p:cNvSpPr>
                <p:nvPr/>
              </p:nvSpPr>
              <p:spPr>
                <a:xfrm>
                  <a:off x="1693226" y="3889860"/>
                  <a:ext cx="677237" cy="523220"/>
                </a:xfrm>
                <a:prstGeom prst="rect">
                  <a:avLst/>
                </a:prstGeom>
                <a:blipFill rotWithShape="1">
                  <a:blip r:embed="rId22"/>
                </a:blipFill>
              </p:spPr>
              <p:txBody>
                <a:bodyPr/>
                <a:lstStyle/>
                <a:p>
                  <a:r>
                    <a:rPr lang="zh-CN" altLang="en-US">
                      <a:noFill/>
                    </a:rPr>
                    <a:t> </a:t>
                  </a:r>
                </a:p>
              </p:txBody>
            </p:sp>
          </mc:Fallback>
        </mc:AlternateContent>
      </p:grpSp>
      <p:sp>
        <p:nvSpPr>
          <p:cNvPr id="48" name="矩形 47"/>
          <p:cNvSpPr/>
          <p:nvPr/>
        </p:nvSpPr>
        <p:spPr>
          <a:xfrm>
            <a:off x="4902287" y="1740193"/>
            <a:ext cx="1829347" cy="369332"/>
          </a:xfrm>
          <a:prstGeom prst="rect">
            <a:avLst/>
          </a:prstGeom>
        </p:spPr>
        <p:txBody>
          <a:bodyPr wrap="none">
            <a:spAutoFit/>
          </a:bodyPr>
          <a:lstStyle/>
          <a:p>
            <a:r>
              <a:rPr lang="en-US" altLang="zh-CN" dirty="0"/>
              <a:t>3-of-8 Decoder </a:t>
            </a:r>
            <a:endParaRPr lang="zh-CN" altLang="en-US" dirty="0"/>
          </a:p>
        </p:txBody>
      </p:sp>
      <p:sp>
        <p:nvSpPr>
          <p:cNvPr id="3" name="文本框 2"/>
          <p:cNvSpPr txBox="1"/>
          <p:nvPr/>
        </p:nvSpPr>
        <p:spPr>
          <a:xfrm>
            <a:off x="3977640" y="272565"/>
            <a:ext cx="5492209"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 </a:t>
            </a:r>
            <a:r>
              <a:rPr lang="zh-CN" altLang="en-US" sz="3200" dirty="0">
                <a:solidFill>
                  <a:srgbClr val="FF0000"/>
                </a:solidFill>
                <a:latin typeface="Arial" panose="020B0604020202020204" pitchFamily="34" charset="0"/>
                <a:sym typeface="+mn-ea"/>
              </a:rPr>
              <a:t>（</a:t>
            </a:r>
            <a:r>
              <a:rPr lang="en-US" altLang="zh-CN" sz="3200" dirty="0">
                <a:solidFill>
                  <a:srgbClr val="FF0000"/>
                </a:solidFill>
                <a:latin typeface="Arial" panose="020B0604020202020204" pitchFamily="34" charset="0"/>
                <a:sym typeface="+mn-ea"/>
              </a:rPr>
              <a:t>2</a:t>
            </a:r>
            <a:r>
              <a:rPr lang="zh-CN" altLang="en-US" sz="3200" dirty="0">
                <a:solidFill>
                  <a:srgbClr val="FF0000"/>
                </a:solidFill>
                <a:latin typeface="Arial" panose="020B0604020202020204" pitchFamily="34" charset="0"/>
                <a:sym typeface="+mn-ea"/>
              </a:rPr>
              <a:t>）</a:t>
            </a:r>
            <a:endParaRPr lang="zh-CN" alt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3858" y="1223157"/>
            <a:ext cx="7744284" cy="4587965"/>
          </a:xfrm>
          <a:prstGeom prst="rect">
            <a:avLst/>
          </a:prstGeom>
        </p:spPr>
      </p:pic>
      <p:sp>
        <p:nvSpPr>
          <p:cNvPr id="9" name="标题 1"/>
          <p:cNvSpPr txBox="1"/>
          <p:nvPr/>
        </p:nvSpPr>
        <p:spPr>
          <a:xfrm>
            <a:off x="654976" y="491343"/>
            <a:ext cx="10515600" cy="731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indent="-228600">
              <a:spcBef>
                <a:spcPts val="1000"/>
              </a:spcBef>
              <a:buFont typeface="Wingdings" panose="05000000000000000000" pitchFamily="2" charset="2"/>
              <a:buChar char="Ø"/>
            </a:pPr>
            <a:r>
              <a:rPr lang="en-US" altLang="zh-CN" sz="2000" b="1" dirty="0">
                <a:latin typeface="Palatino Linotype" panose="02040502050505030304" pitchFamily="18" charset="0"/>
                <a:ea typeface="+mn-ea"/>
                <a:cs typeface="+mn-cs"/>
              </a:rPr>
              <a:t>Circuit design</a:t>
            </a:r>
            <a:endParaRPr lang="zh-CN" altLang="en-US" sz="2000" b="1" dirty="0">
              <a:latin typeface="Palatino Linotype" panose="02040502050505030304" pitchFamily="18"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6399" y="1673133"/>
            <a:ext cx="9766802" cy="3587934"/>
          </a:xfrm>
          <a:prstGeom prst="rect">
            <a:avLst/>
          </a:prstGeom>
        </p:spPr>
      </p:pic>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0905840" y="2407785"/>
              <a:ext cx="915480" cy="2667600"/>
            </p14:xfrm>
          </p:contentPart>
        </mc:Choice>
        <mc:Fallback xmlns="">
          <p:pic>
            <p:nvPicPr>
              <p:cNvPr id="4" name="墨迹 3"/>
            </p:nvPicPr>
            <p:blipFill>
              <a:blip r:embed="rId3"/>
            </p:blipFill>
            <p:spPr>
              <a:xfrm>
                <a:off x="10905840" y="2407785"/>
                <a:ext cx="915480" cy="2667600"/>
              </a:xfrm>
              <a:prstGeom prst="rect"/>
            </p:spPr>
          </p:pic>
        </mc:Fallback>
      </mc:AlternateContent>
      <p:sp>
        <p:nvSpPr>
          <p:cNvPr id="5" name="标题 1"/>
          <p:cNvSpPr txBox="1"/>
          <p:nvPr/>
        </p:nvSpPr>
        <p:spPr>
          <a:xfrm>
            <a:off x="762000" y="755637"/>
            <a:ext cx="10515600" cy="731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indent="-228600">
              <a:spcBef>
                <a:spcPts val="1000"/>
              </a:spcBef>
              <a:buFont typeface="Wingdings" panose="05000000000000000000" pitchFamily="2" charset="2"/>
              <a:buChar char="Ø"/>
            </a:pPr>
            <a:r>
              <a:rPr lang="en-US" altLang="zh-CN" sz="2000" b="1" dirty="0">
                <a:latin typeface="Palatino Linotype" panose="02040502050505030304" pitchFamily="18" charset="0"/>
                <a:ea typeface="+mn-ea"/>
                <a:cs typeface="+mn-cs"/>
              </a:rPr>
              <a:t>Simulation result</a:t>
            </a:r>
            <a:endParaRPr lang="zh-CN" altLang="en-US" sz="2000" b="1" dirty="0">
              <a:latin typeface="Palatino Linotype" panose="02040502050505030304" pitchFamily="18"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838200" y="1117778"/>
            <a:ext cx="10515600" cy="7318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28600" indent="-228600">
              <a:spcBef>
                <a:spcPts val="1000"/>
              </a:spcBef>
              <a:buFont typeface="Wingdings" panose="05000000000000000000" pitchFamily="2" charset="2"/>
              <a:buChar char="Ø"/>
            </a:pPr>
            <a:r>
              <a:rPr lang="en-US" altLang="zh-CN" sz="2000" b="1" dirty="0">
                <a:latin typeface="Palatino Linotype" panose="02040502050505030304" pitchFamily="18" charset="0"/>
                <a:ea typeface="+mn-ea"/>
                <a:cs typeface="+mn-cs"/>
              </a:rPr>
              <a:t>Task 3: use a 3-of-8 decoder to realize the Full adder</a:t>
            </a:r>
            <a:endParaRPr lang="zh-CN" altLang="en-US" sz="2000" b="1" dirty="0">
              <a:latin typeface="Palatino Linotype" panose="02040502050505030304" pitchFamily="18" charset="0"/>
              <a:ea typeface="+mn-ea"/>
              <a:cs typeface="+mn-cs"/>
            </a:endParaRPr>
          </a:p>
        </p:txBody>
      </p:sp>
      <p:sp>
        <p:nvSpPr>
          <p:cNvPr id="4" name="文本框 3"/>
          <p:cNvSpPr txBox="1"/>
          <p:nvPr/>
        </p:nvSpPr>
        <p:spPr>
          <a:xfrm>
            <a:off x="3977640" y="272565"/>
            <a:ext cx="5492209"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 </a:t>
            </a:r>
            <a:r>
              <a:rPr lang="zh-CN" altLang="en-US" sz="3200" dirty="0">
                <a:solidFill>
                  <a:srgbClr val="FF0000"/>
                </a:solidFill>
                <a:latin typeface="Arial" panose="020B0604020202020204" pitchFamily="34" charset="0"/>
                <a:sym typeface="+mn-ea"/>
              </a:rPr>
              <a:t>（</a:t>
            </a:r>
            <a:r>
              <a:rPr lang="en-US" altLang="zh-CN" sz="3200" dirty="0">
                <a:solidFill>
                  <a:srgbClr val="FF0000"/>
                </a:solidFill>
                <a:latin typeface="Arial" panose="020B0604020202020204" pitchFamily="34" charset="0"/>
                <a:sym typeface="+mn-ea"/>
              </a:rPr>
              <a:t>2</a:t>
            </a:r>
            <a:r>
              <a:rPr lang="zh-CN" altLang="en-US" sz="3200" dirty="0">
                <a:solidFill>
                  <a:srgbClr val="FF0000"/>
                </a:solidFill>
                <a:latin typeface="Arial" panose="020B0604020202020204" pitchFamily="34" charset="0"/>
                <a:sym typeface="+mn-ea"/>
              </a:rPr>
              <a:t>）</a:t>
            </a:r>
            <a:endParaRPr lang="zh-CN" altLang="en-US" sz="3200" dirty="0"/>
          </a:p>
        </p:txBody>
      </p:sp>
      <p:pic>
        <p:nvPicPr>
          <p:cNvPr id="8" name="图片 7"/>
          <p:cNvPicPr>
            <a:picLocks noChangeAspect="1"/>
          </p:cNvPicPr>
          <p:nvPr/>
        </p:nvPicPr>
        <p:blipFill>
          <a:blip r:embed="rId1"/>
          <a:stretch>
            <a:fillRect/>
          </a:stretch>
        </p:blipFill>
        <p:spPr>
          <a:xfrm>
            <a:off x="1132175" y="2063572"/>
            <a:ext cx="7038975" cy="2266950"/>
          </a:xfrm>
          <a:prstGeom prst="rect">
            <a:avLst/>
          </a:prstGeom>
        </p:spPr>
      </p:pic>
      <p:pic>
        <p:nvPicPr>
          <p:cNvPr id="10" name="图片 9"/>
          <p:cNvPicPr>
            <a:picLocks noChangeAspect="1"/>
          </p:cNvPicPr>
          <p:nvPr/>
        </p:nvPicPr>
        <p:blipFill>
          <a:blip r:embed="rId2"/>
          <a:stretch>
            <a:fillRect/>
          </a:stretch>
        </p:blipFill>
        <p:spPr>
          <a:xfrm>
            <a:off x="2259924" y="5073472"/>
            <a:ext cx="3733800" cy="1333500"/>
          </a:xfrm>
          <a:prstGeom prst="rect">
            <a:avLst/>
          </a:prstGeom>
        </p:spPr>
      </p:pic>
      <p:pic>
        <p:nvPicPr>
          <p:cNvPr id="12" name="图片 11"/>
          <p:cNvPicPr>
            <a:picLocks noChangeAspect="1"/>
          </p:cNvPicPr>
          <p:nvPr/>
        </p:nvPicPr>
        <p:blipFill>
          <a:blip r:embed="rId3"/>
          <a:stretch>
            <a:fillRect/>
          </a:stretch>
        </p:blipFill>
        <p:spPr>
          <a:xfrm>
            <a:off x="5970875" y="5019982"/>
            <a:ext cx="3257550" cy="1066800"/>
          </a:xfrm>
          <a:prstGeom prst="rect">
            <a:avLst/>
          </a:prstGeom>
        </p:spPr>
      </p:pic>
      <p:sp>
        <p:nvSpPr>
          <p:cNvPr id="13" name="矩形: 圆角 12"/>
          <p:cNvSpPr/>
          <p:nvPr/>
        </p:nvSpPr>
        <p:spPr>
          <a:xfrm>
            <a:off x="2189450" y="5019982"/>
            <a:ext cx="3257550" cy="3425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a:off x="5818475" y="5054729"/>
            <a:ext cx="3257550" cy="3425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7874" y="1896045"/>
            <a:ext cx="2036351" cy="26020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61561"/>
            <a:ext cx="10515600" cy="530225"/>
          </a:xfrm>
        </p:spPr>
        <p:txBody>
          <a:bodyPr/>
          <a:lstStyle/>
          <a:p>
            <a:pPr>
              <a:buFont typeface="Wingdings" panose="05000000000000000000" pitchFamily="2" charset="2"/>
              <a:buChar char="p"/>
            </a:pPr>
            <a:r>
              <a:rPr lang="en-US" altLang="zh-CN" sz="2800" b="1" dirty="0">
                <a:solidFill>
                  <a:schemeClr val="accent1"/>
                </a:solidFill>
                <a:latin typeface="Palatino Linotype" panose="02040502050505030304" pitchFamily="18" charset="0"/>
              </a:rPr>
              <a:t>BCD to Seven Segment Decoder</a:t>
            </a:r>
            <a:endParaRPr lang="en-US" altLang="zh-CN" sz="2800" b="1" dirty="0">
              <a:solidFill>
                <a:schemeClr val="accent1"/>
              </a:solidFill>
              <a:latin typeface="Palatino Linotype" panose="02040502050505030304" pitchFamily="18" charset="0"/>
            </a:endParaRPr>
          </a:p>
          <a:p>
            <a:pPr marL="0" indent="0">
              <a:buNone/>
            </a:pPr>
            <a:endParaRPr lang="zh-CN" altLang="en-US" dirty="0"/>
          </a:p>
        </p:txBody>
      </p:sp>
      <p:sp>
        <p:nvSpPr>
          <p:cNvPr id="4" name="标题 1"/>
          <p:cNvSpPr>
            <a:spLocks noGrp="1"/>
          </p:cNvSpPr>
          <p:nvPr>
            <p:ph type="title"/>
          </p:nvPr>
        </p:nvSpPr>
        <p:spPr>
          <a:xfrm>
            <a:off x="838200" y="365125"/>
            <a:ext cx="10515600" cy="530225"/>
          </a:xfrm>
        </p:spPr>
        <p:txBody>
          <a:bodyPr>
            <a:normAutofit fontScale="90000"/>
          </a:bodyPr>
          <a:lstStyle/>
          <a:p>
            <a:pPr algn="ctr"/>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5" name="内容占位符 2"/>
          <p:cNvSpPr txBox="1"/>
          <p:nvPr/>
        </p:nvSpPr>
        <p:spPr>
          <a:xfrm>
            <a:off x="838200" y="1727954"/>
            <a:ext cx="10515600" cy="530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000" b="1" i="0" dirty="0">
                <a:solidFill>
                  <a:srgbClr val="FF0000"/>
                </a:solidFill>
                <a:effectLst/>
                <a:latin typeface="Palatino Linotype" panose="02040502050505030304" pitchFamily="18" charset="0"/>
              </a:rPr>
              <a:t>BCD (</a:t>
            </a:r>
            <a:r>
              <a:rPr lang="en-US" altLang="zh-CN" sz="2000" b="1" i="0" u="none" strike="noStrike" dirty="0">
                <a:solidFill>
                  <a:srgbClr val="FF0000"/>
                </a:solidFill>
                <a:effectLst/>
                <a:latin typeface="Palatino Linotype" panose="02040502050505030304" pitchFamily="18" charset="0"/>
              </a:rPr>
              <a:t>Binary Coded Decimal</a:t>
            </a:r>
            <a:r>
              <a:rPr lang="en-US" altLang="zh-CN" sz="2000" b="1" i="0" dirty="0">
                <a:solidFill>
                  <a:srgbClr val="FF0000"/>
                </a:solidFill>
                <a:effectLst/>
                <a:latin typeface="Palatino Linotype" panose="02040502050505030304" pitchFamily="18" charset="0"/>
              </a:rPr>
              <a:t>)</a:t>
            </a:r>
            <a:endParaRPr lang="zh-CN" altLang="en-US" sz="2000" b="1" dirty="0">
              <a:solidFill>
                <a:srgbClr val="FF0000"/>
              </a:solidFill>
            </a:endParaRPr>
          </a:p>
        </p:txBody>
      </p:sp>
      <p:sp>
        <p:nvSpPr>
          <p:cNvPr id="6" name="文本框 5"/>
          <p:cNvSpPr txBox="1"/>
          <p:nvPr/>
        </p:nvSpPr>
        <p:spPr>
          <a:xfrm>
            <a:off x="990599" y="2380119"/>
            <a:ext cx="9725026" cy="3415030"/>
          </a:xfrm>
          <a:prstGeom prst="rect">
            <a:avLst/>
          </a:prstGeom>
          <a:noFill/>
        </p:spPr>
        <p:txBody>
          <a:bodyPr wrap="square">
            <a:spAutoFit/>
          </a:bodyPr>
          <a:lstStyle/>
          <a:p>
            <a:pPr algn="just"/>
            <a:r>
              <a:rPr lang="en-US" altLang="zh-CN" b="1" i="0" dirty="0">
                <a:effectLst/>
                <a:latin typeface="Palatino Linotype" panose="02040502050505030304" pitchFamily="18" charset="0"/>
              </a:rPr>
              <a:t>BCD</a:t>
            </a:r>
            <a:r>
              <a:rPr lang="en-US" altLang="zh-CN" b="0" i="0" dirty="0">
                <a:effectLst/>
                <a:latin typeface="Palatino Linotype" panose="02040502050505030304" pitchFamily="18" charset="0"/>
              </a:rPr>
              <a:t> or </a:t>
            </a:r>
            <a:r>
              <a:rPr lang="en-US" altLang="zh-CN" b="1" i="0" dirty="0">
                <a:effectLst/>
                <a:latin typeface="Palatino Linotype" panose="02040502050505030304" pitchFamily="18" charset="0"/>
              </a:rPr>
              <a:t>Binary Coded Decimal</a:t>
            </a:r>
            <a:r>
              <a:rPr lang="en-US" altLang="zh-CN" b="0" i="0" dirty="0">
                <a:effectLst/>
                <a:latin typeface="Palatino Linotype" panose="02040502050505030304" pitchFamily="18" charset="0"/>
              </a:rPr>
              <a:t> is that number system or code which has the binary numbers or digits to represent a decimal </a:t>
            </a:r>
            <a:r>
              <a:rPr lang="en-US" altLang="zh-CN" dirty="0">
                <a:latin typeface="Palatino Linotype" panose="02040502050505030304" pitchFamily="18" charset="0"/>
              </a:rPr>
              <a:t>number. It is an encoding scheme which represents each of the decimal numbers by its equivalent 4-bit binary pattern.</a:t>
            </a:r>
            <a:endParaRPr lang="en-US" altLang="zh-CN" dirty="0">
              <a:latin typeface="Palatino Linotype" panose="02040502050505030304" pitchFamily="18" charset="0"/>
            </a:endParaRPr>
          </a:p>
          <a:p>
            <a:pPr algn="just"/>
            <a:br>
              <a:rPr lang="en-US" altLang="zh-CN" dirty="0"/>
            </a:br>
            <a:r>
              <a:rPr lang="en-US" altLang="zh-CN" b="0" i="0" dirty="0">
                <a:effectLst/>
                <a:latin typeface="Palatino Linotype" panose="02040502050505030304" pitchFamily="18" charset="0"/>
              </a:rPr>
              <a:t>A decimal number contains 10 digits </a:t>
            </a:r>
            <a:r>
              <a:rPr lang="zh-CN" altLang="en-US" b="0" i="0" dirty="0">
                <a:effectLst/>
                <a:latin typeface="Palatino Linotype" panose="02040502050505030304" pitchFamily="18" charset="0"/>
              </a:rPr>
              <a:t>：</a:t>
            </a:r>
            <a:r>
              <a:rPr lang="en-US" altLang="zh-CN" b="0" i="0" dirty="0">
                <a:effectLst/>
                <a:latin typeface="Palatino Linotype" panose="02040502050505030304" pitchFamily="18" charset="0"/>
              </a:rPr>
              <a:t>(0-9</a:t>
            </a:r>
            <a:r>
              <a:rPr lang="zh-CN" altLang="en-US" b="0" i="0" dirty="0">
                <a:effectLst/>
                <a:latin typeface="Palatino Linotype" panose="02040502050505030304" pitchFamily="18" charset="0"/>
              </a:rPr>
              <a:t>）</a:t>
            </a:r>
            <a:endParaRPr lang="en-US" altLang="zh-CN" b="0" i="0" dirty="0">
              <a:effectLst/>
              <a:latin typeface="Palatino Linotype" panose="02040502050505030304" pitchFamily="18" charset="0"/>
            </a:endParaRPr>
          </a:p>
          <a:p>
            <a:pPr algn="just"/>
            <a:endParaRPr lang="en-US" altLang="zh-CN" dirty="0">
              <a:latin typeface="Palatino Linotype" panose="02040502050505030304" pitchFamily="18" charset="0"/>
            </a:endParaRPr>
          </a:p>
          <a:p>
            <a:pPr algn="just"/>
            <a:r>
              <a:rPr lang="en-US" altLang="zh-CN" b="0" i="0" dirty="0">
                <a:effectLst/>
                <a:latin typeface="Palatino Linotype" panose="02040502050505030304" pitchFamily="18" charset="0"/>
              </a:rPr>
              <a:t>The binary number formed by four binary digits contains 16 codes: </a:t>
            </a:r>
            <a:r>
              <a:rPr lang="en-US" altLang="zh-CN" b="1" i="0" dirty="0">
                <a:effectLst/>
                <a:latin typeface="Palatino Linotype" panose="02040502050505030304" pitchFamily="18" charset="0"/>
              </a:rPr>
              <a:t>0000~1111</a:t>
            </a:r>
            <a:r>
              <a:rPr lang="en-US" altLang="zh-CN" b="0" i="0" dirty="0">
                <a:effectLst/>
                <a:latin typeface="Palatino Linotype" panose="02040502050505030304" pitchFamily="18" charset="0"/>
              </a:rPr>
              <a:t> (0-15)</a:t>
            </a:r>
            <a:endParaRPr lang="en-US" altLang="zh-CN" b="0" i="0" dirty="0">
              <a:effectLst/>
              <a:latin typeface="Palatino Linotype" panose="02040502050505030304" pitchFamily="18" charset="0"/>
            </a:endParaRPr>
          </a:p>
          <a:p>
            <a:pPr algn="just"/>
            <a:endParaRPr lang="en-US" altLang="zh-CN" b="0" i="0" dirty="0">
              <a:effectLst/>
              <a:latin typeface="Palatino Linotype" panose="02040502050505030304" pitchFamily="18" charset="0"/>
            </a:endParaRPr>
          </a:p>
          <a:p>
            <a:pPr algn="just"/>
            <a:r>
              <a:rPr lang="en-US" altLang="zh-CN" b="0" i="0" dirty="0">
                <a:effectLst/>
                <a:latin typeface="Palatino Linotype" panose="02040502050505030304" pitchFamily="18" charset="0"/>
              </a:rPr>
              <a:t>In case of </a:t>
            </a:r>
            <a:r>
              <a:rPr lang="en-US" altLang="zh-CN" b="1" i="0" dirty="0">
                <a:effectLst/>
                <a:latin typeface="Palatino Linotype" panose="02040502050505030304" pitchFamily="18" charset="0"/>
              </a:rPr>
              <a:t>BCD,</a:t>
            </a:r>
            <a:r>
              <a:rPr lang="en-US" altLang="zh-CN" b="0" i="0" dirty="0">
                <a:effectLst/>
                <a:latin typeface="Palatino Linotype" panose="02040502050505030304" pitchFamily="18" charset="0"/>
              </a:rPr>
              <a:t> the binary number formed by four binary digits, will be the equivalent code for the given decimal digits. Only the binary number from </a:t>
            </a:r>
            <a:r>
              <a:rPr lang="en-US" altLang="zh-CN" b="1" i="0" dirty="0">
                <a:solidFill>
                  <a:srgbClr val="FF0000"/>
                </a:solidFill>
                <a:effectLst/>
                <a:latin typeface="Palatino Linotype" panose="02040502050505030304" pitchFamily="18" charset="0"/>
              </a:rPr>
              <a:t>0000-1001</a:t>
            </a:r>
            <a:r>
              <a:rPr lang="en-US" altLang="zh-CN" b="0" i="0" dirty="0">
                <a:effectLst/>
                <a:latin typeface="Palatino Linotype" panose="02040502050505030304" pitchFamily="18" charset="0"/>
              </a:rPr>
              <a:t> are used to express the decimal equivalent from 0-9 respectively. </a:t>
            </a:r>
            <a:endParaRPr lang="en-US" altLang="zh-CN" b="0" i="0" dirty="0">
              <a:effectLst/>
              <a:latin typeface="Palatino Linotype" panose="02040502050505030304" pitchFamily="18" charset="0"/>
            </a:endParaRPr>
          </a:p>
          <a:p>
            <a:pPr algn="just"/>
            <a:endParaRPr lang="en-US" altLang="zh-CN" dirty="0">
              <a:latin typeface="Palatino Linotype" panose="020405020505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3450" y="1939542"/>
            <a:ext cx="10296524" cy="1203325"/>
          </a:xfrm>
        </p:spPr>
        <p:txBody>
          <a:bodyPr>
            <a:normAutofit/>
          </a:bodyPr>
          <a:lstStyle/>
          <a:p>
            <a:pPr algn="just">
              <a:buFont typeface="Wingdings" panose="05000000000000000000" pitchFamily="2" charset="2"/>
              <a:buChar char="Ø"/>
            </a:pPr>
            <a:r>
              <a:rPr lang="en-US" altLang="zh-CN" sz="2000" b="0" i="0" dirty="0">
                <a:effectLst/>
                <a:latin typeface="Palatino Linotype" panose="02040502050505030304" pitchFamily="18" charset="0"/>
              </a:rPr>
              <a:t>For </a:t>
            </a:r>
            <a:r>
              <a:rPr lang="en-US" altLang="zh-CN" sz="2000" b="1" i="0" dirty="0">
                <a:effectLst/>
                <a:latin typeface="Palatino Linotype" panose="02040502050505030304" pitchFamily="18" charset="0"/>
              </a:rPr>
              <a:t>single decimal digit</a:t>
            </a:r>
            <a:r>
              <a:rPr lang="en-US" altLang="zh-CN" sz="2000" b="0" i="0" dirty="0">
                <a:effectLst/>
                <a:latin typeface="Palatino Linotype" panose="02040502050505030304" pitchFamily="18" charset="0"/>
              </a:rPr>
              <a:t>, it’s equivalent </a:t>
            </a:r>
            <a:r>
              <a:rPr lang="en-US" altLang="zh-CN" sz="2000" b="1" i="0" dirty="0">
                <a:effectLst/>
                <a:latin typeface="Palatino Linotype" panose="02040502050505030304" pitchFamily="18" charset="0"/>
              </a:rPr>
              <a:t>BCD </a:t>
            </a:r>
            <a:r>
              <a:rPr lang="en-US" altLang="zh-CN" sz="2000" b="0" i="0" dirty="0">
                <a:effectLst/>
                <a:latin typeface="Palatino Linotype" panose="02040502050505030304" pitchFamily="18" charset="0"/>
              </a:rPr>
              <a:t>will be the respective four binary digits of that decimal number </a:t>
            </a:r>
            <a:endParaRPr lang="en-US" altLang="zh-CN" sz="2000" b="0" i="0" dirty="0">
              <a:effectLst/>
              <a:latin typeface="Palatino Linotype" panose="02040502050505030304" pitchFamily="18" charset="0"/>
            </a:endParaRPr>
          </a:p>
          <a:p>
            <a:pPr marL="0" indent="0" algn="just">
              <a:buNone/>
            </a:pPr>
            <a:r>
              <a:rPr lang="en-US" altLang="zh-CN" sz="2000" dirty="0">
                <a:latin typeface="Palatino Linotype" panose="02040502050505030304" pitchFamily="18" charset="0"/>
              </a:rPr>
              <a:t>        0—0000  1—0001   2-0010   3—0011  4–0100  5–0101  6–0110  7–0111  8–1000   9--1001  </a:t>
            </a:r>
            <a:endParaRPr lang="en-US" altLang="zh-CN" sz="2000" dirty="0">
              <a:latin typeface="Palatino Linotype" panose="02040502050505030304" pitchFamily="18" charset="0"/>
            </a:endParaRPr>
          </a:p>
        </p:txBody>
      </p:sp>
      <p:sp>
        <p:nvSpPr>
          <p:cNvPr id="4" name="内容占位符 2"/>
          <p:cNvSpPr txBox="1"/>
          <p:nvPr/>
        </p:nvSpPr>
        <p:spPr>
          <a:xfrm>
            <a:off x="838200" y="1295400"/>
            <a:ext cx="10515600" cy="530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000" b="1" i="0" dirty="0">
                <a:solidFill>
                  <a:srgbClr val="FF0000"/>
                </a:solidFill>
                <a:effectLst/>
                <a:latin typeface="Palatino Linotype" panose="02040502050505030304" pitchFamily="18" charset="0"/>
              </a:rPr>
              <a:t>BCD (</a:t>
            </a:r>
            <a:r>
              <a:rPr lang="en-US" altLang="zh-CN" sz="2000" b="1" i="0" u="none" strike="noStrike" dirty="0">
                <a:solidFill>
                  <a:srgbClr val="FF0000"/>
                </a:solidFill>
                <a:effectLst/>
                <a:latin typeface="Palatino Linotype" panose="02040502050505030304" pitchFamily="18" charset="0"/>
              </a:rPr>
              <a:t>Binary Coded Decimal</a:t>
            </a:r>
            <a:r>
              <a:rPr lang="en-US" altLang="zh-CN" sz="2000" b="1" i="0" dirty="0">
                <a:solidFill>
                  <a:srgbClr val="FF0000"/>
                </a:solidFill>
                <a:effectLst/>
                <a:latin typeface="Palatino Linotype" panose="02040502050505030304" pitchFamily="18" charset="0"/>
              </a:rPr>
              <a:t>)</a:t>
            </a:r>
            <a:endParaRPr lang="zh-CN" altLang="en-US" sz="2000" dirty="0"/>
          </a:p>
        </p:txBody>
      </p:sp>
      <p:sp>
        <p:nvSpPr>
          <p:cNvPr id="5" name="标题 1"/>
          <p:cNvSpPr>
            <a:spLocks noGrp="1"/>
          </p:cNvSpPr>
          <p:nvPr>
            <p:ph type="title"/>
          </p:nvPr>
        </p:nvSpPr>
        <p:spPr>
          <a:xfrm>
            <a:off x="838200" y="336550"/>
            <a:ext cx="10515600" cy="530225"/>
          </a:xfrm>
        </p:spPr>
        <p:txBody>
          <a:bodyPr>
            <a:normAutofit fontScale="90000"/>
          </a:bodyPr>
          <a:lstStyle/>
          <a:p>
            <a:pPr algn="ctr"/>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7" name="文本框 6"/>
          <p:cNvSpPr txBox="1"/>
          <p:nvPr/>
        </p:nvSpPr>
        <p:spPr>
          <a:xfrm>
            <a:off x="933450" y="3336726"/>
            <a:ext cx="10391775" cy="1631216"/>
          </a:xfrm>
          <a:prstGeom prst="rect">
            <a:avLst/>
          </a:prstGeom>
          <a:noFill/>
        </p:spPr>
        <p:txBody>
          <a:bodyPr wrap="square">
            <a:spAutoFit/>
          </a:bodyPr>
          <a:lstStyle/>
          <a:p>
            <a:pPr algn="just">
              <a:buFont typeface="Wingdings" panose="05000000000000000000" pitchFamily="2" charset="2"/>
              <a:buChar char="Ø"/>
            </a:pPr>
            <a:r>
              <a:rPr lang="en-US" altLang="zh-CN" sz="2000" b="1" i="0" dirty="0">
                <a:effectLst/>
                <a:latin typeface="Palatino Linotype" panose="02040502050505030304" pitchFamily="18" charset="0"/>
              </a:rPr>
              <a:t>For two decimal digits</a:t>
            </a:r>
            <a:r>
              <a:rPr lang="en-US" altLang="zh-CN" sz="2000" b="0" i="0" dirty="0">
                <a:effectLst/>
                <a:latin typeface="Palatino Linotype" panose="02040502050505030304" pitchFamily="18" charset="0"/>
              </a:rPr>
              <a:t>, it’s equivalent </a:t>
            </a:r>
            <a:r>
              <a:rPr lang="en-US" altLang="zh-CN" sz="2000" b="1" i="0" dirty="0">
                <a:effectLst/>
                <a:latin typeface="Palatino Linotype" panose="02040502050505030304" pitchFamily="18" charset="0"/>
              </a:rPr>
              <a:t>BCD</a:t>
            </a:r>
            <a:r>
              <a:rPr lang="en-US" altLang="zh-CN" sz="2000" b="0" i="0" dirty="0">
                <a:effectLst/>
                <a:latin typeface="Palatino Linotype" panose="02040502050505030304" pitchFamily="18" charset="0"/>
              </a:rPr>
              <a:t> will be the respective </a:t>
            </a:r>
            <a:r>
              <a:rPr lang="en-US" altLang="zh-CN" sz="2000" b="1" i="0" dirty="0">
                <a:effectLst/>
                <a:latin typeface="Palatino Linotype" panose="02040502050505030304" pitchFamily="18" charset="0"/>
              </a:rPr>
              <a:t>eight binary </a:t>
            </a:r>
            <a:r>
              <a:rPr lang="en-US" altLang="zh-CN" sz="2000" b="0" i="0" dirty="0">
                <a:effectLst/>
                <a:latin typeface="Palatino Linotype" panose="02040502050505030304" pitchFamily="18" charset="0"/>
              </a:rPr>
              <a:t>of the given decimal number. Four for the first decimal digit and next four for the second decimal digit. It may be cleared from an example.</a:t>
            </a:r>
            <a:endParaRPr lang="zh-CN" altLang="en-US" sz="2000" dirty="0"/>
          </a:p>
          <a:p>
            <a:pPr marL="0" indent="0">
              <a:buNone/>
            </a:pPr>
            <a:r>
              <a:rPr lang="en-US" altLang="zh-CN" sz="2000" dirty="0"/>
              <a:t>      (15)</a:t>
            </a:r>
            <a:r>
              <a:rPr lang="en-US" altLang="zh-CN" sz="2000" baseline="-25000" dirty="0"/>
              <a:t>BCD</a:t>
            </a:r>
            <a:r>
              <a:rPr lang="en-US" altLang="zh-CN" sz="2000" dirty="0"/>
              <a:t>=0001 0101                      (24)</a:t>
            </a:r>
            <a:r>
              <a:rPr lang="en-US" altLang="zh-CN" sz="2000" baseline="-25000" dirty="0"/>
              <a:t>BCD</a:t>
            </a:r>
            <a:r>
              <a:rPr lang="en-US" altLang="zh-CN" sz="2000" dirty="0"/>
              <a:t>=0010 0100  </a:t>
            </a:r>
            <a:endParaRPr lang="en-US" altLang="zh-CN" sz="2000" dirty="0"/>
          </a:p>
          <a:p>
            <a:pPr marL="0" indent="0">
              <a:buNone/>
            </a:pPr>
            <a:r>
              <a:rPr lang="en-US" altLang="zh-CN" sz="2000" dirty="0"/>
              <a:t>      (15)</a:t>
            </a:r>
            <a:r>
              <a:rPr lang="en-US" altLang="zh-CN" sz="2000" baseline="-25000" dirty="0"/>
              <a:t>B     </a:t>
            </a:r>
            <a:r>
              <a:rPr lang="en-US" altLang="zh-CN" sz="2000" dirty="0"/>
              <a:t>=1111                               (24)</a:t>
            </a:r>
            <a:r>
              <a:rPr lang="en-US" altLang="zh-CN" sz="2000" baseline="-25000" dirty="0"/>
              <a:t>B    </a:t>
            </a:r>
            <a:r>
              <a:rPr lang="en-US" altLang="zh-CN" sz="2000" dirty="0"/>
              <a:t>=11000 </a:t>
            </a:r>
            <a:endParaRPr lang="en-US" altLang="zh-CN" sz="2000" dirty="0"/>
          </a:p>
        </p:txBody>
      </p:sp>
      <p:sp>
        <p:nvSpPr>
          <p:cNvPr id="9" name="文本框 8"/>
          <p:cNvSpPr txBox="1"/>
          <p:nvPr/>
        </p:nvSpPr>
        <p:spPr>
          <a:xfrm>
            <a:off x="933450" y="5355659"/>
            <a:ext cx="10296524" cy="1015663"/>
          </a:xfrm>
          <a:prstGeom prst="rect">
            <a:avLst/>
          </a:prstGeom>
          <a:noFill/>
        </p:spPr>
        <p:txBody>
          <a:bodyPr wrap="square">
            <a:spAutoFit/>
          </a:bodyPr>
          <a:lstStyle/>
          <a:p>
            <a:pPr>
              <a:buFont typeface="Wingdings" panose="05000000000000000000" pitchFamily="2" charset="2"/>
              <a:buChar char="Ø"/>
            </a:pPr>
            <a:r>
              <a:rPr lang="en-US" altLang="zh-CN" sz="2000" b="1" i="0" dirty="0">
                <a:effectLst/>
                <a:latin typeface="Palatino Linotype" panose="02040502050505030304" pitchFamily="18" charset="0"/>
              </a:rPr>
              <a:t>For n decimal digits</a:t>
            </a:r>
            <a:r>
              <a:rPr lang="en-US" altLang="zh-CN" sz="2000" b="0" i="0" dirty="0">
                <a:effectLst/>
                <a:latin typeface="Palatino Linotype" panose="02040502050505030304" pitchFamily="18" charset="0"/>
              </a:rPr>
              <a:t>,</a:t>
            </a:r>
            <a:r>
              <a:rPr lang="en-US" altLang="zh-CN" sz="2000" dirty="0"/>
              <a:t> </a:t>
            </a:r>
            <a:r>
              <a:rPr lang="en-US" altLang="zh-CN" sz="2000" b="0" i="0" dirty="0">
                <a:effectLst/>
                <a:latin typeface="Palatino Linotype" panose="02040502050505030304" pitchFamily="18" charset="0"/>
              </a:rPr>
              <a:t>it’s equivalent </a:t>
            </a:r>
            <a:r>
              <a:rPr lang="en-US" altLang="zh-CN" sz="2000" b="1" i="0" dirty="0">
                <a:effectLst/>
                <a:latin typeface="Palatino Linotype" panose="02040502050505030304" pitchFamily="18" charset="0"/>
              </a:rPr>
              <a:t>BCD</a:t>
            </a:r>
            <a:r>
              <a:rPr lang="en-US" altLang="zh-CN" sz="2000" b="0" i="0" dirty="0">
                <a:effectLst/>
                <a:latin typeface="Palatino Linotype" panose="02040502050505030304" pitchFamily="18" charset="0"/>
              </a:rPr>
              <a:t> will be the respective 4n binary of the given decimal number.</a:t>
            </a:r>
            <a:r>
              <a:rPr lang="en-US" altLang="zh-CN" sz="2000" dirty="0"/>
              <a:t>        </a:t>
            </a:r>
            <a:endParaRPr lang="en-US" altLang="zh-CN" sz="2000" dirty="0"/>
          </a:p>
          <a:p>
            <a:pPr marL="0" indent="0">
              <a:buNone/>
            </a:pPr>
            <a:r>
              <a:rPr lang="en-US" altLang="zh-CN" sz="2000" dirty="0"/>
              <a:t>     (256)</a:t>
            </a:r>
            <a:r>
              <a:rPr lang="en-US" altLang="zh-CN" sz="2000" baseline="-25000" dirty="0"/>
              <a:t>BCD</a:t>
            </a:r>
            <a:r>
              <a:rPr lang="en-US" altLang="zh-CN" sz="2000" dirty="0"/>
              <a:t>=0010 0101 0110</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571500" y="1181100"/>
            <a:ext cx="10515600" cy="530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altLang="zh-CN" sz="2000" b="1" dirty="0">
                <a:solidFill>
                  <a:srgbClr val="FF0000"/>
                </a:solidFill>
                <a:latin typeface="Palatino Linotype" panose="02040502050505030304" pitchFamily="18" charset="0"/>
              </a:rPr>
              <a:t>Seven segment displays</a:t>
            </a:r>
            <a:endParaRPr lang="zh-CN" altLang="en-US" sz="2000" b="1" dirty="0">
              <a:solidFill>
                <a:srgbClr val="FF0000"/>
              </a:solidFill>
              <a:latin typeface="Palatino Linotype" panose="02040502050505030304" pitchFamily="18" charset="0"/>
            </a:endParaRPr>
          </a:p>
        </p:txBody>
      </p:sp>
      <p:sp>
        <p:nvSpPr>
          <p:cNvPr id="5" name="标题 1"/>
          <p:cNvSpPr>
            <a:spLocks noGrp="1"/>
          </p:cNvSpPr>
          <p:nvPr>
            <p:ph type="title"/>
          </p:nvPr>
        </p:nvSpPr>
        <p:spPr>
          <a:xfrm>
            <a:off x="838200" y="336550"/>
            <a:ext cx="10515600" cy="530225"/>
          </a:xfrm>
        </p:spPr>
        <p:txBody>
          <a:bodyPr>
            <a:normAutofit fontScale="90000"/>
          </a:bodyPr>
          <a:lstStyle/>
          <a:p>
            <a:pPr algn="ctr"/>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7" name="文本框 6"/>
          <p:cNvSpPr txBox="1"/>
          <p:nvPr/>
        </p:nvSpPr>
        <p:spPr>
          <a:xfrm>
            <a:off x="571500" y="1711325"/>
            <a:ext cx="10782300" cy="646331"/>
          </a:xfrm>
          <a:prstGeom prst="rect">
            <a:avLst/>
          </a:prstGeom>
          <a:noFill/>
        </p:spPr>
        <p:txBody>
          <a:bodyPr wrap="square">
            <a:spAutoFit/>
          </a:bodyPr>
          <a:lstStyle/>
          <a:p>
            <a:r>
              <a:rPr lang="en-US" altLang="zh-CN" b="1" i="0" u="none" strike="noStrike" dirty="0">
                <a:effectLst/>
                <a:latin typeface="Palatino Linotype" panose="02040502050505030304" pitchFamily="18" charset="0"/>
              </a:rPr>
              <a:t>Seven segment displays</a:t>
            </a:r>
            <a:r>
              <a:rPr lang="en-US" altLang="zh-CN" b="1" i="0" dirty="0">
                <a:effectLst/>
                <a:latin typeface="Palatino Linotype" panose="02040502050505030304" pitchFamily="18" charset="0"/>
              </a:rPr>
              <a:t> </a:t>
            </a:r>
            <a:r>
              <a:rPr lang="en-US" altLang="zh-CN" b="0" i="0" dirty="0">
                <a:effectLst/>
                <a:latin typeface="Palatino Linotype" panose="02040502050505030304" pitchFamily="18" charset="0"/>
              </a:rPr>
              <a:t>comprise of seven individual segments formed by either </a:t>
            </a:r>
            <a:r>
              <a:rPr lang="en-US" altLang="zh-CN" b="0" i="0" u="none" strike="noStrike" dirty="0">
                <a:effectLst/>
                <a:latin typeface="Palatino Linotype" panose="02040502050505030304" pitchFamily="18" charset="0"/>
              </a:rPr>
              <a:t>Light Emitting Diodes</a:t>
            </a:r>
            <a:r>
              <a:rPr lang="en-US" altLang="zh-CN" b="0" i="0" dirty="0">
                <a:effectLst/>
                <a:latin typeface="Palatino Linotype" panose="02040502050505030304" pitchFamily="18" charset="0"/>
              </a:rPr>
              <a:t> (LEDs) or Liquid Crystal Displays (LCDs) arranged in a definite pattern (Figure 1).</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50072" y="2397026"/>
            <a:ext cx="3397425" cy="2146410"/>
          </a:xfrm>
          <a:prstGeom prst="rect">
            <a:avLst/>
          </a:prstGeom>
        </p:spPr>
      </p:pic>
      <p:sp>
        <p:nvSpPr>
          <p:cNvPr id="11" name="文本框 10"/>
          <p:cNvSpPr txBox="1"/>
          <p:nvPr/>
        </p:nvSpPr>
        <p:spPr>
          <a:xfrm>
            <a:off x="2471737" y="4790986"/>
            <a:ext cx="6981825" cy="1200329"/>
          </a:xfrm>
          <a:prstGeom prst="rect">
            <a:avLst/>
          </a:prstGeom>
          <a:noFill/>
        </p:spPr>
        <p:txBody>
          <a:bodyPr wrap="square">
            <a:spAutoFit/>
          </a:bodyPr>
          <a:lstStyle/>
          <a:p>
            <a:pPr algn="just"/>
            <a:r>
              <a:rPr lang="en-US" altLang="zh-CN" b="0" i="0" dirty="0">
                <a:effectLst/>
                <a:latin typeface="Palatino Linotype" panose="02040502050505030304" pitchFamily="18" charset="0"/>
              </a:rPr>
              <a:t>For the display to work, these segments are to be driven by the certain logic level at their input. Depending on this, seven segment displays are found to be of two types viz., common cathode type and common anode type.</a:t>
            </a:r>
            <a:endParaRPr lang="zh-CN" altLang="en-US" dirty="0"/>
          </a:p>
        </p:txBody>
      </p:sp>
      <p:pic>
        <p:nvPicPr>
          <p:cNvPr id="112" name="图片 111"/>
          <p:cNvPicPr>
            <a:picLocks noChangeAspect="1"/>
          </p:cNvPicPr>
          <p:nvPr/>
        </p:nvPicPr>
        <p:blipFill>
          <a:blip r:embed="rId2"/>
          <a:stretch>
            <a:fillRect/>
          </a:stretch>
        </p:blipFill>
        <p:spPr>
          <a:xfrm>
            <a:off x="6870065" y="2486660"/>
            <a:ext cx="2583180" cy="21761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57274" y="573465"/>
            <a:ext cx="9686925" cy="646331"/>
          </a:xfrm>
          <a:prstGeom prst="rect">
            <a:avLst/>
          </a:prstGeom>
          <a:noFill/>
        </p:spPr>
        <p:txBody>
          <a:bodyPr wrap="square">
            <a:spAutoFit/>
          </a:bodyPr>
          <a:lstStyle/>
          <a:p>
            <a:pPr algn="just"/>
            <a:r>
              <a:rPr lang="en-US" altLang="zh-CN" b="0" i="0" dirty="0">
                <a:effectLst/>
                <a:latin typeface="Palatino Linotype" panose="02040502050505030304" pitchFamily="18" charset="0"/>
              </a:rPr>
              <a:t>A common cathode display (Figure 2a) has all the </a:t>
            </a:r>
            <a:r>
              <a:rPr lang="en-US" altLang="zh-CN" b="1" i="0" dirty="0">
                <a:solidFill>
                  <a:srgbClr val="00B050"/>
                </a:solidFill>
                <a:effectLst/>
                <a:latin typeface="Palatino Linotype" panose="02040502050505030304" pitchFamily="18" charset="0"/>
              </a:rPr>
              <a:t>cathode terminals </a:t>
            </a:r>
            <a:r>
              <a:rPr lang="en-US" altLang="zh-CN" b="0" i="0" dirty="0">
                <a:effectLst/>
                <a:latin typeface="Palatino Linotype" panose="02040502050505030304" pitchFamily="18" charset="0"/>
              </a:rPr>
              <a:t>of its </a:t>
            </a:r>
            <a:r>
              <a:rPr lang="en-US" altLang="zh-CN" b="0" i="0" u="none" strike="noStrike" dirty="0">
                <a:solidFill>
                  <a:srgbClr val="BE9E5F"/>
                </a:solidFill>
                <a:effectLst/>
                <a:latin typeface="Palatino Linotype" panose="02040502050505030304" pitchFamily="18" charset="0"/>
                <a:hlinkClick r:id="rId1"/>
              </a:rPr>
              <a:t>LED</a:t>
            </a:r>
            <a:r>
              <a:rPr lang="en-US" altLang="zh-CN" b="0" i="0" dirty="0">
                <a:effectLst/>
                <a:latin typeface="Palatino Linotype" panose="02040502050505030304" pitchFamily="18" charset="0"/>
              </a:rPr>
              <a:t> segments tied together (green line). </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527" y="1219796"/>
            <a:ext cx="5766096" cy="151137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8523" y="4635776"/>
            <a:ext cx="6890104" cy="1892397"/>
          </a:xfrm>
          <a:prstGeom prst="rect">
            <a:avLst/>
          </a:prstGeom>
        </p:spPr>
      </p:pic>
      <p:sp>
        <p:nvSpPr>
          <p:cNvPr id="9" name="文本框 8"/>
          <p:cNvSpPr txBox="1"/>
          <p:nvPr/>
        </p:nvSpPr>
        <p:spPr>
          <a:xfrm>
            <a:off x="1213175" y="2616161"/>
            <a:ext cx="9531024" cy="646331"/>
          </a:xfrm>
          <a:prstGeom prst="rect">
            <a:avLst/>
          </a:prstGeom>
          <a:noFill/>
        </p:spPr>
        <p:txBody>
          <a:bodyPr wrap="square">
            <a:spAutoFit/>
          </a:bodyPr>
          <a:lstStyle/>
          <a:p>
            <a:pPr algn="just"/>
            <a:r>
              <a:rPr lang="en-US" altLang="zh-CN" b="0" i="0" dirty="0">
                <a:effectLst/>
                <a:latin typeface="Palatino Linotype" panose="02040502050505030304" pitchFamily="18" charset="0"/>
              </a:rPr>
              <a:t>Further, this is grounded and hence is considered to be at logic 0 state. This means that in order to light up an LED, one needs to drive it high. </a:t>
            </a:r>
            <a:endParaRPr lang="zh-CN" altLang="en-US" dirty="0"/>
          </a:p>
        </p:txBody>
      </p:sp>
      <p:sp>
        <p:nvSpPr>
          <p:cNvPr id="11" name="文本框 10"/>
          <p:cNvSpPr txBox="1"/>
          <p:nvPr/>
        </p:nvSpPr>
        <p:spPr>
          <a:xfrm>
            <a:off x="1213174" y="3429000"/>
            <a:ext cx="9531024" cy="1200329"/>
          </a:xfrm>
          <a:prstGeom prst="rect">
            <a:avLst/>
          </a:prstGeom>
          <a:noFill/>
        </p:spPr>
        <p:txBody>
          <a:bodyPr wrap="square">
            <a:spAutoFit/>
          </a:bodyPr>
          <a:lstStyle/>
          <a:p>
            <a:pPr algn="just"/>
            <a:r>
              <a:rPr lang="en-US" altLang="zh-CN" b="0" i="0" dirty="0">
                <a:effectLst/>
                <a:latin typeface="Palatino Linotype" panose="02040502050505030304" pitchFamily="18" charset="0"/>
              </a:rPr>
              <a:t>On the other hand, Figure 2b has all its </a:t>
            </a:r>
            <a:r>
              <a:rPr lang="en-US" altLang="zh-CN" b="1" i="0" dirty="0">
                <a:solidFill>
                  <a:srgbClr val="00B050"/>
                </a:solidFill>
                <a:effectLst/>
                <a:latin typeface="Palatino Linotype" panose="02040502050505030304" pitchFamily="18" charset="0"/>
              </a:rPr>
              <a:t>anode terminals </a:t>
            </a:r>
            <a:r>
              <a:rPr lang="en-US" altLang="zh-CN" b="0" i="0" dirty="0">
                <a:effectLst/>
                <a:latin typeface="Palatino Linotype" panose="02040502050505030304" pitchFamily="18" charset="0"/>
              </a:rPr>
              <a:t>connected together which is further driven high by connecting it to a positive supply </a:t>
            </a:r>
            <a:r>
              <a:rPr lang="en-US" altLang="zh-CN" b="0" i="0" u="none" strike="noStrike" dirty="0">
                <a:solidFill>
                  <a:srgbClr val="BE9E5F"/>
                </a:solidFill>
                <a:effectLst/>
                <a:latin typeface="Palatino Linotype" panose="02040502050505030304" pitchFamily="18" charset="0"/>
                <a:hlinkClick r:id="rId4"/>
              </a:rPr>
              <a:t>voltage</a:t>
            </a:r>
            <a:r>
              <a:rPr lang="en-US" altLang="zh-CN" b="0" i="0" dirty="0">
                <a:effectLst/>
                <a:latin typeface="Palatino Linotype" panose="02040502050505030304" pitchFamily="18" charset="0"/>
              </a:rPr>
              <a:t> (green line). Hence for this kind of display to work, one has to drive low on the cathode terminals of the individual LED segments.</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2950" y="1190941"/>
            <a:ext cx="9810750" cy="1200329"/>
          </a:xfrm>
          <a:prstGeom prst="rect">
            <a:avLst/>
          </a:prstGeom>
          <a:noFill/>
        </p:spPr>
        <p:txBody>
          <a:bodyPr wrap="square">
            <a:spAutoFit/>
          </a:bodyPr>
          <a:lstStyle/>
          <a:p>
            <a:pPr algn="just"/>
            <a:r>
              <a:rPr lang="en-US" altLang="zh-CN" b="1" i="0" dirty="0">
                <a:effectLst/>
                <a:latin typeface="Palatino Linotype" panose="02040502050505030304" pitchFamily="18" charset="0"/>
              </a:rPr>
              <a:t>BCD to seven segment decoder</a:t>
            </a:r>
            <a:r>
              <a:rPr lang="en-US" altLang="zh-CN" b="0" i="0" dirty="0">
                <a:effectLst/>
                <a:latin typeface="Palatino Linotype" panose="02040502050505030304" pitchFamily="18" charset="0"/>
              </a:rPr>
              <a:t> is a circuit used to convert the input BCD into a form suitable for the display. It has four input lines (A, B, C and D) and 7 output lines (a, b, c, d, e, f and g) as shown in Figure 3. Considering common cathode type of arrangement, the </a:t>
            </a:r>
            <a:r>
              <a:rPr lang="en-US" altLang="zh-CN" b="1" i="0" u="none" strike="noStrike" dirty="0">
                <a:solidFill>
                  <a:srgbClr val="BE9E5F"/>
                </a:solidFill>
                <a:effectLst/>
                <a:latin typeface="Palatino Linotype" panose="02040502050505030304" pitchFamily="18" charset="0"/>
              </a:rPr>
              <a:t>truth table</a:t>
            </a:r>
            <a:r>
              <a:rPr lang="en-US" altLang="zh-CN" b="1" i="0" dirty="0">
                <a:effectLst/>
                <a:latin typeface="Palatino Linotype" panose="02040502050505030304" pitchFamily="18" charset="0"/>
              </a:rPr>
              <a:t> </a:t>
            </a:r>
            <a:r>
              <a:rPr lang="en-US" altLang="zh-CN" b="0" i="0" dirty="0">
                <a:effectLst/>
                <a:latin typeface="Palatino Linotype" panose="02040502050505030304" pitchFamily="18" charset="0"/>
              </a:rPr>
              <a:t>for the decoder can be given as in Table I.</a:t>
            </a:r>
            <a:endParaRPr lang="zh-CN" altLang="en-US" dirty="0"/>
          </a:p>
        </p:txBody>
      </p:sp>
      <p:sp>
        <p:nvSpPr>
          <p:cNvPr id="4" name="内容占位符 2"/>
          <p:cNvSpPr txBox="1"/>
          <p:nvPr/>
        </p:nvSpPr>
        <p:spPr>
          <a:xfrm>
            <a:off x="676275" y="468396"/>
            <a:ext cx="10515600" cy="433864"/>
          </a:xfrm>
          <a:prstGeom prst="rect">
            <a:avLst/>
          </a:prstGeom>
        </p:spPr>
        <p:txBody>
          <a:bodyPr vert="horz" lIns="91440" tIns="45720" rIns="91440" bIns="45720" rtlCol="0">
            <a:normAutofit/>
          </a:bodyPr>
          <a:lstStyle>
            <a:defPPr>
              <a:defRPr lang="zh-CN"/>
            </a:defPPr>
            <a:lvl1pPr marL="228600" indent="-228600">
              <a:lnSpc>
                <a:spcPct val="90000"/>
              </a:lnSpc>
              <a:spcBef>
                <a:spcPts val="1000"/>
              </a:spcBef>
              <a:buFont typeface="Wingdings" panose="05000000000000000000" pitchFamily="2" charset="2"/>
              <a:buChar char="Ø"/>
              <a:defRPr sz="2000" b="1">
                <a:solidFill>
                  <a:srgbClr val="FF0000"/>
                </a:solidFill>
                <a:latin typeface="Palatino Linotype" panose="0204050205050503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BCD to Seven Segment Decoder</a:t>
            </a:r>
            <a:endParaRPr lang="en-US" altLang="zh-CN" dirty="0"/>
          </a:p>
          <a:p>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6275" y="3208749"/>
            <a:ext cx="5204806" cy="1920939"/>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865" y="3019809"/>
            <a:ext cx="4280120" cy="22988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933" y="590551"/>
            <a:ext cx="6373065" cy="4920138"/>
          </a:xfrm>
          <a:prstGeom prst="rect">
            <a:avLst/>
          </a:prstGeom>
        </p:spPr>
      </p:pic>
      <p:sp>
        <p:nvSpPr>
          <p:cNvPr id="9" name="文本框 8"/>
          <p:cNvSpPr txBox="1"/>
          <p:nvPr/>
        </p:nvSpPr>
        <p:spPr>
          <a:xfrm>
            <a:off x="6410325" y="1347311"/>
            <a:ext cx="5248275" cy="3789564"/>
          </a:xfrm>
          <a:prstGeom prst="rect">
            <a:avLst/>
          </a:prstGeom>
          <a:noFill/>
        </p:spPr>
        <p:txBody>
          <a:bodyPr wrap="square">
            <a:spAutoFit/>
          </a:bodyPr>
          <a:lstStyle/>
          <a:p>
            <a:pPr algn="just">
              <a:lnSpc>
                <a:spcPct val="150000"/>
              </a:lnSpc>
            </a:pPr>
            <a:r>
              <a:rPr lang="en-US" altLang="zh-CN" b="0" i="0" dirty="0">
                <a:effectLst/>
                <a:latin typeface="Palatino Linotype" panose="02040502050505030304" pitchFamily="18" charset="0"/>
              </a:rPr>
              <a:t>In this case, the segments which are to be driven high to obtain certain decimal digit at the output of the </a:t>
            </a:r>
            <a:r>
              <a:rPr lang="en-US" altLang="zh-CN" b="0" i="0" u="none" strike="noStrike" dirty="0">
                <a:solidFill>
                  <a:srgbClr val="BE9E5F"/>
                </a:solidFill>
                <a:effectLst/>
                <a:latin typeface="Palatino Linotype" panose="02040502050505030304" pitchFamily="18" charset="0"/>
              </a:rPr>
              <a:t>seven segment display</a:t>
            </a:r>
            <a:r>
              <a:rPr lang="en-US" altLang="zh-CN" b="0" i="0" dirty="0">
                <a:effectLst/>
                <a:latin typeface="Palatino Linotype" panose="02040502050505030304" pitchFamily="18" charset="0"/>
              </a:rPr>
              <a:t>. However, it is to be noted that in the case of common anode type, the only change will be to </a:t>
            </a:r>
            <a:r>
              <a:rPr lang="en-US" altLang="zh-CN" b="1" i="0" dirty="0">
                <a:effectLst/>
                <a:latin typeface="Palatino Linotype" panose="02040502050505030304" pitchFamily="18" charset="0"/>
              </a:rPr>
              <a:t>interchange ones and zeros </a:t>
            </a:r>
            <a:r>
              <a:rPr lang="en-US" altLang="zh-CN" b="0" i="0" dirty="0">
                <a:effectLst/>
                <a:latin typeface="Palatino Linotype" panose="02040502050505030304" pitchFamily="18" charset="0"/>
              </a:rPr>
              <a:t>on the table. </a:t>
            </a:r>
            <a:endParaRPr lang="en-US" altLang="zh-CN" b="0" i="0" dirty="0">
              <a:effectLst/>
              <a:latin typeface="Palatino Linotype" panose="02040502050505030304" pitchFamily="18" charset="0"/>
            </a:endParaRPr>
          </a:p>
          <a:p>
            <a:pPr algn="just">
              <a:lnSpc>
                <a:spcPct val="150000"/>
              </a:lnSpc>
            </a:pPr>
            <a:r>
              <a:rPr lang="en-US" altLang="zh-CN" b="0" i="0" dirty="0">
                <a:effectLst/>
                <a:latin typeface="Palatino Linotype" panose="02040502050505030304" pitchFamily="18" charset="0"/>
              </a:rPr>
              <a:t>This means that from the </a:t>
            </a:r>
            <a:r>
              <a:rPr lang="en-US" altLang="zh-CN" b="0" i="0" u="none" strike="noStrike" dirty="0">
                <a:effectLst/>
                <a:latin typeface="Palatino Linotype" panose="02040502050505030304" pitchFamily="18" charset="0"/>
              </a:rPr>
              <a:t>truth table</a:t>
            </a:r>
            <a:r>
              <a:rPr lang="en-US" altLang="zh-CN" b="0" i="0" dirty="0">
                <a:effectLst/>
                <a:latin typeface="Palatino Linotype" panose="02040502050505030304" pitchFamily="18" charset="0"/>
              </a:rPr>
              <a:t> so obtained one can get to know where low has to be driven so as to obtain the required digit at the output.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2"/>
          <p:cNvSpPr>
            <a:spLocks noChangeArrowheads="1"/>
          </p:cNvSpPr>
          <p:nvPr/>
        </p:nvSpPr>
        <p:spPr bwMode="auto">
          <a:xfrm>
            <a:off x="1700213" y="666750"/>
            <a:ext cx="42989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20000"/>
              </a:spcBef>
            </a:pPr>
            <a:r>
              <a:rPr kumimoji="1" lang="en-US" altLang="zh-CN" sz="2800"/>
              <a:t>2. BCD</a:t>
            </a:r>
            <a:r>
              <a:rPr kumimoji="1" lang="zh-CN" altLang="en-US" sz="2800">
                <a:latin typeface="楷体_GB2312" pitchFamily="49" charset="-122"/>
              </a:rPr>
              <a:t>－七段译码器</a:t>
            </a:r>
            <a:endParaRPr kumimoji="1" lang="zh-CN" altLang="en-US" sz="2800">
              <a:latin typeface="楷体_GB2312" pitchFamily="49" charset="-122"/>
            </a:endParaRPr>
          </a:p>
        </p:txBody>
      </p:sp>
      <p:grpSp>
        <p:nvGrpSpPr>
          <p:cNvPr id="5" name="Group 257"/>
          <p:cNvGrpSpPr/>
          <p:nvPr/>
        </p:nvGrpSpPr>
        <p:grpSpPr bwMode="auto">
          <a:xfrm>
            <a:off x="7569200" y="527099"/>
            <a:ext cx="2925763" cy="3910013"/>
            <a:chOff x="728" y="934"/>
            <a:chExt cx="1843" cy="2463"/>
          </a:xfrm>
        </p:grpSpPr>
        <p:sp>
          <p:nvSpPr>
            <p:cNvPr id="6" name="Rectangle 197"/>
            <p:cNvSpPr>
              <a:spLocks noChangeArrowheads="1"/>
            </p:cNvSpPr>
            <p:nvPr/>
          </p:nvSpPr>
          <p:spPr bwMode="auto">
            <a:xfrm>
              <a:off x="1135" y="1193"/>
              <a:ext cx="1072" cy="2144"/>
            </a:xfrm>
            <a:prstGeom prst="rect">
              <a:avLst/>
            </a:prstGeom>
            <a:noFill/>
            <a:ln w="38100"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b="0">
                <a:ea typeface="宋体" panose="02010600030101010101" pitchFamily="2" charset="-122"/>
              </a:endParaRPr>
            </a:p>
          </p:txBody>
        </p:sp>
        <p:sp>
          <p:nvSpPr>
            <p:cNvPr id="7" name="Line 198"/>
            <p:cNvSpPr>
              <a:spLocks noChangeShapeType="1"/>
            </p:cNvSpPr>
            <p:nvPr/>
          </p:nvSpPr>
          <p:spPr bwMode="auto">
            <a:xfrm>
              <a:off x="736" y="1403"/>
              <a:ext cx="399"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99"/>
            <p:cNvSpPr>
              <a:spLocks noChangeShapeType="1"/>
            </p:cNvSpPr>
            <p:nvPr/>
          </p:nvSpPr>
          <p:spPr bwMode="auto">
            <a:xfrm>
              <a:off x="736" y="1631"/>
              <a:ext cx="399"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00"/>
            <p:cNvSpPr>
              <a:spLocks noChangeShapeType="1"/>
            </p:cNvSpPr>
            <p:nvPr/>
          </p:nvSpPr>
          <p:spPr bwMode="auto">
            <a:xfrm>
              <a:off x="736" y="1864"/>
              <a:ext cx="399"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01"/>
            <p:cNvSpPr>
              <a:spLocks noChangeShapeType="1"/>
            </p:cNvSpPr>
            <p:nvPr/>
          </p:nvSpPr>
          <p:spPr bwMode="auto">
            <a:xfrm>
              <a:off x="728" y="2703"/>
              <a:ext cx="319"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02"/>
            <p:cNvSpPr>
              <a:spLocks noChangeShapeType="1"/>
            </p:cNvSpPr>
            <p:nvPr/>
          </p:nvSpPr>
          <p:spPr bwMode="auto">
            <a:xfrm>
              <a:off x="736" y="2939"/>
              <a:ext cx="311"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204"/>
            <p:cNvSpPr txBox="1">
              <a:spLocks noChangeArrowheads="1"/>
            </p:cNvSpPr>
            <p:nvPr/>
          </p:nvSpPr>
          <p:spPr bwMode="auto">
            <a:xfrm>
              <a:off x="1962" y="1382"/>
              <a:ext cx="211" cy="29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sz="2400" dirty="0">
                  <a:ea typeface="宋体" panose="02010600030101010101" pitchFamily="2" charset="-122"/>
                </a:rPr>
                <a:t>a</a:t>
              </a:r>
              <a:endParaRPr kumimoji="1" lang="en-US" altLang="zh-CN" sz="1200" dirty="0">
                <a:ea typeface="宋体" panose="02010600030101010101" pitchFamily="2" charset="-122"/>
              </a:endParaRPr>
            </a:p>
          </p:txBody>
        </p:sp>
        <p:sp>
          <p:nvSpPr>
            <p:cNvPr id="13" name="Text Box 205"/>
            <p:cNvSpPr txBox="1">
              <a:spLocks noChangeArrowheads="1"/>
            </p:cNvSpPr>
            <p:nvPr/>
          </p:nvSpPr>
          <p:spPr bwMode="auto">
            <a:xfrm>
              <a:off x="1962" y="1624"/>
              <a:ext cx="222" cy="29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sz="2400">
                  <a:ea typeface="宋体" panose="02010600030101010101" pitchFamily="2" charset="-122"/>
                </a:rPr>
                <a:t>b</a:t>
              </a:r>
              <a:endParaRPr kumimoji="1" lang="en-US" altLang="zh-CN" sz="1200">
                <a:ea typeface="宋体" panose="02010600030101010101" pitchFamily="2" charset="-122"/>
              </a:endParaRPr>
            </a:p>
          </p:txBody>
        </p:sp>
        <p:sp>
          <p:nvSpPr>
            <p:cNvPr id="14" name="Text Box 206"/>
            <p:cNvSpPr txBox="1">
              <a:spLocks noChangeArrowheads="1"/>
            </p:cNvSpPr>
            <p:nvPr/>
          </p:nvSpPr>
          <p:spPr bwMode="auto">
            <a:xfrm>
              <a:off x="1962" y="1838"/>
              <a:ext cx="200" cy="29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sz="2400">
                  <a:ea typeface="宋体" panose="02010600030101010101" pitchFamily="2" charset="-122"/>
                </a:rPr>
                <a:t>c</a:t>
              </a:r>
              <a:endParaRPr kumimoji="1" lang="en-US" altLang="zh-CN" sz="1200">
                <a:ea typeface="宋体" panose="02010600030101010101" pitchFamily="2" charset="-122"/>
              </a:endParaRPr>
            </a:p>
          </p:txBody>
        </p:sp>
        <p:sp>
          <p:nvSpPr>
            <p:cNvPr id="15" name="Text Box 207"/>
            <p:cNvSpPr txBox="1">
              <a:spLocks noChangeArrowheads="1"/>
            </p:cNvSpPr>
            <p:nvPr/>
          </p:nvSpPr>
          <p:spPr bwMode="auto">
            <a:xfrm>
              <a:off x="2281" y="1332"/>
              <a:ext cx="290" cy="1913"/>
            </a:xfrm>
            <a:prstGeom prst="rect">
              <a:avLst/>
            </a:prstGeom>
            <a:noFill/>
            <a:ln w="38100" cap="sq">
              <a:noFill/>
              <a:miter lim="800000"/>
            </a:ln>
            <a:extLst>
              <a:ext uri="{909E8E84-426E-40DD-AFC4-6F175D3DCCD1}">
                <a14:hiddenFill xmlns:a14="http://schemas.microsoft.com/office/drawing/2010/main">
                  <a:solidFill>
                    <a:srgbClr val="FFFFFF"/>
                  </a:solidFill>
                </a14:hiddenFill>
              </a:ext>
            </a:extLst>
          </p:spPr>
          <p:txBody>
            <a:bodyPr vert="eaVert">
              <a:spAutoFit/>
            </a:bodyPr>
            <a:lstStyle>
              <a:lvl1pPr marL="457200" indent="-457200"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r>
                <a:rPr kumimoji="1" lang="en-US" altLang="zh-CN" sz="1800">
                  <a:ea typeface="宋体" panose="02010600030101010101" pitchFamily="2" charset="-122"/>
                </a:rPr>
                <a:t>13  12  11  10  9  15  14</a:t>
              </a:r>
              <a:endParaRPr kumimoji="1" lang="en-US" altLang="zh-CN" sz="1800">
                <a:ea typeface="宋体" panose="02010600030101010101" pitchFamily="2" charset="-122"/>
              </a:endParaRPr>
            </a:p>
          </p:txBody>
        </p:sp>
        <p:grpSp>
          <p:nvGrpSpPr>
            <p:cNvPr id="16" name="Group 208"/>
            <p:cNvGrpSpPr/>
            <p:nvPr/>
          </p:nvGrpSpPr>
          <p:grpSpPr bwMode="auto">
            <a:xfrm>
              <a:off x="2216" y="1959"/>
              <a:ext cx="340" cy="71"/>
              <a:chOff x="4776" y="1775"/>
              <a:chExt cx="340" cy="71"/>
            </a:xfrm>
          </p:grpSpPr>
          <p:sp>
            <p:nvSpPr>
              <p:cNvPr id="53" name="Line 209"/>
              <p:cNvSpPr>
                <a:spLocks noChangeShapeType="1"/>
              </p:cNvSpPr>
              <p:nvPr/>
            </p:nvSpPr>
            <p:spPr bwMode="auto">
              <a:xfrm>
                <a:off x="4850" y="1813"/>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Oval 210"/>
              <p:cNvSpPr>
                <a:spLocks noChangeArrowheads="1"/>
              </p:cNvSpPr>
              <p:nvPr/>
            </p:nvSpPr>
            <p:spPr bwMode="auto">
              <a:xfrm>
                <a:off x="4776" y="1775"/>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grpSp>
          <p:nvGrpSpPr>
            <p:cNvPr id="17" name="Group 211"/>
            <p:cNvGrpSpPr/>
            <p:nvPr/>
          </p:nvGrpSpPr>
          <p:grpSpPr bwMode="auto">
            <a:xfrm>
              <a:off x="2216" y="2655"/>
              <a:ext cx="345" cy="71"/>
              <a:chOff x="4776" y="2399"/>
              <a:chExt cx="345" cy="71"/>
            </a:xfrm>
          </p:grpSpPr>
          <p:sp>
            <p:nvSpPr>
              <p:cNvPr id="51" name="Line 212"/>
              <p:cNvSpPr>
                <a:spLocks noChangeShapeType="1"/>
              </p:cNvSpPr>
              <p:nvPr/>
            </p:nvSpPr>
            <p:spPr bwMode="auto">
              <a:xfrm>
                <a:off x="4855" y="2443"/>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Oval 213"/>
              <p:cNvSpPr>
                <a:spLocks noChangeArrowheads="1"/>
              </p:cNvSpPr>
              <p:nvPr/>
            </p:nvSpPr>
            <p:spPr bwMode="auto">
              <a:xfrm>
                <a:off x="4776" y="2399"/>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grpSp>
          <p:nvGrpSpPr>
            <p:cNvPr id="18" name="Group 214"/>
            <p:cNvGrpSpPr/>
            <p:nvPr/>
          </p:nvGrpSpPr>
          <p:grpSpPr bwMode="auto">
            <a:xfrm>
              <a:off x="2216" y="2423"/>
              <a:ext cx="345" cy="71"/>
              <a:chOff x="4776" y="2087"/>
              <a:chExt cx="345" cy="71"/>
            </a:xfrm>
          </p:grpSpPr>
          <p:sp>
            <p:nvSpPr>
              <p:cNvPr id="49" name="Line 215"/>
              <p:cNvSpPr>
                <a:spLocks noChangeShapeType="1"/>
              </p:cNvSpPr>
              <p:nvPr/>
            </p:nvSpPr>
            <p:spPr bwMode="auto">
              <a:xfrm>
                <a:off x="4855" y="2130"/>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Oval 216"/>
              <p:cNvSpPr>
                <a:spLocks noChangeArrowheads="1"/>
              </p:cNvSpPr>
              <p:nvPr/>
            </p:nvSpPr>
            <p:spPr bwMode="auto">
              <a:xfrm>
                <a:off x="4776" y="2087"/>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grpSp>
          <p:nvGrpSpPr>
            <p:cNvPr id="19" name="Group 217"/>
            <p:cNvGrpSpPr/>
            <p:nvPr/>
          </p:nvGrpSpPr>
          <p:grpSpPr bwMode="auto">
            <a:xfrm>
              <a:off x="2224" y="1727"/>
              <a:ext cx="340" cy="71"/>
              <a:chOff x="4784" y="1463"/>
              <a:chExt cx="340" cy="71"/>
            </a:xfrm>
          </p:grpSpPr>
          <p:sp>
            <p:nvSpPr>
              <p:cNvPr id="47" name="Oval 218"/>
              <p:cNvSpPr>
                <a:spLocks noChangeArrowheads="1"/>
              </p:cNvSpPr>
              <p:nvPr/>
            </p:nvSpPr>
            <p:spPr bwMode="auto">
              <a:xfrm>
                <a:off x="4784" y="1463"/>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sp>
            <p:nvSpPr>
              <p:cNvPr id="48" name="Line 219"/>
              <p:cNvSpPr>
                <a:spLocks noChangeShapeType="1"/>
              </p:cNvSpPr>
              <p:nvPr/>
            </p:nvSpPr>
            <p:spPr bwMode="auto">
              <a:xfrm>
                <a:off x="4858" y="1501"/>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 name="Text Box 220"/>
            <p:cNvSpPr txBox="1">
              <a:spLocks noChangeArrowheads="1"/>
            </p:cNvSpPr>
            <p:nvPr/>
          </p:nvSpPr>
          <p:spPr bwMode="auto">
            <a:xfrm>
              <a:off x="1962" y="2094"/>
              <a:ext cx="222" cy="29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sz="2400">
                  <a:ea typeface="宋体" panose="02010600030101010101" pitchFamily="2" charset="-122"/>
                </a:rPr>
                <a:t>d</a:t>
              </a:r>
              <a:endParaRPr kumimoji="1" lang="en-US" altLang="zh-CN" sz="1200">
                <a:ea typeface="宋体" panose="02010600030101010101" pitchFamily="2" charset="-122"/>
              </a:endParaRPr>
            </a:p>
          </p:txBody>
        </p:sp>
        <p:sp>
          <p:nvSpPr>
            <p:cNvPr id="21" name="Rectangle 221"/>
            <p:cNvSpPr>
              <a:spLocks noChangeArrowheads="1"/>
            </p:cNvSpPr>
            <p:nvPr/>
          </p:nvSpPr>
          <p:spPr bwMode="auto">
            <a:xfrm>
              <a:off x="1357" y="934"/>
              <a:ext cx="924" cy="25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r>
                <a:rPr kumimoji="1" lang="en-US" altLang="zh-CN" dirty="0">
                  <a:ea typeface="宋体" panose="02010600030101010101" pitchFamily="2" charset="-122"/>
                </a:rPr>
                <a:t>7447/7448</a:t>
              </a:r>
              <a:endParaRPr kumimoji="1" lang="en-US" altLang="zh-CN" dirty="0">
                <a:ea typeface="宋体" panose="02010600030101010101" pitchFamily="2" charset="-122"/>
              </a:endParaRPr>
            </a:p>
          </p:txBody>
        </p:sp>
        <p:sp>
          <p:nvSpPr>
            <p:cNvPr id="22" name="Text Box 222"/>
            <p:cNvSpPr txBox="1">
              <a:spLocks noChangeArrowheads="1"/>
            </p:cNvSpPr>
            <p:nvPr/>
          </p:nvSpPr>
          <p:spPr bwMode="auto">
            <a:xfrm>
              <a:off x="761" y="1028"/>
              <a:ext cx="290" cy="2369"/>
            </a:xfrm>
            <a:prstGeom prst="rect">
              <a:avLst/>
            </a:prstGeom>
            <a:noFill/>
            <a:ln w="38100" cap="sq">
              <a:noFill/>
              <a:miter lim="800000"/>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r>
                <a:rPr kumimoji="1" lang="en-US" altLang="zh-CN" sz="1800">
                  <a:ea typeface="宋体" panose="02010600030101010101" pitchFamily="2" charset="-122"/>
                </a:rPr>
                <a:t>    7  1  2  6             3  4  5 </a:t>
              </a:r>
              <a:endParaRPr kumimoji="1" lang="en-US" altLang="zh-CN" sz="1800">
                <a:ea typeface="宋体" panose="02010600030101010101" pitchFamily="2" charset="-122"/>
              </a:endParaRPr>
            </a:p>
          </p:txBody>
        </p:sp>
        <p:grpSp>
          <p:nvGrpSpPr>
            <p:cNvPr id="23" name="Group 223"/>
            <p:cNvGrpSpPr/>
            <p:nvPr/>
          </p:nvGrpSpPr>
          <p:grpSpPr bwMode="auto">
            <a:xfrm>
              <a:off x="2216" y="2207"/>
              <a:ext cx="340" cy="71"/>
              <a:chOff x="4776" y="1775"/>
              <a:chExt cx="340" cy="71"/>
            </a:xfrm>
          </p:grpSpPr>
          <p:sp>
            <p:nvSpPr>
              <p:cNvPr id="45" name="Line 224"/>
              <p:cNvSpPr>
                <a:spLocks noChangeShapeType="1"/>
              </p:cNvSpPr>
              <p:nvPr/>
            </p:nvSpPr>
            <p:spPr bwMode="auto">
              <a:xfrm>
                <a:off x="4850" y="1813"/>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Oval 225"/>
              <p:cNvSpPr>
                <a:spLocks noChangeArrowheads="1"/>
              </p:cNvSpPr>
              <p:nvPr/>
            </p:nvSpPr>
            <p:spPr bwMode="auto">
              <a:xfrm>
                <a:off x="4776" y="1775"/>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grpSp>
          <p:nvGrpSpPr>
            <p:cNvPr id="24" name="Group 226"/>
            <p:cNvGrpSpPr/>
            <p:nvPr/>
          </p:nvGrpSpPr>
          <p:grpSpPr bwMode="auto">
            <a:xfrm>
              <a:off x="2216" y="2887"/>
              <a:ext cx="345" cy="71"/>
              <a:chOff x="4776" y="2623"/>
              <a:chExt cx="345" cy="71"/>
            </a:xfrm>
          </p:grpSpPr>
          <p:sp>
            <p:nvSpPr>
              <p:cNvPr id="43" name="Line 227"/>
              <p:cNvSpPr>
                <a:spLocks noChangeShapeType="1"/>
              </p:cNvSpPr>
              <p:nvPr/>
            </p:nvSpPr>
            <p:spPr bwMode="auto">
              <a:xfrm>
                <a:off x="4855" y="2667"/>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Oval 228"/>
              <p:cNvSpPr>
                <a:spLocks noChangeArrowheads="1"/>
              </p:cNvSpPr>
              <p:nvPr/>
            </p:nvSpPr>
            <p:spPr bwMode="auto">
              <a:xfrm>
                <a:off x="4776" y="2623"/>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grpSp>
          <p:nvGrpSpPr>
            <p:cNvPr id="25" name="Group 232"/>
            <p:cNvGrpSpPr/>
            <p:nvPr/>
          </p:nvGrpSpPr>
          <p:grpSpPr bwMode="auto">
            <a:xfrm>
              <a:off x="2224" y="1503"/>
              <a:ext cx="340" cy="71"/>
              <a:chOff x="4784" y="1463"/>
              <a:chExt cx="340" cy="71"/>
            </a:xfrm>
          </p:grpSpPr>
          <p:sp>
            <p:nvSpPr>
              <p:cNvPr id="41" name="Oval 233"/>
              <p:cNvSpPr>
                <a:spLocks noChangeArrowheads="1"/>
              </p:cNvSpPr>
              <p:nvPr/>
            </p:nvSpPr>
            <p:spPr bwMode="auto">
              <a:xfrm>
                <a:off x="4784" y="1463"/>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sp>
            <p:nvSpPr>
              <p:cNvPr id="42" name="Line 234"/>
              <p:cNvSpPr>
                <a:spLocks noChangeShapeType="1"/>
              </p:cNvSpPr>
              <p:nvPr/>
            </p:nvSpPr>
            <p:spPr bwMode="auto">
              <a:xfrm>
                <a:off x="4858" y="1501"/>
                <a:ext cx="266"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 name="Text Box 235"/>
            <p:cNvSpPr txBox="1">
              <a:spLocks noChangeArrowheads="1"/>
            </p:cNvSpPr>
            <p:nvPr/>
          </p:nvSpPr>
          <p:spPr bwMode="auto">
            <a:xfrm>
              <a:off x="1962" y="2310"/>
              <a:ext cx="200" cy="29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sz="2400">
                  <a:ea typeface="宋体" panose="02010600030101010101" pitchFamily="2" charset="-122"/>
                </a:rPr>
                <a:t>e</a:t>
              </a:r>
              <a:endParaRPr kumimoji="1" lang="en-US" altLang="zh-CN" sz="1200">
                <a:ea typeface="宋体" panose="02010600030101010101" pitchFamily="2" charset="-122"/>
              </a:endParaRPr>
            </a:p>
          </p:txBody>
        </p:sp>
        <p:sp>
          <p:nvSpPr>
            <p:cNvPr id="27" name="Text Box 236"/>
            <p:cNvSpPr txBox="1">
              <a:spLocks noChangeArrowheads="1"/>
            </p:cNvSpPr>
            <p:nvPr/>
          </p:nvSpPr>
          <p:spPr bwMode="auto">
            <a:xfrm>
              <a:off x="1970" y="2560"/>
              <a:ext cx="179" cy="29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sz="2400">
                  <a:ea typeface="宋体" panose="02010600030101010101" pitchFamily="2" charset="-122"/>
                </a:rPr>
                <a:t>f</a:t>
              </a:r>
              <a:endParaRPr kumimoji="1" lang="en-US" altLang="zh-CN" sz="1200">
                <a:ea typeface="宋体" panose="02010600030101010101" pitchFamily="2" charset="-122"/>
              </a:endParaRPr>
            </a:p>
          </p:txBody>
        </p:sp>
        <p:sp>
          <p:nvSpPr>
            <p:cNvPr id="28" name="Text Box 237"/>
            <p:cNvSpPr txBox="1">
              <a:spLocks noChangeArrowheads="1"/>
            </p:cNvSpPr>
            <p:nvPr/>
          </p:nvSpPr>
          <p:spPr bwMode="auto">
            <a:xfrm>
              <a:off x="1954" y="2766"/>
              <a:ext cx="211" cy="29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sz="2400">
                  <a:ea typeface="宋体" panose="02010600030101010101" pitchFamily="2" charset="-122"/>
                </a:rPr>
                <a:t>g</a:t>
              </a:r>
              <a:endParaRPr kumimoji="1" lang="en-US" altLang="zh-CN" sz="1200">
                <a:ea typeface="宋体" panose="02010600030101010101" pitchFamily="2" charset="-122"/>
              </a:endParaRPr>
            </a:p>
          </p:txBody>
        </p:sp>
        <p:sp>
          <p:nvSpPr>
            <p:cNvPr id="29" name="Oval 239"/>
            <p:cNvSpPr>
              <a:spLocks noChangeArrowheads="1"/>
            </p:cNvSpPr>
            <p:nvPr/>
          </p:nvSpPr>
          <p:spPr bwMode="auto">
            <a:xfrm>
              <a:off x="1056" y="2663"/>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sp>
          <p:nvSpPr>
            <p:cNvPr id="30" name="Oval 240"/>
            <p:cNvSpPr>
              <a:spLocks noChangeArrowheads="1"/>
            </p:cNvSpPr>
            <p:nvPr/>
          </p:nvSpPr>
          <p:spPr bwMode="auto">
            <a:xfrm>
              <a:off x="1048" y="2895"/>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sp>
          <p:nvSpPr>
            <p:cNvPr id="31" name="Text Box 241"/>
            <p:cNvSpPr txBox="1">
              <a:spLocks noChangeArrowheads="1"/>
            </p:cNvSpPr>
            <p:nvPr/>
          </p:nvSpPr>
          <p:spPr bwMode="auto">
            <a:xfrm>
              <a:off x="1194" y="1256"/>
              <a:ext cx="316" cy="29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r>
                <a:rPr kumimoji="1" lang="en-US" altLang="zh-CN" sz="2400"/>
                <a:t>A</a:t>
              </a:r>
              <a:r>
                <a:rPr kumimoji="1" lang="en-US" altLang="zh-CN" sz="2400" baseline="-25000"/>
                <a:t>0</a:t>
              </a:r>
              <a:endParaRPr kumimoji="1" lang="en-US" altLang="zh-CN" sz="2400" baseline="-25000"/>
            </a:p>
          </p:txBody>
        </p:sp>
        <p:sp>
          <p:nvSpPr>
            <p:cNvPr id="32" name="Text Box 242"/>
            <p:cNvSpPr txBox="1">
              <a:spLocks noChangeArrowheads="1"/>
            </p:cNvSpPr>
            <p:nvPr/>
          </p:nvSpPr>
          <p:spPr bwMode="auto">
            <a:xfrm>
              <a:off x="1194" y="1494"/>
              <a:ext cx="316" cy="29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r>
                <a:rPr kumimoji="1" lang="en-US" altLang="zh-CN" sz="2400" dirty="0"/>
                <a:t>A</a:t>
              </a:r>
              <a:r>
                <a:rPr kumimoji="1" lang="en-US" altLang="zh-CN" sz="2400" baseline="-25000" dirty="0"/>
                <a:t>1</a:t>
              </a:r>
              <a:endParaRPr kumimoji="1" lang="en-US" altLang="zh-CN" sz="1200" dirty="0">
                <a:ea typeface="宋体" panose="02010600030101010101" pitchFamily="2" charset="-122"/>
              </a:endParaRPr>
            </a:p>
          </p:txBody>
        </p:sp>
        <p:sp>
          <p:nvSpPr>
            <p:cNvPr id="33" name="Text Box 243"/>
            <p:cNvSpPr txBox="1">
              <a:spLocks noChangeArrowheads="1"/>
            </p:cNvSpPr>
            <p:nvPr/>
          </p:nvSpPr>
          <p:spPr bwMode="auto">
            <a:xfrm>
              <a:off x="1202" y="1726"/>
              <a:ext cx="316" cy="29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r>
                <a:rPr kumimoji="1" lang="en-US" altLang="zh-CN" sz="2400"/>
                <a:t>A</a:t>
              </a:r>
              <a:r>
                <a:rPr kumimoji="1" lang="en-US" altLang="zh-CN" sz="2400" baseline="-25000"/>
                <a:t>2</a:t>
              </a:r>
              <a:endParaRPr kumimoji="1" lang="en-US" altLang="zh-CN" sz="2400" baseline="-25000"/>
            </a:p>
          </p:txBody>
        </p:sp>
        <p:sp>
          <p:nvSpPr>
            <p:cNvPr id="34" name="Text Box 244"/>
            <p:cNvSpPr txBox="1">
              <a:spLocks noChangeArrowheads="1"/>
            </p:cNvSpPr>
            <p:nvPr/>
          </p:nvSpPr>
          <p:spPr bwMode="auto">
            <a:xfrm>
              <a:off x="1194" y="2581"/>
              <a:ext cx="314" cy="251"/>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dirty="0">
                  <a:ea typeface="宋体" panose="02010600030101010101" pitchFamily="2" charset="-122"/>
                </a:rPr>
                <a:t>LT</a:t>
              </a:r>
              <a:endParaRPr kumimoji="1" lang="en-US" altLang="zh-CN" dirty="0">
                <a:ea typeface="宋体" panose="02010600030101010101" pitchFamily="2" charset="-122"/>
              </a:endParaRPr>
            </a:p>
          </p:txBody>
        </p:sp>
        <p:sp>
          <p:nvSpPr>
            <p:cNvPr id="35" name="Text Box 245"/>
            <p:cNvSpPr txBox="1">
              <a:spLocks noChangeArrowheads="1"/>
            </p:cNvSpPr>
            <p:nvPr/>
          </p:nvSpPr>
          <p:spPr bwMode="auto">
            <a:xfrm>
              <a:off x="1194" y="2807"/>
              <a:ext cx="676" cy="251"/>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a:ea typeface="宋体" panose="02010600030101010101" pitchFamily="2" charset="-122"/>
                </a:rPr>
                <a:t>BI/RBO</a:t>
              </a:r>
              <a:endParaRPr kumimoji="1" lang="en-US" altLang="zh-CN">
                <a:ea typeface="宋体" panose="02010600030101010101" pitchFamily="2" charset="-122"/>
              </a:endParaRPr>
            </a:p>
          </p:txBody>
        </p:sp>
        <p:sp>
          <p:nvSpPr>
            <p:cNvPr id="36" name="Text Box 246"/>
            <p:cNvSpPr txBox="1">
              <a:spLocks noChangeArrowheads="1"/>
            </p:cNvSpPr>
            <p:nvPr/>
          </p:nvSpPr>
          <p:spPr bwMode="auto">
            <a:xfrm>
              <a:off x="1194" y="3045"/>
              <a:ext cx="400" cy="251"/>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dirty="0">
                  <a:ea typeface="宋体" panose="02010600030101010101" pitchFamily="2" charset="-122"/>
                </a:rPr>
                <a:t>RBI</a:t>
              </a:r>
              <a:endParaRPr kumimoji="1" lang="en-US" altLang="zh-CN" dirty="0">
                <a:ea typeface="宋体" panose="02010600030101010101" pitchFamily="2" charset="-122"/>
              </a:endParaRPr>
            </a:p>
          </p:txBody>
        </p:sp>
        <p:sp>
          <p:nvSpPr>
            <p:cNvPr id="37" name="Text Box 253"/>
            <p:cNvSpPr txBox="1">
              <a:spLocks noChangeArrowheads="1"/>
            </p:cNvSpPr>
            <p:nvPr/>
          </p:nvSpPr>
          <p:spPr bwMode="auto">
            <a:xfrm>
              <a:off x="1202" y="1958"/>
              <a:ext cx="316" cy="29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r>
                <a:rPr kumimoji="1" lang="en-US" altLang="zh-CN" sz="2400"/>
                <a:t>A</a:t>
              </a:r>
              <a:r>
                <a:rPr kumimoji="1" lang="en-US" altLang="zh-CN" sz="2400" baseline="-25000"/>
                <a:t>3</a:t>
              </a:r>
              <a:endParaRPr kumimoji="1" lang="en-US" altLang="zh-CN" sz="2400" baseline="-25000"/>
            </a:p>
          </p:txBody>
        </p:sp>
        <p:sp>
          <p:nvSpPr>
            <p:cNvPr id="38" name="Line 254"/>
            <p:cNvSpPr>
              <a:spLocks noChangeShapeType="1"/>
            </p:cNvSpPr>
            <p:nvPr/>
          </p:nvSpPr>
          <p:spPr bwMode="auto">
            <a:xfrm>
              <a:off x="736" y="2096"/>
              <a:ext cx="399"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55"/>
            <p:cNvSpPr>
              <a:spLocks noChangeShapeType="1"/>
            </p:cNvSpPr>
            <p:nvPr/>
          </p:nvSpPr>
          <p:spPr bwMode="auto">
            <a:xfrm>
              <a:off x="744" y="3163"/>
              <a:ext cx="311" cy="0"/>
            </a:xfrm>
            <a:prstGeom prst="line">
              <a:avLst/>
            </a:prstGeom>
            <a:noFill/>
            <a:ln w="38100" cap="sq">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Oval 256"/>
            <p:cNvSpPr>
              <a:spLocks noChangeArrowheads="1"/>
            </p:cNvSpPr>
            <p:nvPr/>
          </p:nvSpPr>
          <p:spPr bwMode="auto">
            <a:xfrm>
              <a:off x="1056" y="3119"/>
              <a:ext cx="72" cy="71"/>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endParaRPr kumimoji="1" lang="zh-CN" altLang="zh-CN" sz="2400"/>
            </a:p>
          </p:txBody>
        </p:sp>
      </p:grpSp>
      <p:sp>
        <p:nvSpPr>
          <p:cNvPr id="55" name="Rectangle 269"/>
          <p:cNvSpPr>
            <a:spLocks noChangeArrowheads="1"/>
          </p:cNvSpPr>
          <p:nvPr/>
        </p:nvSpPr>
        <p:spPr bwMode="auto">
          <a:xfrm>
            <a:off x="1515745" y="1279525"/>
            <a:ext cx="55073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en-US" altLang="zh-CN" sz="2400" dirty="0"/>
              <a:t>(1)  BCD</a:t>
            </a:r>
            <a:r>
              <a:rPr kumimoji="1" lang="zh-CN" altLang="en-US" sz="2400" dirty="0"/>
              <a:t>七段译码器</a:t>
            </a:r>
            <a:r>
              <a:rPr kumimoji="1" lang="en-US" altLang="zh-CN" sz="2400" dirty="0"/>
              <a:t>74LS47/48</a:t>
            </a:r>
            <a:r>
              <a:rPr kumimoji="1" lang="zh-CN" altLang="en-US" sz="2400" dirty="0"/>
              <a:t>的符号图 </a:t>
            </a:r>
            <a:endParaRPr kumimoji="1" lang="zh-CN" altLang="en-US" sz="2400" dirty="0"/>
          </a:p>
        </p:txBody>
      </p:sp>
      <p:grpSp>
        <p:nvGrpSpPr>
          <p:cNvPr id="56" name="Group 280"/>
          <p:cNvGrpSpPr/>
          <p:nvPr/>
        </p:nvGrpSpPr>
        <p:grpSpPr bwMode="auto">
          <a:xfrm>
            <a:off x="1993900" y="2400301"/>
            <a:ext cx="4876800" cy="1050926"/>
            <a:chOff x="296" y="1512"/>
            <a:chExt cx="3072" cy="662"/>
          </a:xfrm>
        </p:grpSpPr>
        <mc:AlternateContent xmlns:mc="http://schemas.openxmlformats.org/markup-compatibility/2006">
          <mc:Choice xmlns:a14="http://schemas.microsoft.com/office/drawing/2010/main" Requires="a14">
            <p:sp>
              <p:nvSpPr>
                <p:cNvPr id="57" name="Text Box 271"/>
                <p:cNvSpPr txBox="1">
                  <a:spLocks noChangeArrowheads="1"/>
                </p:cNvSpPr>
                <p:nvPr/>
              </p:nvSpPr>
              <p:spPr bwMode="auto">
                <a:xfrm>
                  <a:off x="296" y="1512"/>
                  <a:ext cx="3072"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lnSpc>
                      <a:spcPct val="130000"/>
                    </a:lnSpc>
                    <a:spcBef>
                      <a:spcPct val="0"/>
                    </a:spcBef>
                  </a:pPr>
                  <a:r>
                    <a:rPr lang="zh-CN" altLang="en-US" sz="2400" dirty="0"/>
                    <a:t>输出是驱动数码管工作的七段反码     </a:t>
                  </a:r>
                  <a14:m>
                    <m:oMath xmlns:m="http://schemas.openxmlformats.org/officeDocument/2006/math">
                      <m:acc>
                        <m:accPr>
                          <m:chr m:val="̅"/>
                          <m:ctrlPr>
                            <a:rPr kumimoji="1" lang="en-US" altLang="zh-CN" sz="2400" i="1">
                              <a:latin typeface="Cambria Math" panose="02040503050406030204" pitchFamily="18" charset="0"/>
                            </a:rPr>
                          </m:ctrlPr>
                        </m:accPr>
                        <m:e>
                          <m:r>
                            <a:rPr kumimoji="1" lang="en-US" altLang="zh-CN" sz="2400" b="1" i="1" smtClean="0">
                              <a:latin typeface="Cambria Math" panose="02040503050406030204"/>
                            </a:rPr>
                            <m:t>𝒂</m:t>
                          </m:r>
                        </m:e>
                      </m:acc>
                    </m:oMath>
                  </a14:m>
                  <a:r>
                    <a:rPr lang="zh-CN" altLang="en-US" sz="2400" dirty="0"/>
                    <a:t> ～ </a:t>
                  </a:r>
                  <a14:m>
                    <m:oMath xmlns:m="http://schemas.openxmlformats.org/officeDocument/2006/math">
                      <m:acc>
                        <m:accPr>
                          <m:chr m:val="̅"/>
                          <m:ctrlPr>
                            <a:rPr kumimoji="1" lang="en-US" altLang="zh-CN" sz="2400" i="1">
                              <a:latin typeface="Cambria Math" panose="02040503050406030204" pitchFamily="18" charset="0"/>
                            </a:rPr>
                          </m:ctrlPr>
                        </m:accPr>
                        <m:e>
                          <m:r>
                            <a:rPr kumimoji="1" lang="en-US" altLang="zh-CN" sz="2400" b="1" i="1" smtClean="0">
                              <a:latin typeface="Cambria Math" panose="02040503050406030204"/>
                            </a:rPr>
                            <m:t>𝒈</m:t>
                          </m:r>
                        </m:e>
                      </m:acc>
                    </m:oMath>
                  </a14:m>
                  <a:r>
                    <a:rPr lang="zh-CN" altLang="en-US" sz="2400" dirty="0"/>
                    <a:t>   ，即</a:t>
                  </a:r>
                  <a:r>
                    <a:rPr kumimoji="1" lang="zh-CN" altLang="en-US" sz="2400" dirty="0"/>
                    <a:t>低电平有效。</a:t>
                  </a:r>
                  <a:endParaRPr kumimoji="1" lang="zh-CN" altLang="en-US" sz="2400" dirty="0"/>
                </a:p>
              </p:txBody>
            </p:sp>
          </mc:Choice>
          <mc:Fallback>
            <p:sp>
              <p:nvSpPr>
                <p:cNvPr id="57" name="Text Box 271"/>
                <p:cNvSpPr txBox="1">
                  <a:spLocks noRot="1" noChangeAspect="1" noMove="1" noResize="1" noEditPoints="1" noAdjustHandles="1" noChangeArrowheads="1" noChangeShapeType="1" noTextEdit="1"/>
                </p:cNvSpPr>
                <p:nvPr/>
              </p:nvSpPr>
              <p:spPr bwMode="auto">
                <a:xfrm>
                  <a:off x="296" y="1512"/>
                  <a:ext cx="3072" cy="662"/>
                </a:xfrm>
                <a:prstGeom prst="rect">
                  <a:avLst/>
                </a:prstGeom>
                <a:blipFill rotWithShape="1">
                  <a:blip r:embed="rId1"/>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59" name="Object 273"/>
            <p:cNvGraphicFramePr>
              <a:graphicFrameLocks noChangeAspect="1"/>
            </p:cNvGraphicFramePr>
            <p:nvPr/>
          </p:nvGraphicFramePr>
          <p:xfrm>
            <a:off x="1004" y="1889"/>
            <a:ext cx="205" cy="276"/>
          </p:xfrm>
          <a:graphic>
            <a:graphicData uri="http://schemas.openxmlformats.org/presentationml/2006/ole">
              <mc:AlternateContent xmlns:mc="http://schemas.openxmlformats.org/markup-compatibility/2006">
                <mc:Choice xmlns:v="urn:schemas-microsoft-com:vml" Requires="v">
                  <p:oleObj spid="_x0000_s2121" name="Equation" r:id="rId2" imgW="97790" imgH="132715" progId="Equation.3">
                    <p:embed/>
                  </p:oleObj>
                </mc:Choice>
                <mc:Fallback>
                  <p:oleObj name="Equation" r:id="rId2" imgW="97790" imgH="132715" progId="Equation.3">
                    <p:embed/>
                    <p:pic>
                      <p:nvPicPr>
                        <p:cNvPr id="0" name="图片 21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 y="1889"/>
                          <a:ext cx="205"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0" name="Rectangle 274"/>
          <p:cNvSpPr>
            <a:spLocks noChangeArrowheads="1"/>
          </p:cNvSpPr>
          <p:nvPr/>
        </p:nvSpPr>
        <p:spPr bwMode="auto">
          <a:xfrm>
            <a:off x="1973263" y="1892300"/>
            <a:ext cx="38722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r>
              <a:rPr lang="zh-CN" altLang="en-US" sz="2400" dirty="0">
                <a:latin typeface="楷体_GB2312" pitchFamily="49" charset="-122"/>
              </a:rPr>
              <a:t>输入</a:t>
            </a:r>
            <a:r>
              <a:rPr lang="en-US" altLang="zh-CN" sz="2400" i="1" dirty="0"/>
              <a:t>A</a:t>
            </a:r>
            <a:r>
              <a:rPr lang="en-US" altLang="zh-CN" sz="2400" baseline="-30000" dirty="0"/>
              <a:t>3</a:t>
            </a:r>
            <a:r>
              <a:rPr lang="en-US" altLang="zh-CN" sz="2400" i="1" dirty="0"/>
              <a:t>A</a:t>
            </a:r>
            <a:r>
              <a:rPr lang="en-US" altLang="zh-CN" sz="2400" baseline="-30000" dirty="0"/>
              <a:t>2</a:t>
            </a:r>
            <a:r>
              <a:rPr lang="en-US" altLang="zh-CN" sz="2400" i="1" dirty="0"/>
              <a:t>A</a:t>
            </a:r>
            <a:r>
              <a:rPr lang="en-US" altLang="zh-CN" sz="2400" baseline="-30000" dirty="0"/>
              <a:t>1</a:t>
            </a:r>
            <a:r>
              <a:rPr lang="en-US" altLang="zh-CN" sz="2400" i="1" dirty="0"/>
              <a:t>A</a:t>
            </a:r>
            <a:r>
              <a:rPr lang="en-US" altLang="zh-CN" sz="2400" baseline="-30000" dirty="0"/>
              <a:t>0</a:t>
            </a:r>
            <a:r>
              <a:rPr lang="zh-CN" altLang="en-US" sz="2400" dirty="0">
                <a:latin typeface="楷体_GB2312" pitchFamily="49" charset="-122"/>
              </a:rPr>
              <a:t>是四位</a:t>
            </a:r>
            <a:r>
              <a:rPr lang="en-US" altLang="zh-CN" sz="2400" dirty="0"/>
              <a:t>BCD</a:t>
            </a:r>
            <a:r>
              <a:rPr lang="zh-CN" altLang="en-US" sz="2400" dirty="0">
                <a:latin typeface="楷体_GB2312" pitchFamily="49" charset="-122"/>
              </a:rPr>
              <a:t>码</a:t>
            </a:r>
            <a:endParaRPr lang="zh-CN" altLang="en-US" sz="2400" dirty="0">
              <a:latin typeface="楷体_GB2312" pitchFamily="49" charset="-122"/>
            </a:endParaRPr>
          </a:p>
        </p:txBody>
      </p:sp>
      <p:sp>
        <p:nvSpPr>
          <p:cNvPr id="61" name="Rectangle 276"/>
          <p:cNvSpPr>
            <a:spLocks noChangeArrowheads="1"/>
          </p:cNvSpPr>
          <p:nvPr/>
        </p:nvSpPr>
        <p:spPr bwMode="auto">
          <a:xfrm>
            <a:off x="1981200" y="3619872"/>
            <a:ext cx="3263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r>
              <a:rPr kumimoji="1" lang="zh-CN" altLang="en-US" sz="2400" dirty="0">
                <a:latin typeface="楷体_GB2312" pitchFamily="49" charset="-122"/>
              </a:rPr>
              <a:t>辅助控制信号输入端</a:t>
            </a:r>
            <a:r>
              <a:rPr kumimoji="1" lang="en-US" altLang="zh-CN" sz="2400" dirty="0">
                <a:latin typeface="楷体_GB2312" pitchFamily="49" charset="-122"/>
              </a:rPr>
              <a:t>: </a:t>
            </a:r>
            <a:endParaRPr kumimoji="1" lang="en-US" altLang="zh-CN" sz="2400" dirty="0">
              <a:latin typeface="楷体_GB2312" pitchFamily="49" charset="-122"/>
            </a:endParaRPr>
          </a:p>
        </p:txBody>
      </p:sp>
      <mc:AlternateContent xmlns:mc="http://schemas.openxmlformats.org/markup-compatibility/2006">
        <mc:Choice xmlns:a14="http://schemas.microsoft.com/office/drawing/2010/main" Requires="a14">
          <p:sp>
            <p:nvSpPr>
              <p:cNvPr id="63" name="Rectangle 278"/>
              <p:cNvSpPr>
                <a:spLocks noChangeArrowheads="1"/>
              </p:cNvSpPr>
              <p:nvPr/>
            </p:nvSpPr>
            <p:spPr bwMode="auto">
              <a:xfrm>
                <a:off x="1714500" y="4578796"/>
                <a:ext cx="7045796"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algn="l" eaLnBrk="1" hangingPunct="1">
                  <a:spcBef>
                    <a:spcPct val="0"/>
                  </a:spcBef>
                </a:pPr>
                <a14:m>
                  <m:oMath xmlns:m="http://schemas.openxmlformats.org/officeDocument/2006/math">
                    <m:acc>
                      <m:accPr>
                        <m:chr m:val="̅"/>
                        <m:ctrlPr>
                          <a:rPr kumimoji="1" lang="en-US" altLang="zh-CN" sz="2400" i="1" smtClean="0">
                            <a:latin typeface="Cambria Math" panose="02040503050406030204" pitchFamily="18" charset="0"/>
                          </a:rPr>
                        </m:ctrlPr>
                      </m:accPr>
                      <m:e>
                        <m:r>
                          <a:rPr kumimoji="1" lang="en-US" altLang="zh-CN" sz="2400" b="1" i="1" smtClean="0">
                            <a:latin typeface="Cambria Math" panose="02040503050406030204"/>
                          </a:rPr>
                          <m:t>𝑳𝑻</m:t>
                        </m:r>
                      </m:e>
                    </m:acc>
                  </m:oMath>
                </a14:m>
                <a:r>
                  <a:rPr kumimoji="1" lang="en-US" altLang="zh-CN" sz="2400" dirty="0"/>
                  <a:t>—— </a:t>
                </a:r>
                <a:r>
                  <a:rPr kumimoji="1" lang="zh-CN" altLang="en-US" sz="2400" dirty="0"/>
                  <a:t>试灯输入端，用来测试七段数码管的好坏。 </a:t>
                </a:r>
                <a:endParaRPr kumimoji="1" lang="zh-CN" altLang="en-US" sz="2400" dirty="0"/>
              </a:p>
            </p:txBody>
          </p:sp>
        </mc:Choice>
        <mc:Fallback>
          <p:sp>
            <p:nvSpPr>
              <p:cNvPr id="63" name="Rectangle 278"/>
              <p:cNvSpPr>
                <a:spLocks noRot="1" noChangeAspect="1" noMove="1" noResize="1" noEditPoints="1" noAdjustHandles="1" noChangeArrowheads="1" noChangeShapeType="1" noTextEdit="1"/>
              </p:cNvSpPr>
              <p:nvPr/>
            </p:nvSpPr>
            <p:spPr bwMode="auto">
              <a:xfrm>
                <a:off x="1714500" y="4578796"/>
                <a:ext cx="7045796" cy="464820"/>
              </a:xfrm>
              <a:prstGeom prst="rect">
                <a:avLst/>
              </a:prstGeom>
              <a:blipFill rotWithShape="1">
                <a:blip r:embed="rId4"/>
                <a:stretch>
                  <a:fillRect t="-96" r="7" b="9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Rectangle 284"/>
              <p:cNvSpPr>
                <a:spLocks noChangeArrowheads="1"/>
              </p:cNvSpPr>
              <p:nvPr/>
            </p:nvSpPr>
            <p:spPr bwMode="auto">
              <a:xfrm>
                <a:off x="1703512" y="5035995"/>
                <a:ext cx="6982296"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spcBef>
                    <a:spcPct val="0"/>
                  </a:spcBef>
                </a:pPr>
                <a14:m>
                  <m:oMath xmlns:m="http://schemas.openxmlformats.org/officeDocument/2006/math">
                    <m:acc>
                      <m:accPr>
                        <m:chr m:val="̅"/>
                        <m:ctrlPr>
                          <a:rPr kumimoji="1" lang="en-US" altLang="zh-CN" sz="2400" i="1" smtClean="0">
                            <a:latin typeface="Cambria Math" panose="02040503050406030204" pitchFamily="18" charset="0"/>
                          </a:rPr>
                        </m:ctrlPr>
                      </m:accPr>
                      <m:e>
                        <m:r>
                          <a:rPr kumimoji="1" lang="en-US" altLang="zh-CN" sz="2400" b="1" i="1" smtClean="0">
                            <a:latin typeface="Cambria Math" panose="02040503050406030204"/>
                          </a:rPr>
                          <m:t>𝑩𝑰</m:t>
                        </m:r>
                      </m:e>
                    </m:acc>
                  </m:oMath>
                </a14:m>
                <a:r>
                  <a:rPr kumimoji="1" lang="en-US" altLang="zh-CN" sz="2400" dirty="0"/>
                  <a:t>—— </a:t>
                </a:r>
                <a:r>
                  <a:rPr kumimoji="1" lang="zh-CN" altLang="en-US" sz="2400" dirty="0"/>
                  <a:t>熄灭信号输入端，可控制数码管是否显示。 </a:t>
                </a:r>
                <a:endParaRPr kumimoji="1" lang="zh-CN" altLang="en-US" sz="2400" dirty="0"/>
              </a:p>
            </p:txBody>
          </p:sp>
        </mc:Choice>
        <mc:Fallback>
          <p:sp>
            <p:nvSpPr>
              <p:cNvPr id="66" name="Rectangle 284"/>
              <p:cNvSpPr>
                <a:spLocks noRot="1" noChangeAspect="1" noMove="1" noResize="1" noEditPoints="1" noAdjustHandles="1" noChangeArrowheads="1" noChangeShapeType="1" noTextEdit="1"/>
              </p:cNvSpPr>
              <p:nvPr/>
            </p:nvSpPr>
            <p:spPr bwMode="auto">
              <a:xfrm>
                <a:off x="1703512" y="5035995"/>
                <a:ext cx="6982296" cy="464820"/>
              </a:xfrm>
              <a:prstGeom prst="rect">
                <a:avLst/>
              </a:prstGeom>
              <a:blipFill rotWithShape="1">
                <a:blip r:embed="rId5"/>
                <a:stretch>
                  <a:fillRect l="-6" t="-96" r="4" b="9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0" name="Rectangle 285"/>
              <p:cNvSpPr>
                <a:spLocks noChangeArrowheads="1"/>
              </p:cNvSpPr>
              <p:nvPr/>
            </p:nvSpPr>
            <p:spPr bwMode="auto">
              <a:xfrm>
                <a:off x="1780381" y="5991671"/>
                <a:ext cx="678942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14:m>
                  <m:oMath xmlns:m="http://schemas.openxmlformats.org/officeDocument/2006/math">
                    <m:acc>
                      <m:accPr>
                        <m:chr m:val="̅"/>
                        <m:ctrlPr>
                          <a:rPr kumimoji="1" lang="en-US" altLang="zh-CN" sz="2400" i="1" smtClean="0">
                            <a:latin typeface="Cambria Math" panose="02040503050406030204" pitchFamily="18" charset="0"/>
                          </a:rPr>
                        </m:ctrlPr>
                      </m:accPr>
                      <m:e>
                        <m:r>
                          <a:rPr kumimoji="1" lang="en-US" altLang="zh-CN" sz="2400" b="1" i="1" smtClean="0">
                            <a:latin typeface="Cambria Math" panose="02040503050406030204"/>
                          </a:rPr>
                          <m:t>𝑹</m:t>
                        </m:r>
                        <m:r>
                          <a:rPr kumimoji="1" lang="en-US" altLang="zh-CN" sz="2400" i="1">
                            <a:latin typeface="Cambria Math" panose="02040503050406030204"/>
                          </a:rPr>
                          <m:t>𝑩𝑰</m:t>
                        </m:r>
                      </m:e>
                    </m:acc>
                  </m:oMath>
                </a14:m>
                <a:r>
                  <a:rPr kumimoji="1" lang="en-US" altLang="zh-CN" sz="2400" dirty="0"/>
                  <a:t>—— </a:t>
                </a:r>
                <a:r>
                  <a:rPr kumimoji="1" lang="zh-CN" altLang="en-US" sz="2400" dirty="0"/>
                  <a:t>灭</a:t>
                </a:r>
                <a:r>
                  <a:rPr kumimoji="1" lang="zh-CN" altLang="en-US" sz="2400" dirty="0">
                    <a:solidFill>
                      <a:srgbClr val="FF0000"/>
                    </a:solidFill>
                  </a:rPr>
                  <a:t>零</a:t>
                </a:r>
                <a:r>
                  <a:rPr kumimoji="1" lang="zh-CN" altLang="en-US" sz="2400" dirty="0"/>
                  <a:t>输入端，用来熄灭不需要显示的</a:t>
                </a:r>
                <a:r>
                  <a:rPr kumimoji="1" lang="en-US" altLang="zh-CN" sz="2400" dirty="0"/>
                  <a:t>0</a:t>
                </a:r>
                <a:r>
                  <a:rPr kumimoji="1" lang="zh-CN" altLang="en-US" sz="2400" dirty="0"/>
                  <a:t>。</a:t>
                </a:r>
                <a:endParaRPr kumimoji="1" lang="zh-CN" altLang="en-US" sz="2400" dirty="0"/>
              </a:p>
            </p:txBody>
          </p:sp>
        </mc:Choice>
        <mc:Fallback>
          <p:sp>
            <p:nvSpPr>
              <p:cNvPr id="70" name="Rectangle 285"/>
              <p:cNvSpPr>
                <a:spLocks noRot="1" noChangeAspect="1" noMove="1" noResize="1" noEditPoints="1" noAdjustHandles="1" noChangeArrowheads="1" noChangeShapeType="1" noTextEdit="1"/>
              </p:cNvSpPr>
              <p:nvPr/>
            </p:nvSpPr>
            <p:spPr bwMode="auto">
              <a:xfrm>
                <a:off x="1780381" y="5991671"/>
                <a:ext cx="6789420" cy="464820"/>
              </a:xfrm>
              <a:prstGeom prst="rect">
                <a:avLst/>
              </a:prstGeom>
              <a:blipFill rotWithShape="1">
                <a:blip r:embed="rId6"/>
                <a:stretch>
                  <a:fillRect l="-7" t="-96" r="7" b="9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Rectangle 287"/>
              <p:cNvSpPr>
                <a:spLocks noChangeArrowheads="1"/>
              </p:cNvSpPr>
              <p:nvPr/>
            </p:nvSpPr>
            <p:spPr bwMode="auto">
              <a:xfrm>
                <a:off x="1720117" y="5517009"/>
                <a:ext cx="3973195" cy="46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ea typeface="楷体_GB2312" pitchFamily="49" charset="-122"/>
                  </a:defRPr>
                </a:lvl1pPr>
                <a:lvl2pPr marL="742950" indent="-285750" eaLnBrk="0" hangingPunct="0">
                  <a:defRPr sz="2000" b="1">
                    <a:solidFill>
                      <a:schemeClr val="tx1"/>
                    </a:solidFill>
                    <a:latin typeface="Times New Roman" panose="02020603050405020304" pitchFamily="18" charset="0"/>
                    <a:ea typeface="楷体_GB2312" pitchFamily="49" charset="-122"/>
                  </a:defRPr>
                </a:lvl2pPr>
                <a:lvl3pPr marL="1143000" indent="-228600" eaLnBrk="0" hangingPunct="0">
                  <a:defRPr sz="2000" b="1">
                    <a:solidFill>
                      <a:schemeClr val="tx1"/>
                    </a:solidFill>
                    <a:latin typeface="Times New Roman" panose="02020603050405020304" pitchFamily="18" charset="0"/>
                    <a:ea typeface="楷体_GB2312" pitchFamily="49" charset="-122"/>
                  </a:defRPr>
                </a:lvl3pPr>
                <a:lvl4pPr marL="1600200" indent="-228600" eaLnBrk="0" hangingPunct="0">
                  <a:defRPr sz="2000" b="1">
                    <a:solidFill>
                      <a:schemeClr val="tx1"/>
                    </a:solidFill>
                    <a:latin typeface="Times New Roman" panose="02020603050405020304" pitchFamily="18" charset="0"/>
                    <a:ea typeface="楷体_GB2312" pitchFamily="49" charset="-122"/>
                  </a:defRPr>
                </a:lvl4pPr>
                <a:lvl5pPr marL="2057400" indent="-228600" eaLnBrk="0" hangingPunct="0">
                  <a:defRPr sz="20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sz="2000" b="1">
                    <a:solidFill>
                      <a:schemeClr val="tx1"/>
                    </a:solidFill>
                    <a:latin typeface="Times New Roman" panose="02020603050405020304" pitchFamily="18" charset="0"/>
                    <a:ea typeface="楷体_GB2312" pitchFamily="49" charset="-122"/>
                  </a:defRPr>
                </a:lvl9pPr>
              </a:lstStyle>
              <a:p>
                <a:pPr eaLnBrk="1" hangingPunct="1"/>
                <a14:m>
                  <m:oMath xmlns:m="http://schemas.openxmlformats.org/officeDocument/2006/math">
                    <m:acc>
                      <m:accPr>
                        <m:chr m:val="̅"/>
                        <m:ctrlPr>
                          <a:rPr kumimoji="1" lang="en-US" altLang="zh-CN" sz="2400" i="1" smtClean="0">
                            <a:latin typeface="Cambria Math" panose="02040503050406030204" pitchFamily="18" charset="0"/>
                          </a:rPr>
                        </m:ctrlPr>
                      </m:accPr>
                      <m:e>
                        <m:r>
                          <a:rPr kumimoji="1" lang="en-US" altLang="zh-CN" sz="2400" b="1" i="1" smtClean="0">
                            <a:latin typeface="Cambria Math" panose="02040503050406030204"/>
                          </a:rPr>
                          <m:t>𝑹</m:t>
                        </m:r>
                        <m:r>
                          <a:rPr kumimoji="1" lang="en-US" altLang="zh-CN" sz="2400" i="1">
                            <a:latin typeface="Cambria Math" panose="02040503050406030204"/>
                          </a:rPr>
                          <m:t>𝑩</m:t>
                        </m:r>
                        <m:r>
                          <a:rPr kumimoji="1" lang="en-US" altLang="zh-CN" sz="2400" b="1" i="1" smtClean="0">
                            <a:latin typeface="Cambria Math" panose="02040503050406030204"/>
                          </a:rPr>
                          <m:t>𝑶</m:t>
                        </m:r>
                      </m:e>
                    </m:acc>
                  </m:oMath>
                </a14:m>
                <a:r>
                  <a:rPr kumimoji="1" lang="en-US" altLang="zh-CN" sz="2400" dirty="0"/>
                  <a:t>—— </a:t>
                </a:r>
                <a:r>
                  <a:rPr kumimoji="1" lang="zh-CN" altLang="en-US" sz="2400" dirty="0"/>
                  <a:t>灭</a:t>
                </a:r>
                <a:r>
                  <a:rPr kumimoji="1" lang="zh-CN" altLang="en-US" sz="2400" dirty="0">
                    <a:solidFill>
                      <a:srgbClr val="FF0000"/>
                    </a:solidFill>
                  </a:rPr>
                  <a:t>零</a:t>
                </a:r>
                <a:r>
                  <a:rPr kumimoji="1" lang="zh-CN" altLang="en-US" sz="2400" dirty="0"/>
                  <a:t>信号输出端。</a:t>
                </a:r>
                <a:endParaRPr kumimoji="1" lang="zh-CN" altLang="en-US" sz="2400" dirty="0"/>
              </a:p>
            </p:txBody>
          </p:sp>
        </mc:Choice>
        <mc:Fallback>
          <p:sp>
            <p:nvSpPr>
              <p:cNvPr id="73" name="Rectangle 287"/>
              <p:cNvSpPr>
                <a:spLocks noRot="1" noChangeAspect="1" noMove="1" noResize="1" noEditPoints="1" noAdjustHandles="1" noChangeArrowheads="1" noChangeShapeType="1" noTextEdit="1"/>
              </p:cNvSpPr>
              <p:nvPr/>
            </p:nvSpPr>
            <p:spPr bwMode="auto">
              <a:xfrm>
                <a:off x="1720117" y="5517009"/>
                <a:ext cx="3973195" cy="469265"/>
              </a:xfrm>
              <a:prstGeom prst="rect">
                <a:avLst/>
              </a:prstGeom>
              <a:blipFill rotWithShape="1">
                <a:blip r:embed="rId7"/>
                <a:stretch>
                  <a:fillRect l="-14" t="-27" r="14" b="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utoUpdateAnimBg="0"/>
      <p:bldP spid="60" grpId="0" autoUpdateAnimBg="0"/>
      <p:bldP spid="61" grpId="0" autoUpdateAnimBg="0"/>
    </p:bldLst>
  </p:timing>
</p:sld>
</file>

<file path=ppt/tags/tag1.xml><?xml version="1.0" encoding="utf-8"?>
<p:tagLst xmlns:p="http://schemas.openxmlformats.org/presentationml/2006/main">
  <p:tag name="KSO_WM_UNIT_TABLE_BEAUTIFY" val="smartTable{d12c5dbd-5a6a-4b6a-a9f9-e6b6c4aa6395}"/>
</p:tagLst>
</file>

<file path=ppt/tags/tag2.xml><?xml version="1.0" encoding="utf-8"?>
<p:tagLst xmlns:p="http://schemas.openxmlformats.org/presentationml/2006/main">
  <p:tag name="KSO_WM_UNIT_TABLE_BEAUTIFY" val="smartTable{d12c5dbd-5a6a-4b6a-a9f9-e6b6c4aa639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7172</Words>
  <Application>WPS 演示</Application>
  <PresentationFormat>宽屏</PresentationFormat>
  <Paragraphs>739</Paragraphs>
  <Slides>26</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3" baseType="lpstr">
      <vt:lpstr>Arial</vt:lpstr>
      <vt:lpstr>宋体</vt:lpstr>
      <vt:lpstr>Wingdings</vt:lpstr>
      <vt:lpstr>Times New Roman</vt:lpstr>
      <vt:lpstr>Palatino Linotype</vt:lpstr>
      <vt:lpstr>楷体_GB2312</vt:lpstr>
      <vt:lpstr>新宋体</vt:lpstr>
      <vt:lpstr>Cambria Math</vt:lpstr>
      <vt:lpstr>Cambria Math</vt:lpstr>
      <vt:lpstr>等线 Light</vt:lpstr>
      <vt:lpstr>等线</vt:lpstr>
      <vt:lpstr>微软雅黑</vt:lpstr>
      <vt:lpstr>Calibri</vt:lpstr>
      <vt:lpstr>Arial Unicode MS</vt:lpstr>
      <vt:lpstr>幼圆</vt:lpstr>
      <vt:lpstr>Office 主题​​</vt:lpstr>
      <vt:lpstr>Equation.3</vt:lpstr>
      <vt:lpstr>Digital Circuit  Experiment Digital Decoder （译码器）</vt:lpstr>
      <vt:lpstr>Theoretical Basis</vt:lpstr>
      <vt:lpstr>Theoretical Basis</vt:lpstr>
      <vt:lpstr>Theoretical Basis</vt:lpstr>
      <vt:lpstr>Theoretical Basis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MSI(Medium scale integrated circuit)</vt:lpstr>
      <vt:lpstr>Application: Use the 74139 to realize a 3-of-8 Decoder </vt:lpstr>
      <vt:lpstr>PowerPoint 演示文稿</vt:lpstr>
      <vt:lpstr>Task 1: function testing of 74139</vt:lpstr>
      <vt:lpstr>Task 2: use the 74139 to realize a 3-of-8 Decoder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86186</dc:creator>
  <cp:lastModifiedBy>叶子</cp:lastModifiedBy>
  <cp:revision>41</cp:revision>
  <dcterms:created xsi:type="dcterms:W3CDTF">2020-10-10T06:21:00Z</dcterms:created>
  <dcterms:modified xsi:type="dcterms:W3CDTF">2022-04-04T01:52:48Z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E7AD0523F8AA44E398FB481BAD643B49</vt:lpwstr>
  </property>
  <property fmtid="{D5CDD505-2E9C-101B-9397-08002B2CF9AE}" pid="3" name="KSOProductBuildVer">
    <vt:lpwstr>2052-11.1.0.11365</vt:lpwstr>
  </property>
</Properties>
</file>