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312" r:id="rId4"/>
    <p:sldId id="274" r:id="rId5"/>
    <p:sldId id="281" r:id="rId6"/>
    <p:sldId id="313" r:id="rId7"/>
    <p:sldId id="314" r:id="rId8"/>
    <p:sldId id="315" r:id="rId9"/>
    <p:sldId id="316" r:id="rId10"/>
    <p:sldId id="258" r:id="rId11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Bebas Neue" panose="020B0604020202020204" charset="0"/>
      <p:regular r:id="rId15"/>
    </p:embeddedFont>
    <p:embeddedFont>
      <p:font typeface="Kanit" panose="020B0604020202020204" charset="-34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DC5"/>
    <a:srgbClr val="FF6D01"/>
    <a:srgbClr val="945937"/>
    <a:srgbClr val="FFB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ABEC22-C6BE-4987-A1F1-7BB6F261EC43}">
  <a:tblStyle styleId="{7DABEC22-C6BE-4987-A1F1-7BB6F261EC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F8EFCC-A6C4-48ED-B04B-B2F4B329DB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EBD626F-D1A4-4E54-AB10-2C6BBFB17A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18270A-E973-469A-86A6-9EE3E71A20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D4C76-722B-44B2-A56B-EE7A2A4E0A45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19E16F-078B-4656-8D65-AA82132446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D98B8E-EA40-4461-9957-706946496E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EF805-DEF8-4EC8-BF6F-45798C1CE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14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ba50eb5f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8ba50eb5f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94832215e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94832215e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e9395c7c4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e9395c7c4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60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8ba50eb5f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8ba50eb5f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33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5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56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45288" y="1671300"/>
            <a:ext cx="3783600" cy="18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9350" y="4088430"/>
            <a:ext cx="2445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457725" y="445025"/>
            <a:ext cx="29664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524716" y="4071567"/>
            <a:ext cx="453000" cy="893875"/>
            <a:chOff x="8524716" y="4071567"/>
            <a:chExt cx="453000" cy="893875"/>
          </a:xfrm>
        </p:grpSpPr>
        <p:sp>
          <p:nvSpPr>
            <p:cNvPr id="45" name="Google Shape;45;p6"/>
            <p:cNvSpPr/>
            <p:nvPr/>
          </p:nvSpPr>
          <p:spPr>
            <a:xfrm rot="10800000">
              <a:off x="8524716" y="4602742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 rot="10800000">
              <a:off x="8524716" y="4071567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327600" cy="12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5100" y="1827675"/>
            <a:ext cx="33276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hasCustomPrompt="1"/>
          </p:nvPr>
        </p:nvSpPr>
        <p:spPr>
          <a:xfrm>
            <a:off x="2471813" y="13748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5143075" y="1429150"/>
            <a:ext cx="261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3207750" y="1429150"/>
            <a:ext cx="142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2471813" y="256890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5143075" y="2623200"/>
            <a:ext cx="261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6"/>
          </p:nvPr>
        </p:nvSpPr>
        <p:spPr>
          <a:xfrm>
            <a:off x="3207750" y="2623200"/>
            <a:ext cx="142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8641459" y="4608464"/>
            <a:ext cx="336257" cy="356978"/>
            <a:chOff x="3067575" y="1412275"/>
            <a:chExt cx="813000" cy="863100"/>
          </a:xfrm>
        </p:grpSpPr>
        <p:sp>
          <p:nvSpPr>
            <p:cNvPr id="86" name="Google Shape;86;p13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2471813" y="37629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5143075" y="3817250"/>
            <a:ext cx="261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3207750" y="3817250"/>
            <a:ext cx="142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930263" y="2729902"/>
            <a:ext cx="25104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✶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930263" y="1442800"/>
            <a:ext cx="2510400" cy="11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154021" y="731789"/>
            <a:ext cx="336257" cy="356978"/>
            <a:chOff x="3067575" y="1412275"/>
            <a:chExt cx="813000" cy="863100"/>
          </a:xfrm>
        </p:grpSpPr>
        <p:sp>
          <p:nvSpPr>
            <p:cNvPr id="122" name="Google Shape;122;p17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25" name="Google Shape;125;p17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>
            <a:off x="8524716" y="4602742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64" name="Google Shape;264;p28"/>
          <p:cNvGrpSpPr/>
          <p:nvPr/>
        </p:nvGrpSpPr>
        <p:grpSpPr>
          <a:xfrm rot="10800000">
            <a:off x="95649" y="211028"/>
            <a:ext cx="336257" cy="356978"/>
            <a:chOff x="3067575" y="1412275"/>
            <a:chExt cx="813000" cy="863100"/>
          </a:xfrm>
        </p:grpSpPr>
        <p:sp>
          <p:nvSpPr>
            <p:cNvPr id="265" name="Google Shape;265;p28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20" name="Google Shape;320;p34"/>
          <p:cNvGrpSpPr/>
          <p:nvPr/>
        </p:nvGrpSpPr>
        <p:grpSpPr>
          <a:xfrm>
            <a:off x="95649" y="211028"/>
            <a:ext cx="453000" cy="877740"/>
            <a:chOff x="95649" y="211028"/>
            <a:chExt cx="453000" cy="877740"/>
          </a:xfrm>
        </p:grpSpPr>
        <p:grpSp>
          <p:nvGrpSpPr>
            <p:cNvPr id="321" name="Google Shape;321;p34"/>
            <p:cNvGrpSpPr/>
            <p:nvPr/>
          </p:nvGrpSpPr>
          <p:grpSpPr>
            <a:xfrm>
              <a:off x="154021" y="731789"/>
              <a:ext cx="336257" cy="356978"/>
              <a:chOff x="3067575" y="1412275"/>
              <a:chExt cx="813000" cy="863100"/>
            </a:xfrm>
          </p:grpSpPr>
          <p:sp>
            <p:nvSpPr>
              <p:cNvPr id="322" name="Google Shape;322;p34"/>
              <p:cNvSpPr/>
              <p:nvPr/>
            </p:nvSpPr>
            <p:spPr>
              <a:xfrm>
                <a:off x="3408675" y="1412275"/>
                <a:ext cx="130800" cy="863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3" name="Google Shape;323;p34"/>
              <p:cNvSpPr/>
              <p:nvPr/>
            </p:nvSpPr>
            <p:spPr>
              <a:xfrm rot="-3590857">
                <a:off x="3408676" y="1412504"/>
                <a:ext cx="130798" cy="862881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4" name="Google Shape;324;p34"/>
              <p:cNvSpPr/>
              <p:nvPr/>
            </p:nvSpPr>
            <p:spPr>
              <a:xfrm rot="3608459">
                <a:off x="3408666" y="1412403"/>
                <a:ext cx="130758" cy="862881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25" name="Google Shape;325;p34"/>
            <p:cNvSpPr/>
            <p:nvPr/>
          </p:nvSpPr>
          <p:spPr>
            <a:xfrm>
              <a:off x="95649" y="211028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330" name="Google Shape;330;p35"/>
          <p:cNvGrpSpPr/>
          <p:nvPr/>
        </p:nvGrpSpPr>
        <p:grpSpPr>
          <a:xfrm>
            <a:off x="8641459" y="4608464"/>
            <a:ext cx="336257" cy="356978"/>
            <a:chOff x="3067575" y="1412275"/>
            <a:chExt cx="813000" cy="863100"/>
          </a:xfrm>
        </p:grpSpPr>
        <p:sp>
          <p:nvSpPr>
            <p:cNvPr id="331" name="Google Shape;331;p35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74" r:id="rId7"/>
    <p:sldLayoutId id="2147483680" r:id="rId8"/>
    <p:sldLayoutId id="214748368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/>
          <p:nvPr/>
        </p:nvSpPr>
        <p:spPr>
          <a:xfrm>
            <a:off x="2358909" y="5350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715100" y="5350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2358896" y="1862548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7" name="Google Shape;347;p39"/>
          <p:cNvSpPr txBox="1">
            <a:spLocks noGrp="1"/>
          </p:cNvSpPr>
          <p:nvPr>
            <p:ph type="ctrTitle"/>
          </p:nvPr>
        </p:nvSpPr>
        <p:spPr>
          <a:xfrm>
            <a:off x="4645288" y="1671300"/>
            <a:ext cx="3783600" cy="18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</a:t>
            </a:r>
            <a:r>
              <a:rPr lang="en" dirty="0"/>
              <a:t> </a:t>
            </a:r>
            <a:r>
              <a:rPr lang="ru-RU" b="1" dirty="0"/>
              <a:t>ДАННЫХ</a:t>
            </a:r>
            <a:r>
              <a:rPr lang="en" dirty="0"/>
              <a:t> </a:t>
            </a:r>
            <a:endParaRPr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"/>
          </p:nvPr>
        </p:nvSpPr>
        <p:spPr>
          <a:xfrm>
            <a:off x="719350" y="4088430"/>
            <a:ext cx="2445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Delivery </a:t>
            </a:r>
            <a:r>
              <a:rPr lang="en-US" dirty="0" err="1"/>
              <a:t>Dron</a:t>
            </a:r>
            <a:endParaRPr lang="en-US" dirty="0"/>
          </a:p>
        </p:txBody>
      </p:sp>
      <p:grpSp>
        <p:nvGrpSpPr>
          <p:cNvPr id="349" name="Google Shape;349;p39"/>
          <p:cNvGrpSpPr/>
          <p:nvPr/>
        </p:nvGrpSpPr>
        <p:grpSpPr>
          <a:xfrm>
            <a:off x="4312331" y="1811066"/>
            <a:ext cx="409183" cy="434485"/>
            <a:chOff x="3067575" y="1412275"/>
            <a:chExt cx="813000" cy="863100"/>
          </a:xfrm>
        </p:grpSpPr>
        <p:sp>
          <p:nvSpPr>
            <p:cNvPr id="350" name="Google Shape;350;p39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1" name="Google Shape;351;p39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2" name="Google Shape;352;p39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53" name="Google Shape;353;p39"/>
          <p:cNvSpPr txBox="1">
            <a:spLocks noGrp="1"/>
          </p:cNvSpPr>
          <p:nvPr>
            <p:ph type="subTitle" idx="1"/>
          </p:nvPr>
        </p:nvSpPr>
        <p:spPr>
          <a:xfrm>
            <a:off x="7720275" y="535000"/>
            <a:ext cx="708300" cy="2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ru-RU" sz="1200" b="1" dirty="0">
                <a:latin typeface="Kanit"/>
                <a:ea typeface="Kanit"/>
                <a:cs typeface="Kanit"/>
                <a:sym typeface="Kanit"/>
              </a:rPr>
              <a:t>023</a:t>
            </a:r>
            <a:endParaRPr sz="1200" b="1" dirty="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54" name="Google Shape;354;p39"/>
          <p:cNvSpPr txBox="1">
            <a:spLocks noGrp="1"/>
          </p:cNvSpPr>
          <p:nvPr>
            <p:ph type="subTitle" idx="1"/>
          </p:nvPr>
        </p:nvSpPr>
        <p:spPr>
          <a:xfrm>
            <a:off x="4759925" y="4130175"/>
            <a:ext cx="362100" cy="2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>
                <a:latin typeface="Kanit"/>
                <a:ea typeface="Kanit"/>
                <a:cs typeface="Kanit"/>
                <a:sym typeface="Kanit"/>
              </a:rPr>
              <a:t>16</a:t>
            </a:r>
            <a:endParaRPr sz="1200" b="1" dirty="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subTitle" idx="1"/>
          </p:nvPr>
        </p:nvSpPr>
        <p:spPr>
          <a:xfrm>
            <a:off x="5579400" y="4130175"/>
            <a:ext cx="863100" cy="2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Kanit"/>
                <a:ea typeface="Kanit"/>
                <a:cs typeface="Kanit"/>
                <a:sym typeface="Kanit"/>
              </a:rPr>
              <a:t>Декабрь</a:t>
            </a:r>
            <a:endParaRPr sz="1200" dirty="0"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356" name="Google Shape;356;p39"/>
          <p:cNvGrpSpPr/>
          <p:nvPr/>
        </p:nvGrpSpPr>
        <p:grpSpPr>
          <a:xfrm>
            <a:off x="2653314" y="712095"/>
            <a:ext cx="765957" cy="729512"/>
            <a:chOff x="2653314" y="712095"/>
            <a:chExt cx="765957" cy="729512"/>
          </a:xfrm>
        </p:grpSpPr>
        <p:cxnSp>
          <p:nvCxnSpPr>
            <p:cNvPr id="357" name="Google Shape;357;p39"/>
            <p:cNvCxnSpPr/>
            <p:nvPr/>
          </p:nvCxnSpPr>
          <p:spPr>
            <a:xfrm>
              <a:off x="2653314" y="135848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39"/>
            <p:cNvCxnSpPr/>
            <p:nvPr/>
          </p:nvCxnSpPr>
          <p:spPr>
            <a:xfrm>
              <a:off x="2653314" y="127585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39"/>
            <p:cNvCxnSpPr/>
            <p:nvPr/>
          </p:nvCxnSpPr>
          <p:spPr>
            <a:xfrm>
              <a:off x="2653314" y="119323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39"/>
            <p:cNvCxnSpPr/>
            <p:nvPr/>
          </p:nvCxnSpPr>
          <p:spPr>
            <a:xfrm>
              <a:off x="2653314" y="111060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39"/>
            <p:cNvCxnSpPr/>
            <p:nvPr/>
          </p:nvCxnSpPr>
          <p:spPr>
            <a:xfrm>
              <a:off x="2653314" y="102798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39"/>
            <p:cNvCxnSpPr/>
            <p:nvPr/>
          </p:nvCxnSpPr>
          <p:spPr>
            <a:xfrm>
              <a:off x="2653314" y="94535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39"/>
            <p:cNvCxnSpPr/>
            <p:nvPr/>
          </p:nvCxnSpPr>
          <p:spPr>
            <a:xfrm>
              <a:off x="2653314" y="86273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39"/>
            <p:cNvCxnSpPr/>
            <p:nvPr/>
          </p:nvCxnSpPr>
          <p:spPr>
            <a:xfrm>
              <a:off x="2653314" y="78010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5" name="Google Shape;365;p39"/>
            <p:cNvGrpSpPr/>
            <p:nvPr/>
          </p:nvGrpSpPr>
          <p:grpSpPr>
            <a:xfrm>
              <a:off x="2653314" y="712095"/>
              <a:ext cx="765957" cy="729512"/>
              <a:chOff x="1007114" y="712095"/>
              <a:chExt cx="765957" cy="729512"/>
            </a:xfrm>
          </p:grpSpPr>
          <p:grpSp>
            <p:nvGrpSpPr>
              <p:cNvPr id="366" name="Google Shape;366;p39"/>
              <p:cNvGrpSpPr/>
              <p:nvPr/>
            </p:nvGrpSpPr>
            <p:grpSpPr>
              <a:xfrm>
                <a:off x="1007114" y="712095"/>
                <a:ext cx="765957" cy="729512"/>
                <a:chOff x="960632" y="877228"/>
                <a:chExt cx="1138800" cy="1084615"/>
              </a:xfrm>
            </p:grpSpPr>
            <p:cxnSp>
              <p:nvCxnSpPr>
                <p:cNvPr id="367" name="Google Shape;367;p39"/>
                <p:cNvCxnSpPr/>
                <p:nvPr/>
              </p:nvCxnSpPr>
              <p:spPr>
                <a:xfrm>
                  <a:off x="960632" y="1961843"/>
                  <a:ext cx="113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39"/>
                <p:cNvCxnSpPr/>
                <p:nvPr/>
              </p:nvCxnSpPr>
              <p:spPr>
                <a:xfrm>
                  <a:off x="968472" y="877228"/>
                  <a:ext cx="0" cy="1084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9" name="Google Shape;369;p39"/>
              <p:cNvGrpSpPr/>
              <p:nvPr/>
            </p:nvGrpSpPr>
            <p:grpSpPr>
              <a:xfrm>
                <a:off x="1013715" y="766861"/>
                <a:ext cx="679272" cy="670225"/>
                <a:chOff x="926531" y="977125"/>
                <a:chExt cx="1009919" cy="996469"/>
              </a:xfrm>
            </p:grpSpPr>
            <p:sp>
              <p:nvSpPr>
                <p:cNvPr id="370" name="Google Shape;370;p39"/>
                <p:cNvSpPr/>
                <p:nvPr/>
              </p:nvSpPr>
              <p:spPr>
                <a:xfrm>
                  <a:off x="1089625" y="1827300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1" name="Google Shape;371;p39"/>
                <p:cNvSpPr/>
                <p:nvPr/>
              </p:nvSpPr>
              <p:spPr>
                <a:xfrm>
                  <a:off x="1235875" y="1472925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2" name="Google Shape;372;p39"/>
                <p:cNvSpPr/>
                <p:nvPr/>
              </p:nvSpPr>
              <p:spPr>
                <a:xfrm>
                  <a:off x="1637548" y="1350624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3" name="Google Shape;373;p39"/>
                <p:cNvSpPr/>
                <p:nvPr/>
              </p:nvSpPr>
              <p:spPr>
                <a:xfrm>
                  <a:off x="1676675" y="1110025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4" name="Google Shape;374;p39"/>
                <p:cNvSpPr/>
                <p:nvPr/>
              </p:nvSpPr>
              <p:spPr>
                <a:xfrm>
                  <a:off x="1907050" y="977125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cxnSp>
              <p:nvCxnSpPr>
                <p:cNvPr id="375" name="Google Shape;375;p39"/>
                <p:cNvCxnSpPr>
                  <a:endCxn id="370" idx="3"/>
                </p:cNvCxnSpPr>
                <p:nvPr/>
              </p:nvCxnSpPr>
              <p:spPr>
                <a:xfrm rot="10800000" flipH="1">
                  <a:off x="926531" y="1852394"/>
                  <a:ext cx="167400" cy="12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376;p39"/>
                <p:cNvCxnSpPr>
                  <a:stCxn id="370" idx="7"/>
                  <a:endCxn id="371" idx="3"/>
                </p:cNvCxnSpPr>
                <p:nvPr/>
              </p:nvCxnSpPr>
              <p:spPr>
                <a:xfrm rot="10800000" flipH="1">
                  <a:off x="1114719" y="1498006"/>
                  <a:ext cx="125400" cy="3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7" name="Google Shape;377;p39"/>
                <p:cNvCxnSpPr>
                  <a:stCxn id="371" idx="6"/>
                  <a:endCxn id="372" idx="2"/>
                </p:cNvCxnSpPr>
                <p:nvPr/>
              </p:nvCxnSpPr>
              <p:spPr>
                <a:xfrm rot="10800000" flipH="1">
                  <a:off x="1265275" y="1365225"/>
                  <a:ext cx="372300" cy="12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8" name="Google Shape;378;p39"/>
                <p:cNvCxnSpPr>
                  <a:stCxn id="372" idx="7"/>
                  <a:endCxn id="373" idx="4"/>
                </p:cNvCxnSpPr>
                <p:nvPr/>
              </p:nvCxnSpPr>
              <p:spPr>
                <a:xfrm rot="10800000" flipH="1">
                  <a:off x="1662642" y="1139529"/>
                  <a:ext cx="28800" cy="21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" name="Google Shape;379;p39"/>
                <p:cNvCxnSpPr>
                  <a:stCxn id="373" idx="7"/>
                  <a:endCxn id="374" idx="3"/>
                </p:cNvCxnSpPr>
                <p:nvPr/>
              </p:nvCxnSpPr>
              <p:spPr>
                <a:xfrm rot="10800000" flipH="1">
                  <a:off x="1701769" y="1002131"/>
                  <a:ext cx="209700" cy="112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80" name="Google Shape;380;p39"/>
          <p:cNvGrpSpPr/>
          <p:nvPr/>
        </p:nvGrpSpPr>
        <p:grpSpPr>
          <a:xfrm>
            <a:off x="715100" y="1862701"/>
            <a:ext cx="1354800" cy="1083900"/>
            <a:chOff x="715100" y="1862701"/>
            <a:chExt cx="1354800" cy="1083900"/>
          </a:xfrm>
        </p:grpSpPr>
        <p:sp>
          <p:nvSpPr>
            <p:cNvPr id="381" name="Google Shape;381;p39"/>
            <p:cNvSpPr/>
            <p:nvPr/>
          </p:nvSpPr>
          <p:spPr>
            <a:xfrm>
              <a:off x="715100" y="1862701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382" name="Google Shape;382;p39"/>
            <p:cNvCxnSpPr/>
            <p:nvPr/>
          </p:nvCxnSpPr>
          <p:spPr>
            <a:xfrm>
              <a:off x="1005939" y="2698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39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9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39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39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39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39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9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9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9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39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39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9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39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39"/>
            <p:cNvCxnSpPr/>
            <p:nvPr/>
          </p:nvCxnSpPr>
          <p:spPr>
            <a:xfrm>
              <a:off x="1005939" y="2141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39"/>
            <p:cNvCxnSpPr/>
            <p:nvPr/>
          </p:nvCxnSpPr>
          <p:spPr>
            <a:xfrm>
              <a:off x="1005939" y="2071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9" name="Google Shape;399;p39"/>
            <p:cNvGrpSpPr/>
            <p:nvPr/>
          </p:nvGrpSpPr>
          <p:grpSpPr>
            <a:xfrm>
              <a:off x="1005939" y="2039707"/>
              <a:ext cx="765957" cy="729559"/>
              <a:chOff x="958885" y="2851115"/>
              <a:chExt cx="1138800" cy="1084684"/>
            </a:xfrm>
          </p:grpSpPr>
          <p:sp>
            <p:nvSpPr>
              <p:cNvPr id="400" name="Google Shape;400;p39"/>
              <p:cNvSpPr/>
              <p:nvPr/>
            </p:nvSpPr>
            <p:spPr>
              <a:xfrm>
                <a:off x="1136161" y="3002200"/>
                <a:ext cx="170100" cy="9336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01" name="Google Shape;401;p39"/>
              <p:cNvSpPr/>
              <p:nvPr/>
            </p:nvSpPr>
            <p:spPr>
              <a:xfrm>
                <a:off x="1407375" y="3330625"/>
                <a:ext cx="170100" cy="6051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02" name="Google Shape;402;p39"/>
              <p:cNvSpPr/>
              <p:nvPr/>
            </p:nvSpPr>
            <p:spPr>
              <a:xfrm>
                <a:off x="1678575" y="3456325"/>
                <a:ext cx="170100" cy="4794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403" name="Google Shape;403;p39"/>
              <p:cNvGrpSpPr/>
              <p:nvPr/>
            </p:nvGrpSpPr>
            <p:grpSpPr>
              <a:xfrm>
                <a:off x="958885" y="2851115"/>
                <a:ext cx="1138800" cy="1084615"/>
                <a:chOff x="958885" y="877228"/>
                <a:chExt cx="1138800" cy="1084615"/>
              </a:xfrm>
            </p:grpSpPr>
            <p:cxnSp>
              <p:nvCxnSpPr>
                <p:cNvPr id="404" name="Google Shape;404;p39"/>
                <p:cNvCxnSpPr/>
                <p:nvPr/>
              </p:nvCxnSpPr>
              <p:spPr>
                <a:xfrm>
                  <a:off x="958885" y="1961843"/>
                  <a:ext cx="113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Google Shape;405;p39"/>
                <p:cNvCxnSpPr/>
                <p:nvPr/>
              </p:nvCxnSpPr>
              <p:spPr>
                <a:xfrm>
                  <a:off x="968472" y="877228"/>
                  <a:ext cx="0" cy="1084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06" name="Google Shape;406;p39"/>
          <p:cNvGrpSpPr/>
          <p:nvPr/>
        </p:nvGrpSpPr>
        <p:grpSpPr>
          <a:xfrm>
            <a:off x="4759925" y="4538325"/>
            <a:ext cx="3678900" cy="70175"/>
            <a:chOff x="4759925" y="4538325"/>
            <a:chExt cx="3678900" cy="70175"/>
          </a:xfrm>
        </p:grpSpPr>
        <p:cxnSp>
          <p:nvCxnSpPr>
            <p:cNvPr id="407" name="Google Shape;407;p39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39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24" name="Google Shape;424;p41"/>
          <p:cNvSpPr txBox="1">
            <a:spLocks noGrp="1"/>
          </p:cNvSpPr>
          <p:nvPr>
            <p:ph type="title"/>
          </p:nvPr>
        </p:nvSpPr>
        <p:spPr>
          <a:xfrm>
            <a:off x="2471813" y="13748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5" name="Google Shape;425;p41"/>
          <p:cNvSpPr txBox="1">
            <a:spLocks noGrp="1"/>
          </p:cNvSpPr>
          <p:nvPr>
            <p:ph type="subTitle" idx="1"/>
          </p:nvPr>
        </p:nvSpPr>
        <p:spPr>
          <a:xfrm>
            <a:off x="5081011" y="1291225"/>
            <a:ext cx="2675057" cy="671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Соединённые штаты является самым лучшим регионом для инвестиций.</a:t>
            </a:r>
            <a:endParaRPr dirty="0"/>
          </a:p>
        </p:txBody>
      </p:sp>
      <p:sp>
        <p:nvSpPr>
          <p:cNvPr id="426" name="Google Shape;426;p41"/>
          <p:cNvSpPr txBox="1">
            <a:spLocks noGrp="1"/>
          </p:cNvSpPr>
          <p:nvPr>
            <p:ph type="title" idx="2"/>
          </p:nvPr>
        </p:nvSpPr>
        <p:spPr>
          <a:xfrm>
            <a:off x="605700" y="2677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Перейдем к выводам</a:t>
            </a:r>
            <a:endParaRPr b="1" dirty="0"/>
          </a:p>
        </p:txBody>
      </p:sp>
      <p:sp>
        <p:nvSpPr>
          <p:cNvPr id="427" name="Google Shape;427;p41"/>
          <p:cNvSpPr txBox="1">
            <a:spLocks noGrp="1"/>
          </p:cNvSpPr>
          <p:nvPr>
            <p:ph type="subTitle" idx="3"/>
          </p:nvPr>
        </p:nvSpPr>
        <p:spPr>
          <a:xfrm>
            <a:off x="3175204" y="1356996"/>
            <a:ext cx="1420800" cy="7442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Лучший регион</a:t>
            </a:r>
            <a:r>
              <a:rPr lang="en" dirty="0"/>
              <a:t> </a:t>
            </a:r>
            <a:endParaRPr dirty="0"/>
          </a:p>
        </p:txBody>
      </p:sp>
      <p:sp>
        <p:nvSpPr>
          <p:cNvPr id="428" name="Google Shape;428;p41"/>
          <p:cNvSpPr txBox="1">
            <a:spLocks noGrp="1"/>
          </p:cNvSpPr>
          <p:nvPr>
            <p:ph type="title" idx="4"/>
          </p:nvPr>
        </p:nvSpPr>
        <p:spPr>
          <a:xfrm>
            <a:off x="2471813" y="256890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9" name="Google Shape;429;p41"/>
          <p:cNvSpPr txBox="1">
            <a:spLocks noGrp="1"/>
          </p:cNvSpPr>
          <p:nvPr>
            <p:ph type="subTitle" idx="5"/>
          </p:nvPr>
        </p:nvSpPr>
        <p:spPr>
          <a:xfrm>
            <a:off x="5081009" y="2490967"/>
            <a:ext cx="2675043" cy="671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Лучший рекламный канал для США – социальная сеть. Для Британии – контекстная реклама</a:t>
            </a:r>
            <a:endParaRPr dirty="0"/>
          </a:p>
        </p:txBody>
      </p:sp>
      <p:sp>
        <p:nvSpPr>
          <p:cNvPr id="430" name="Google Shape;430;p41"/>
          <p:cNvSpPr txBox="1">
            <a:spLocks noGrp="1"/>
          </p:cNvSpPr>
          <p:nvPr>
            <p:ph type="subTitle" idx="6"/>
          </p:nvPr>
        </p:nvSpPr>
        <p:spPr>
          <a:xfrm>
            <a:off x="3157271" y="2542407"/>
            <a:ext cx="1605333" cy="744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Лучший рек. канал</a:t>
            </a:r>
            <a:endParaRPr dirty="0"/>
          </a:p>
        </p:txBody>
      </p:sp>
      <p:grpSp>
        <p:nvGrpSpPr>
          <p:cNvPr id="431" name="Google Shape;431;p41"/>
          <p:cNvGrpSpPr/>
          <p:nvPr/>
        </p:nvGrpSpPr>
        <p:grpSpPr>
          <a:xfrm rot="5400000">
            <a:off x="4562616" y="1636461"/>
            <a:ext cx="646383" cy="70175"/>
            <a:chOff x="4759925" y="4538325"/>
            <a:chExt cx="3678900" cy="70175"/>
          </a:xfrm>
        </p:grpSpPr>
        <p:cxnSp>
          <p:nvCxnSpPr>
            <p:cNvPr id="432" name="Google Shape;432;p41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41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4" name="Google Shape;434;p41"/>
          <p:cNvSpPr txBox="1">
            <a:spLocks noGrp="1"/>
          </p:cNvSpPr>
          <p:nvPr>
            <p:ph type="title" idx="7"/>
          </p:nvPr>
        </p:nvSpPr>
        <p:spPr>
          <a:xfrm>
            <a:off x="2471813" y="37629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5" name="Google Shape;435;p41"/>
          <p:cNvSpPr txBox="1">
            <a:spLocks noGrp="1"/>
          </p:cNvSpPr>
          <p:nvPr>
            <p:ph type="subTitle" idx="8"/>
          </p:nvPr>
        </p:nvSpPr>
        <p:spPr>
          <a:xfrm>
            <a:off x="5081011" y="3792088"/>
            <a:ext cx="261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Великобритания регион с большим потенциалом.</a:t>
            </a:r>
            <a:endParaRPr dirty="0"/>
          </a:p>
        </p:txBody>
      </p:sp>
      <p:sp>
        <p:nvSpPr>
          <p:cNvPr id="436" name="Google Shape;436;p41"/>
          <p:cNvSpPr txBox="1">
            <a:spLocks noGrp="1"/>
          </p:cNvSpPr>
          <p:nvPr>
            <p:ph type="subTitle" idx="9"/>
          </p:nvPr>
        </p:nvSpPr>
        <p:spPr>
          <a:xfrm>
            <a:off x="3157271" y="3953907"/>
            <a:ext cx="1420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Черная лошадка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37" name="Google Shape;437;p41"/>
          <p:cNvGrpSpPr/>
          <p:nvPr/>
        </p:nvGrpSpPr>
        <p:grpSpPr>
          <a:xfrm>
            <a:off x="1858131" y="1454303"/>
            <a:ext cx="409183" cy="434485"/>
            <a:chOff x="3067575" y="1412275"/>
            <a:chExt cx="813000" cy="863100"/>
          </a:xfrm>
        </p:grpSpPr>
        <p:sp>
          <p:nvSpPr>
            <p:cNvPr id="438" name="Google Shape;438;p41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41" name="Google Shape;441;p41"/>
          <p:cNvGrpSpPr/>
          <p:nvPr/>
        </p:nvGrpSpPr>
        <p:grpSpPr>
          <a:xfrm>
            <a:off x="1858131" y="2648353"/>
            <a:ext cx="409183" cy="434485"/>
            <a:chOff x="3067575" y="1412275"/>
            <a:chExt cx="813000" cy="863100"/>
          </a:xfrm>
        </p:grpSpPr>
        <p:sp>
          <p:nvSpPr>
            <p:cNvPr id="442" name="Google Shape;442;p41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1858131" y="3842403"/>
            <a:ext cx="409183" cy="434485"/>
            <a:chOff x="3067575" y="1412275"/>
            <a:chExt cx="813000" cy="863100"/>
          </a:xfrm>
        </p:grpSpPr>
        <p:sp>
          <p:nvSpPr>
            <p:cNvPr id="446" name="Google Shape;446;p41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49" name="Google Shape;449;p41"/>
          <p:cNvGrpSpPr/>
          <p:nvPr/>
        </p:nvGrpSpPr>
        <p:grpSpPr>
          <a:xfrm rot="5400000">
            <a:off x="4562616" y="2830511"/>
            <a:ext cx="646383" cy="70175"/>
            <a:chOff x="4759925" y="4538325"/>
            <a:chExt cx="3678900" cy="70175"/>
          </a:xfrm>
        </p:grpSpPr>
        <p:cxnSp>
          <p:nvCxnSpPr>
            <p:cNvPr id="450" name="Google Shape;450;p41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1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41"/>
          <p:cNvGrpSpPr/>
          <p:nvPr/>
        </p:nvGrpSpPr>
        <p:grpSpPr>
          <a:xfrm rot="5400000">
            <a:off x="4562616" y="4024561"/>
            <a:ext cx="646383" cy="70175"/>
            <a:chOff x="4759925" y="4538325"/>
            <a:chExt cx="3678900" cy="70175"/>
          </a:xfrm>
        </p:grpSpPr>
        <p:cxnSp>
          <p:nvCxnSpPr>
            <p:cNvPr id="453" name="Google Shape;453;p41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41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/>
          </p:nvPr>
        </p:nvSpPr>
        <p:spPr>
          <a:xfrm>
            <a:off x="715099" y="534999"/>
            <a:ext cx="4715199" cy="1535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Постановка задачи</a:t>
            </a:r>
            <a:endParaRPr sz="4800" dirty="0"/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1"/>
          </p:nvPr>
        </p:nvSpPr>
        <p:spPr>
          <a:xfrm>
            <a:off x="715090" y="2153417"/>
            <a:ext cx="3351847" cy="2314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Необходимо проанализировать имеющиеся данные и ответить на вопрос: в какой регион и какой рекламный канал инвестировать больше денег на привлечение клиентов в 2020 году и обосновать свои предложения.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 rot="10800000">
            <a:off x="5430300" y="3524601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63" name="Google Shape;463;p42"/>
          <p:cNvSpPr/>
          <p:nvPr/>
        </p:nvSpPr>
        <p:spPr>
          <a:xfrm rot="10800000">
            <a:off x="7074109" y="21969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4" name="Google Shape;464;p42"/>
          <p:cNvSpPr/>
          <p:nvPr/>
        </p:nvSpPr>
        <p:spPr>
          <a:xfrm>
            <a:off x="5430313" y="2197053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465" name="Google Shape;465;p42"/>
          <p:cNvGrpSpPr/>
          <p:nvPr/>
        </p:nvGrpSpPr>
        <p:grpSpPr>
          <a:xfrm>
            <a:off x="5731723" y="2406076"/>
            <a:ext cx="757169" cy="626625"/>
            <a:chOff x="2653314" y="3733594"/>
            <a:chExt cx="765900" cy="626625"/>
          </a:xfrm>
        </p:grpSpPr>
        <p:cxnSp>
          <p:nvCxnSpPr>
            <p:cNvPr id="466" name="Google Shape;466;p42"/>
            <p:cNvCxnSpPr/>
            <p:nvPr/>
          </p:nvCxnSpPr>
          <p:spPr>
            <a:xfrm>
              <a:off x="2653314" y="43602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42"/>
            <p:cNvCxnSpPr/>
            <p:nvPr/>
          </p:nvCxnSpPr>
          <p:spPr>
            <a:xfrm>
              <a:off x="2653314" y="42905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42"/>
            <p:cNvCxnSpPr/>
            <p:nvPr/>
          </p:nvCxnSpPr>
          <p:spPr>
            <a:xfrm>
              <a:off x="2653314" y="42209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2"/>
            <p:cNvCxnSpPr/>
            <p:nvPr/>
          </p:nvCxnSpPr>
          <p:spPr>
            <a:xfrm>
              <a:off x="2653314" y="41513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42"/>
            <p:cNvCxnSpPr/>
            <p:nvPr/>
          </p:nvCxnSpPr>
          <p:spPr>
            <a:xfrm>
              <a:off x="2653314" y="40817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42"/>
            <p:cNvCxnSpPr/>
            <p:nvPr/>
          </p:nvCxnSpPr>
          <p:spPr>
            <a:xfrm>
              <a:off x="2653314" y="40120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42"/>
            <p:cNvCxnSpPr/>
            <p:nvPr/>
          </p:nvCxnSpPr>
          <p:spPr>
            <a:xfrm>
              <a:off x="2653314" y="39424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2"/>
            <p:cNvCxnSpPr/>
            <p:nvPr/>
          </p:nvCxnSpPr>
          <p:spPr>
            <a:xfrm>
              <a:off x="2653314" y="38728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42"/>
            <p:cNvCxnSpPr/>
            <p:nvPr/>
          </p:nvCxnSpPr>
          <p:spPr>
            <a:xfrm>
              <a:off x="2653314" y="38032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42"/>
            <p:cNvCxnSpPr/>
            <p:nvPr/>
          </p:nvCxnSpPr>
          <p:spPr>
            <a:xfrm>
              <a:off x="2653314" y="37335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6" name="Google Shape;476;p42"/>
          <p:cNvSpPr/>
          <p:nvPr/>
        </p:nvSpPr>
        <p:spPr>
          <a:xfrm>
            <a:off x="5833668" y="2890757"/>
            <a:ext cx="69300" cy="21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5902975" y="2618900"/>
            <a:ext cx="693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6036668" y="2803663"/>
            <a:ext cx="69300" cy="3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6105968" y="2618851"/>
            <a:ext cx="693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6239668" y="2715894"/>
            <a:ext cx="69300" cy="3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42"/>
          <p:cNvSpPr/>
          <p:nvPr/>
        </p:nvSpPr>
        <p:spPr>
          <a:xfrm rot="10800000">
            <a:off x="6308984" y="2476905"/>
            <a:ext cx="69300" cy="62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82" name="Google Shape;482;p42"/>
          <p:cNvGrpSpPr/>
          <p:nvPr/>
        </p:nvGrpSpPr>
        <p:grpSpPr>
          <a:xfrm>
            <a:off x="5724768" y="2374083"/>
            <a:ext cx="764141" cy="729518"/>
            <a:chOff x="961540" y="877228"/>
            <a:chExt cx="1136100" cy="1084624"/>
          </a:xfrm>
        </p:grpSpPr>
        <p:cxnSp>
          <p:nvCxnSpPr>
            <p:cNvPr id="483" name="Google Shape;483;p42"/>
            <p:cNvCxnSpPr/>
            <p:nvPr/>
          </p:nvCxnSpPr>
          <p:spPr>
            <a:xfrm>
              <a:off x="961540" y="1961852"/>
              <a:ext cx="1136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42"/>
            <p:cNvCxnSpPr/>
            <p:nvPr/>
          </p:nvCxnSpPr>
          <p:spPr>
            <a:xfrm>
              <a:off x="968472" y="877228"/>
              <a:ext cx="0" cy="1084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5" name="Google Shape;485;p42"/>
          <p:cNvGrpSpPr/>
          <p:nvPr/>
        </p:nvGrpSpPr>
        <p:grpSpPr>
          <a:xfrm>
            <a:off x="7074109" y="3524600"/>
            <a:ext cx="1354800" cy="1083900"/>
            <a:chOff x="715100" y="1862701"/>
            <a:chExt cx="1354800" cy="1083900"/>
          </a:xfrm>
        </p:grpSpPr>
        <p:sp>
          <p:nvSpPr>
            <p:cNvPr id="486" name="Google Shape;486;p42"/>
            <p:cNvSpPr/>
            <p:nvPr/>
          </p:nvSpPr>
          <p:spPr>
            <a:xfrm>
              <a:off x="715100" y="1862701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487" name="Google Shape;487;p42"/>
            <p:cNvCxnSpPr/>
            <p:nvPr/>
          </p:nvCxnSpPr>
          <p:spPr>
            <a:xfrm>
              <a:off x="1005939" y="2698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42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42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42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42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42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42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42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42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42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42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42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42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42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42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>
              <a:off x="1005939" y="2141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1005939" y="2071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4" name="Google Shape;504;p42"/>
            <p:cNvGrpSpPr/>
            <p:nvPr/>
          </p:nvGrpSpPr>
          <p:grpSpPr>
            <a:xfrm>
              <a:off x="1005939" y="2039707"/>
              <a:ext cx="765957" cy="729512"/>
              <a:chOff x="958885" y="877228"/>
              <a:chExt cx="1138800" cy="1084615"/>
            </a:xfrm>
          </p:grpSpPr>
          <p:cxnSp>
            <p:nvCxnSpPr>
              <p:cNvPr id="505" name="Google Shape;505;p42"/>
              <p:cNvCxnSpPr/>
              <p:nvPr/>
            </p:nvCxnSpPr>
            <p:spPr>
              <a:xfrm>
                <a:off x="958885" y="1961843"/>
                <a:ext cx="113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42"/>
              <p:cNvCxnSpPr/>
              <p:nvPr/>
            </p:nvCxnSpPr>
            <p:spPr>
              <a:xfrm>
                <a:off x="968472" y="877228"/>
                <a:ext cx="0" cy="108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07" name="Google Shape;507;p42"/>
          <p:cNvSpPr/>
          <p:nvPr/>
        </p:nvSpPr>
        <p:spPr>
          <a:xfrm>
            <a:off x="7400309" y="3738224"/>
            <a:ext cx="712635" cy="668925"/>
          </a:xfrm>
          <a:custGeom>
            <a:avLst/>
            <a:gdLst/>
            <a:ahLst/>
            <a:cxnLst/>
            <a:rect l="l" t="t" r="r" b="b"/>
            <a:pathLst>
              <a:path w="29099" h="26757" extrusionOk="0">
                <a:moveTo>
                  <a:pt x="0" y="26757"/>
                </a:moveTo>
                <a:cubicBezTo>
                  <a:pt x="0" y="25250"/>
                  <a:pt x="527" y="22262"/>
                  <a:pt x="1973" y="22688"/>
                </a:cubicBezTo>
                <a:cubicBezTo>
                  <a:pt x="4405" y="23404"/>
                  <a:pt x="7552" y="26791"/>
                  <a:pt x="9248" y="24907"/>
                </a:cubicBezTo>
                <a:cubicBezTo>
                  <a:pt x="11796" y="22077"/>
                  <a:pt x="8942" y="16132"/>
                  <a:pt x="11960" y="13810"/>
                </a:cubicBezTo>
                <a:cubicBezTo>
                  <a:pt x="14248" y="12050"/>
                  <a:pt x="18661" y="18826"/>
                  <a:pt x="20222" y="16399"/>
                </a:cubicBezTo>
                <a:cubicBezTo>
                  <a:pt x="22401" y="13011"/>
                  <a:pt x="18663" y="8080"/>
                  <a:pt x="20098" y="4316"/>
                </a:cubicBezTo>
                <a:cubicBezTo>
                  <a:pt x="21011" y="1921"/>
                  <a:pt x="25406" y="7211"/>
                  <a:pt x="27620" y="5919"/>
                </a:cubicBezTo>
                <a:cubicBezTo>
                  <a:pt x="29377" y="4894"/>
                  <a:pt x="28812" y="2013"/>
                  <a:pt x="29099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Google Shape;508;p42"/>
          <p:cNvSpPr/>
          <p:nvPr/>
        </p:nvSpPr>
        <p:spPr>
          <a:xfrm>
            <a:off x="7448209" y="3750199"/>
            <a:ext cx="689675" cy="656970"/>
          </a:xfrm>
          <a:custGeom>
            <a:avLst/>
            <a:gdLst/>
            <a:ahLst/>
            <a:cxnLst/>
            <a:rect l="l" t="t" r="r" b="b"/>
            <a:pathLst>
              <a:path w="27587" h="25307" extrusionOk="0">
                <a:moveTo>
                  <a:pt x="27587" y="3113"/>
                </a:moveTo>
                <a:cubicBezTo>
                  <a:pt x="25129" y="3113"/>
                  <a:pt x="22129" y="-1463"/>
                  <a:pt x="20682" y="524"/>
                </a:cubicBezTo>
                <a:cubicBezTo>
                  <a:pt x="18502" y="3519"/>
                  <a:pt x="23619" y="10575"/>
                  <a:pt x="20065" y="11621"/>
                </a:cubicBezTo>
                <a:cubicBezTo>
                  <a:pt x="17135" y="12484"/>
                  <a:pt x="13514" y="5478"/>
                  <a:pt x="11681" y="7922"/>
                </a:cubicBezTo>
                <a:cubicBezTo>
                  <a:pt x="9276" y="11128"/>
                  <a:pt x="15621" y="16927"/>
                  <a:pt x="12914" y="19882"/>
                </a:cubicBezTo>
                <a:cubicBezTo>
                  <a:pt x="10310" y="22724"/>
                  <a:pt x="5817" y="14271"/>
                  <a:pt x="2187" y="15566"/>
                </a:cubicBezTo>
                <a:cubicBezTo>
                  <a:pt x="-896" y="16666"/>
                  <a:pt x="-82" y="22202"/>
                  <a:pt x="954" y="253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09" name="Google Shape;509;p42"/>
          <p:cNvGrpSpPr/>
          <p:nvPr/>
        </p:nvGrpSpPr>
        <p:grpSpPr>
          <a:xfrm>
            <a:off x="4072732" y="408788"/>
            <a:ext cx="409183" cy="434485"/>
            <a:chOff x="3067575" y="1412275"/>
            <a:chExt cx="813000" cy="863100"/>
          </a:xfrm>
        </p:grpSpPr>
        <p:sp>
          <p:nvSpPr>
            <p:cNvPr id="510" name="Google Shape;510;p42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13" name="Google Shape;513;p42"/>
          <p:cNvGrpSpPr/>
          <p:nvPr/>
        </p:nvGrpSpPr>
        <p:grpSpPr>
          <a:xfrm>
            <a:off x="715224" y="4538325"/>
            <a:ext cx="3351846" cy="70175"/>
            <a:chOff x="4759925" y="4538325"/>
            <a:chExt cx="3678900" cy="70175"/>
          </a:xfrm>
        </p:grpSpPr>
        <p:cxnSp>
          <p:nvCxnSpPr>
            <p:cNvPr id="514" name="Google Shape;514;p42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42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1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6" name="Google Shape;1006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Ход действий</a:t>
            </a:r>
            <a:endParaRPr b="1" dirty="0"/>
          </a:p>
        </p:txBody>
      </p:sp>
      <p:sp>
        <p:nvSpPr>
          <p:cNvPr id="1007" name="Google Shape;1007;p61"/>
          <p:cNvSpPr txBox="1"/>
          <p:nvPr/>
        </p:nvSpPr>
        <p:spPr>
          <a:xfrm flipH="1">
            <a:off x="1614924" y="1843319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08" name="Google Shape;1008;p61"/>
          <p:cNvSpPr txBox="1"/>
          <p:nvPr/>
        </p:nvSpPr>
        <p:spPr>
          <a:xfrm flipH="1">
            <a:off x="1614961" y="2228747"/>
            <a:ext cx="1825967" cy="3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Исследовательский анализ данных и предобработка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Google Shape;1009;p61"/>
          <p:cNvSpPr txBox="1"/>
          <p:nvPr/>
        </p:nvSpPr>
        <p:spPr>
          <a:xfrm flipH="1">
            <a:off x="3578824" y="1843319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2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10" name="Google Shape;1010;p61"/>
          <p:cNvSpPr txBox="1"/>
          <p:nvPr/>
        </p:nvSpPr>
        <p:spPr>
          <a:xfrm flipH="1">
            <a:off x="3578866" y="2343667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Проведение расчётов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1" name="Google Shape;1011;p61"/>
          <p:cNvSpPr txBox="1"/>
          <p:nvPr/>
        </p:nvSpPr>
        <p:spPr>
          <a:xfrm flipH="1">
            <a:off x="5567193" y="188268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12" name="Google Shape;1012;p61"/>
          <p:cNvSpPr txBox="1"/>
          <p:nvPr/>
        </p:nvSpPr>
        <p:spPr>
          <a:xfrm flipH="1">
            <a:off x="5567193" y="2345318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Проверка гипотез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61"/>
          <p:cNvSpPr txBox="1"/>
          <p:nvPr/>
        </p:nvSpPr>
        <p:spPr>
          <a:xfrm flipH="1">
            <a:off x="1666361" y="4103357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Регрессионное моделирование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15" name="Google Shape;1015;p61"/>
          <p:cNvCxnSpPr>
            <a:stCxn id="1016" idx="1"/>
            <a:endCxn id="1017" idx="3"/>
          </p:cNvCxnSpPr>
          <p:nvPr/>
        </p:nvCxnSpPr>
        <p:spPr>
          <a:xfrm>
            <a:off x="2669521" y="1420896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61"/>
          <p:cNvCxnSpPr>
            <a:stCxn id="1017" idx="1"/>
            <a:endCxn id="1019" idx="3"/>
          </p:cNvCxnSpPr>
          <p:nvPr/>
        </p:nvCxnSpPr>
        <p:spPr>
          <a:xfrm>
            <a:off x="4633396" y="1420896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61"/>
          <p:cNvCxnSpPr>
            <a:cxnSpLocks/>
            <a:stCxn id="1016" idx="0"/>
            <a:endCxn id="1007" idx="0"/>
          </p:cNvCxnSpPr>
          <p:nvPr/>
        </p:nvCxnSpPr>
        <p:spPr>
          <a:xfrm>
            <a:off x="2521171" y="1539696"/>
            <a:ext cx="0" cy="30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61"/>
          <p:cNvCxnSpPr>
            <a:stCxn id="1017" idx="0"/>
            <a:endCxn id="1009" idx="0"/>
          </p:cNvCxnSpPr>
          <p:nvPr/>
        </p:nvCxnSpPr>
        <p:spPr>
          <a:xfrm>
            <a:off x="4485046" y="1539696"/>
            <a:ext cx="0" cy="30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61"/>
          <p:cNvCxnSpPr>
            <a:cxnSpLocks/>
            <a:stCxn id="1019" idx="0"/>
          </p:cNvCxnSpPr>
          <p:nvPr/>
        </p:nvCxnSpPr>
        <p:spPr>
          <a:xfrm>
            <a:off x="6448933" y="1539696"/>
            <a:ext cx="0" cy="30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6" name="Google Shape;1026;p61"/>
          <p:cNvSpPr txBox="1"/>
          <p:nvPr/>
        </p:nvSpPr>
        <p:spPr>
          <a:xfrm flipH="1">
            <a:off x="3624276" y="365872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5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27" name="Google Shape;1027;p61"/>
          <p:cNvSpPr txBox="1"/>
          <p:nvPr/>
        </p:nvSpPr>
        <p:spPr>
          <a:xfrm flipH="1">
            <a:off x="3624276" y="4175825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Дашборд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61"/>
          <p:cNvSpPr txBox="1"/>
          <p:nvPr/>
        </p:nvSpPr>
        <p:spPr>
          <a:xfrm flipH="1">
            <a:off x="5567193" y="365688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6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29" name="Google Shape;1029;p61"/>
          <p:cNvSpPr txBox="1"/>
          <p:nvPr/>
        </p:nvSpPr>
        <p:spPr>
          <a:xfrm flipH="1">
            <a:off x="5542783" y="4175825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Выводы</a:t>
            </a:r>
            <a:endParaRPr lang="en-US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4" name="Google Shape;1034;p61"/>
          <p:cNvCxnSpPr>
            <a:cxnSpLocks/>
            <a:endCxn id="1035" idx="3"/>
          </p:cNvCxnSpPr>
          <p:nvPr/>
        </p:nvCxnSpPr>
        <p:spPr>
          <a:xfrm flipV="1">
            <a:off x="2669521" y="3319963"/>
            <a:ext cx="1695992" cy="3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61"/>
          <p:cNvCxnSpPr>
            <a:cxnSpLocks/>
            <a:stCxn id="1035" idx="0"/>
          </p:cNvCxnSpPr>
          <p:nvPr/>
        </p:nvCxnSpPr>
        <p:spPr>
          <a:xfrm>
            <a:off x="4513863" y="343876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2" name="Google Shape;1042;p61"/>
          <p:cNvCxnSpPr>
            <a:cxnSpLocks/>
          </p:cNvCxnSpPr>
          <p:nvPr/>
        </p:nvCxnSpPr>
        <p:spPr>
          <a:xfrm>
            <a:off x="6465284" y="343876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6" name="Google Shape;1016;p61"/>
          <p:cNvSpPr/>
          <p:nvPr/>
        </p:nvSpPr>
        <p:spPr>
          <a:xfrm rot="10800000">
            <a:off x="2372821" y="1302096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17" name="Google Shape;1017;p61"/>
          <p:cNvSpPr/>
          <p:nvPr/>
        </p:nvSpPr>
        <p:spPr>
          <a:xfrm rot="10800000">
            <a:off x="4336696" y="1302096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19" name="Google Shape;1019;p61"/>
          <p:cNvSpPr/>
          <p:nvPr/>
        </p:nvSpPr>
        <p:spPr>
          <a:xfrm rot="10800000">
            <a:off x="6300583" y="1302096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35" name="Google Shape;1035;p61"/>
          <p:cNvSpPr/>
          <p:nvPr/>
        </p:nvSpPr>
        <p:spPr>
          <a:xfrm rot="10800000">
            <a:off x="4365513" y="3201163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36" name="Google Shape;1036;p61"/>
          <p:cNvSpPr/>
          <p:nvPr/>
        </p:nvSpPr>
        <p:spPr>
          <a:xfrm rot="10800000">
            <a:off x="6329313" y="3200764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4" name="Google Shape;1021;p61">
            <a:extLst>
              <a:ext uri="{FF2B5EF4-FFF2-40B4-BE49-F238E27FC236}">
                <a16:creationId xmlns:a16="http://schemas.microsoft.com/office/drawing/2014/main" id="{2F114D48-10CD-4AB7-B33D-813881452209}"/>
              </a:ext>
            </a:extLst>
          </p:cNvPr>
          <p:cNvSpPr/>
          <p:nvPr/>
        </p:nvSpPr>
        <p:spPr>
          <a:xfrm rot="10800000">
            <a:off x="2372820" y="3220762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7" name="Google Shape;1013;p61">
            <a:extLst>
              <a:ext uri="{FF2B5EF4-FFF2-40B4-BE49-F238E27FC236}">
                <a16:creationId xmlns:a16="http://schemas.microsoft.com/office/drawing/2014/main" id="{7A7079EA-E5CB-415E-9C32-57DA62A76FFB}"/>
              </a:ext>
            </a:extLst>
          </p:cNvPr>
          <p:cNvSpPr txBox="1"/>
          <p:nvPr/>
        </p:nvSpPr>
        <p:spPr>
          <a:xfrm flipH="1">
            <a:off x="1669065" y="3672096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ШАГ</a:t>
            </a: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4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48" name="Google Shape;1041;p61">
            <a:extLst>
              <a:ext uri="{FF2B5EF4-FFF2-40B4-BE49-F238E27FC236}">
                <a16:creationId xmlns:a16="http://schemas.microsoft.com/office/drawing/2014/main" id="{91C54845-6ABA-4938-8315-AEB8DAB34E42}"/>
              </a:ext>
            </a:extLst>
          </p:cNvPr>
          <p:cNvCxnSpPr>
            <a:cxnSpLocks/>
          </p:cNvCxnSpPr>
          <p:nvPr/>
        </p:nvCxnSpPr>
        <p:spPr>
          <a:xfrm>
            <a:off x="2534369" y="345836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1034;p61">
            <a:extLst>
              <a:ext uri="{FF2B5EF4-FFF2-40B4-BE49-F238E27FC236}">
                <a16:creationId xmlns:a16="http://schemas.microsoft.com/office/drawing/2014/main" id="{B04E5BBC-B232-462A-9B02-8A0A23D392C0}"/>
              </a:ext>
            </a:extLst>
          </p:cNvPr>
          <p:cNvCxnSpPr>
            <a:cxnSpLocks/>
          </p:cNvCxnSpPr>
          <p:nvPr/>
        </p:nvCxnSpPr>
        <p:spPr>
          <a:xfrm>
            <a:off x="7234518" y="1417295"/>
            <a:ext cx="0" cy="1581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1034;p61">
            <a:extLst>
              <a:ext uri="{FF2B5EF4-FFF2-40B4-BE49-F238E27FC236}">
                <a16:creationId xmlns:a16="http://schemas.microsoft.com/office/drawing/2014/main" id="{B2BBB6C6-8D68-4DC2-A995-AA541373B817}"/>
              </a:ext>
            </a:extLst>
          </p:cNvPr>
          <p:cNvCxnSpPr>
            <a:cxnSpLocks/>
          </p:cNvCxnSpPr>
          <p:nvPr/>
        </p:nvCxnSpPr>
        <p:spPr>
          <a:xfrm>
            <a:off x="6597283" y="1420895"/>
            <a:ext cx="6372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1034;p61">
            <a:extLst>
              <a:ext uri="{FF2B5EF4-FFF2-40B4-BE49-F238E27FC236}">
                <a16:creationId xmlns:a16="http://schemas.microsoft.com/office/drawing/2014/main" id="{E4FD9CA2-4A77-44D9-BF7D-AE15B9706016}"/>
              </a:ext>
            </a:extLst>
          </p:cNvPr>
          <p:cNvCxnSpPr>
            <a:cxnSpLocks/>
          </p:cNvCxnSpPr>
          <p:nvPr/>
        </p:nvCxnSpPr>
        <p:spPr>
          <a:xfrm flipH="1" flipV="1">
            <a:off x="1826333" y="2988852"/>
            <a:ext cx="5408186" cy="98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1041;p61">
            <a:extLst>
              <a:ext uri="{FF2B5EF4-FFF2-40B4-BE49-F238E27FC236}">
                <a16:creationId xmlns:a16="http://schemas.microsoft.com/office/drawing/2014/main" id="{E1219B70-DF76-421B-9ADB-A9B58646753D}"/>
              </a:ext>
            </a:extLst>
          </p:cNvPr>
          <p:cNvCxnSpPr>
            <a:cxnSpLocks/>
          </p:cNvCxnSpPr>
          <p:nvPr/>
        </p:nvCxnSpPr>
        <p:spPr>
          <a:xfrm>
            <a:off x="1826333" y="2988852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1034;p61">
            <a:extLst>
              <a:ext uri="{FF2B5EF4-FFF2-40B4-BE49-F238E27FC236}">
                <a16:creationId xmlns:a16="http://schemas.microsoft.com/office/drawing/2014/main" id="{E6157092-FB6E-44EF-BAE0-43E35653DC0C}"/>
              </a:ext>
            </a:extLst>
          </p:cNvPr>
          <p:cNvCxnSpPr>
            <a:cxnSpLocks/>
          </p:cNvCxnSpPr>
          <p:nvPr/>
        </p:nvCxnSpPr>
        <p:spPr>
          <a:xfrm>
            <a:off x="1826332" y="3323294"/>
            <a:ext cx="5464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1034;p61">
            <a:extLst>
              <a:ext uri="{FF2B5EF4-FFF2-40B4-BE49-F238E27FC236}">
                <a16:creationId xmlns:a16="http://schemas.microsoft.com/office/drawing/2014/main" id="{ABFB1BA8-50BE-4FE4-A23A-4CA1D7EB6825}"/>
              </a:ext>
            </a:extLst>
          </p:cNvPr>
          <p:cNvCxnSpPr>
            <a:cxnSpLocks/>
          </p:cNvCxnSpPr>
          <p:nvPr/>
        </p:nvCxnSpPr>
        <p:spPr>
          <a:xfrm>
            <a:off x="4662213" y="3323294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7791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81857" y="321792"/>
            <a:ext cx="2510400" cy="1001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defTabSz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ШАГ </a:t>
            </a:r>
            <a:r>
              <a:rPr lang="en" sz="3200" dirty="0"/>
              <a:t> </a:t>
            </a:r>
            <a:r>
              <a:rPr lang="ru-RU" sz="3200" b="1" dirty="0"/>
              <a:t>ПЕРВЫЙ</a:t>
            </a:r>
            <a:endParaRPr sz="3200"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407474" y="1768439"/>
            <a:ext cx="3703227" cy="2105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Проанализировав, стало заметно что больше половины платежных данных отсутствует, мы решили не удалять их ввиду потери истинности информации, и приняли пропуски за отсутствие покупки. Обнаружили и удалили аномальные значения в столбце чека покупки. Выполнили пункты указанные в проекте по созданию новых столбцов и графиков.</a:t>
            </a:r>
            <a:endParaRPr sz="1400" dirty="0"/>
          </a:p>
        </p:txBody>
      </p:sp>
      <p:grpSp>
        <p:nvGrpSpPr>
          <p:cNvPr id="951" name="Google Shape;951;p57"/>
          <p:cNvGrpSpPr/>
          <p:nvPr/>
        </p:nvGrpSpPr>
        <p:grpSpPr>
          <a:xfrm rot="5400000">
            <a:off x="2391734" y="2538270"/>
            <a:ext cx="3437932" cy="70175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008;p61">
            <a:extLst>
              <a:ext uri="{FF2B5EF4-FFF2-40B4-BE49-F238E27FC236}">
                <a16:creationId xmlns:a16="http://schemas.microsoft.com/office/drawing/2014/main" id="{19571252-1A1E-4698-8947-196AB56E4035}"/>
              </a:ext>
            </a:extLst>
          </p:cNvPr>
          <p:cNvSpPr txBox="1"/>
          <p:nvPr/>
        </p:nvSpPr>
        <p:spPr>
          <a:xfrm flipH="1">
            <a:off x="930274" y="1140524"/>
            <a:ext cx="1991655" cy="6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Исследовательский анализ и предобработка данных</a:t>
            </a:r>
            <a:endParaRPr lang="en-US" sz="1200" i="1" dirty="0">
              <a:solidFill>
                <a:schemeClr val="bg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4AC374-07F0-44A1-BC96-DF1886BA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588789"/>
            <a:ext cx="3856908" cy="17825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CC1310-202A-460E-8D41-CC4D411F1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571751"/>
            <a:ext cx="3856904" cy="204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64"/>
          <p:cNvSpPr txBox="1">
            <a:spLocks noGrp="1"/>
          </p:cNvSpPr>
          <p:nvPr>
            <p:ph type="title"/>
          </p:nvPr>
        </p:nvSpPr>
        <p:spPr>
          <a:xfrm>
            <a:off x="5737329" y="383235"/>
            <a:ext cx="29664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Цвет - месяц</a:t>
            </a:r>
            <a:endParaRPr b="1" dirty="0"/>
          </a:p>
        </p:txBody>
      </p:sp>
      <p:sp>
        <p:nvSpPr>
          <p:cNvPr id="1096" name="Google Shape;1096;p64"/>
          <p:cNvSpPr txBox="1">
            <a:spLocks noGrp="1"/>
          </p:cNvSpPr>
          <p:nvPr>
            <p:ph type="sldNum" idx="12"/>
          </p:nvPr>
        </p:nvSpPr>
        <p:spPr>
          <a:xfrm>
            <a:off x="8499063" y="2211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101" name="Google Shape;1101;p64"/>
          <p:cNvSpPr txBox="1"/>
          <p:nvPr/>
        </p:nvSpPr>
        <p:spPr>
          <a:xfrm>
            <a:off x="6711991" y="1389135"/>
            <a:ext cx="1550067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Май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02" name="Google Shape;1102;p64"/>
          <p:cNvSpPr/>
          <p:nvPr/>
        </p:nvSpPr>
        <p:spPr>
          <a:xfrm>
            <a:off x="523577" y="583196"/>
            <a:ext cx="4682618" cy="3977108"/>
          </a:xfrm>
          <a:prstGeom prst="roundRect">
            <a:avLst>
              <a:gd name="adj" fmla="val 447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104" name="Google Shape;1104;p64"/>
          <p:cNvGrpSpPr/>
          <p:nvPr/>
        </p:nvGrpSpPr>
        <p:grpSpPr>
          <a:xfrm>
            <a:off x="410242" y="395232"/>
            <a:ext cx="409183" cy="434485"/>
            <a:chOff x="3067575" y="1412275"/>
            <a:chExt cx="813000" cy="863100"/>
          </a:xfrm>
        </p:grpSpPr>
        <p:sp>
          <p:nvSpPr>
            <p:cNvPr id="1105" name="Google Shape;1105;p64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06" name="Google Shape;1106;p64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07" name="Google Shape;1107;p64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108" name="Google Shape;1108;p64"/>
          <p:cNvSpPr/>
          <p:nvPr/>
        </p:nvSpPr>
        <p:spPr>
          <a:xfrm>
            <a:off x="6241168" y="1325315"/>
            <a:ext cx="384300" cy="307500"/>
          </a:xfrm>
          <a:prstGeom prst="roundRect">
            <a:avLst>
              <a:gd name="adj" fmla="val 10152"/>
            </a:avLst>
          </a:prstGeom>
          <a:solidFill>
            <a:srgbClr val="FFB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9" name="Google Shape;1109;p64"/>
          <p:cNvSpPr/>
          <p:nvPr/>
        </p:nvSpPr>
        <p:spPr>
          <a:xfrm>
            <a:off x="6241168" y="1901204"/>
            <a:ext cx="384300" cy="307500"/>
          </a:xfrm>
          <a:prstGeom prst="roundRect">
            <a:avLst>
              <a:gd name="adj" fmla="val 10152"/>
            </a:avLst>
          </a:prstGeom>
          <a:solidFill>
            <a:srgbClr val="9459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0" name="Google Shape;1110;p64"/>
          <p:cNvSpPr/>
          <p:nvPr/>
        </p:nvSpPr>
        <p:spPr>
          <a:xfrm>
            <a:off x="6241168" y="2477093"/>
            <a:ext cx="384300" cy="307500"/>
          </a:xfrm>
          <a:prstGeom prst="roundRect">
            <a:avLst>
              <a:gd name="adj" fmla="val 101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1" name="Google Shape;1111;p64"/>
          <p:cNvSpPr/>
          <p:nvPr/>
        </p:nvSpPr>
        <p:spPr>
          <a:xfrm>
            <a:off x="6241168" y="3059237"/>
            <a:ext cx="384300" cy="307500"/>
          </a:xfrm>
          <a:prstGeom prst="roundRect">
            <a:avLst>
              <a:gd name="adj" fmla="val 10152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112" name="Google Shape;1112;p64"/>
          <p:cNvCxnSpPr>
            <a:cxnSpLocks/>
          </p:cNvCxnSpPr>
          <p:nvPr/>
        </p:nvCxnSpPr>
        <p:spPr>
          <a:xfrm flipV="1">
            <a:off x="5464072" y="684528"/>
            <a:ext cx="0" cy="38579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111;p64">
            <a:extLst>
              <a:ext uri="{FF2B5EF4-FFF2-40B4-BE49-F238E27FC236}">
                <a16:creationId xmlns:a16="http://schemas.microsoft.com/office/drawing/2014/main" id="{1E93B73B-CB74-4E08-8D47-A8E5E3335177}"/>
              </a:ext>
            </a:extLst>
          </p:cNvPr>
          <p:cNvSpPr/>
          <p:nvPr/>
        </p:nvSpPr>
        <p:spPr>
          <a:xfrm>
            <a:off x="6241168" y="3641381"/>
            <a:ext cx="384300" cy="307500"/>
          </a:xfrm>
          <a:prstGeom prst="roundRect">
            <a:avLst>
              <a:gd name="adj" fmla="val 10152"/>
            </a:avLst>
          </a:prstGeom>
          <a:solidFill>
            <a:srgbClr val="FF6D0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Google Shape;1111;p64">
            <a:extLst>
              <a:ext uri="{FF2B5EF4-FFF2-40B4-BE49-F238E27FC236}">
                <a16:creationId xmlns:a16="http://schemas.microsoft.com/office/drawing/2014/main" id="{F9C76027-F979-486D-93C8-41754A5F69DC}"/>
              </a:ext>
            </a:extLst>
          </p:cNvPr>
          <p:cNvSpPr/>
          <p:nvPr/>
        </p:nvSpPr>
        <p:spPr>
          <a:xfrm>
            <a:off x="6241168" y="4223525"/>
            <a:ext cx="384300" cy="307500"/>
          </a:xfrm>
          <a:prstGeom prst="roundRect">
            <a:avLst>
              <a:gd name="adj" fmla="val 10152"/>
            </a:avLst>
          </a:prstGeom>
          <a:solidFill>
            <a:srgbClr val="46BD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" name="Google Shape;1101;p64">
            <a:extLst>
              <a:ext uri="{FF2B5EF4-FFF2-40B4-BE49-F238E27FC236}">
                <a16:creationId xmlns:a16="http://schemas.microsoft.com/office/drawing/2014/main" id="{8A506F6E-15AE-4FCB-8494-941D47D8048C}"/>
              </a:ext>
            </a:extLst>
          </p:cNvPr>
          <p:cNvSpPr txBox="1"/>
          <p:nvPr/>
        </p:nvSpPr>
        <p:spPr>
          <a:xfrm>
            <a:off x="6711991" y="1955086"/>
            <a:ext cx="1550067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Июнь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2" name="Google Shape;1101;p64">
            <a:extLst>
              <a:ext uri="{FF2B5EF4-FFF2-40B4-BE49-F238E27FC236}">
                <a16:creationId xmlns:a16="http://schemas.microsoft.com/office/drawing/2014/main" id="{B9C8F90E-2195-459F-A616-1BC25BAD9399}"/>
              </a:ext>
            </a:extLst>
          </p:cNvPr>
          <p:cNvSpPr txBox="1"/>
          <p:nvPr/>
        </p:nvSpPr>
        <p:spPr>
          <a:xfrm>
            <a:off x="6711991" y="2521037"/>
            <a:ext cx="1550067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Июль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3" name="Google Shape;1101;p64">
            <a:extLst>
              <a:ext uri="{FF2B5EF4-FFF2-40B4-BE49-F238E27FC236}">
                <a16:creationId xmlns:a16="http://schemas.microsoft.com/office/drawing/2014/main" id="{91246668-ED74-405E-924E-6534B71ED1C1}"/>
              </a:ext>
            </a:extLst>
          </p:cNvPr>
          <p:cNvSpPr txBox="1"/>
          <p:nvPr/>
        </p:nvSpPr>
        <p:spPr>
          <a:xfrm>
            <a:off x="6711989" y="3123396"/>
            <a:ext cx="1550067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Август</a:t>
            </a:r>
            <a:endParaRPr sz="24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" name="Google Shape;1101;p64">
            <a:extLst>
              <a:ext uri="{FF2B5EF4-FFF2-40B4-BE49-F238E27FC236}">
                <a16:creationId xmlns:a16="http://schemas.microsoft.com/office/drawing/2014/main" id="{62F250C7-2FBE-4294-A1EF-37B057DF2951}"/>
              </a:ext>
            </a:extLst>
          </p:cNvPr>
          <p:cNvSpPr txBox="1"/>
          <p:nvPr/>
        </p:nvSpPr>
        <p:spPr>
          <a:xfrm>
            <a:off x="6711990" y="3689347"/>
            <a:ext cx="1550067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Сентябрь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5" name="Google Shape;1101;p64">
            <a:extLst>
              <a:ext uri="{FF2B5EF4-FFF2-40B4-BE49-F238E27FC236}">
                <a16:creationId xmlns:a16="http://schemas.microsoft.com/office/drawing/2014/main" id="{8ECAAF07-D8CA-4DBC-9904-DCF7F510E694}"/>
              </a:ext>
            </a:extLst>
          </p:cNvPr>
          <p:cNvSpPr txBox="1"/>
          <p:nvPr/>
        </p:nvSpPr>
        <p:spPr>
          <a:xfrm>
            <a:off x="6711990" y="4291706"/>
            <a:ext cx="1550067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Октябрь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199B338B-9775-4143-8977-EEB422353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9" y="558448"/>
            <a:ext cx="4623639" cy="39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81857" y="321792"/>
            <a:ext cx="2510400" cy="1001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defTabSz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ШАГ </a:t>
            </a:r>
            <a:r>
              <a:rPr lang="en" sz="3200" dirty="0"/>
              <a:t> </a:t>
            </a:r>
            <a:r>
              <a:rPr lang="ru-RU" sz="3200" b="1" dirty="0"/>
              <a:t>ВТОРОЙ</a:t>
            </a:r>
            <a:endParaRPr sz="3200"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310022" y="1680119"/>
            <a:ext cx="3800679" cy="2706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Провели расчеты для выявления среднего чека, средней продолжительности сессии, создали характеристику рекламных каналов по количеству пользователей, количеству платящих пользователей, количеству уникальных пользователей и сумме продаж. Так же определили средний чек на пользователя.</a:t>
            </a:r>
            <a:endParaRPr sz="1400" dirty="0"/>
          </a:p>
        </p:txBody>
      </p:sp>
      <p:grpSp>
        <p:nvGrpSpPr>
          <p:cNvPr id="951" name="Google Shape;951;p57"/>
          <p:cNvGrpSpPr/>
          <p:nvPr/>
        </p:nvGrpSpPr>
        <p:grpSpPr>
          <a:xfrm rot="5400000">
            <a:off x="2391734" y="2538270"/>
            <a:ext cx="3437932" cy="70175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008;p61">
            <a:extLst>
              <a:ext uri="{FF2B5EF4-FFF2-40B4-BE49-F238E27FC236}">
                <a16:creationId xmlns:a16="http://schemas.microsoft.com/office/drawing/2014/main" id="{19571252-1A1E-4698-8947-196AB56E4035}"/>
              </a:ext>
            </a:extLst>
          </p:cNvPr>
          <p:cNvSpPr txBox="1"/>
          <p:nvPr/>
        </p:nvSpPr>
        <p:spPr>
          <a:xfrm flipH="1">
            <a:off x="881857" y="1127031"/>
            <a:ext cx="1959103" cy="6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Проведение расчетов</a:t>
            </a:r>
            <a:endParaRPr lang="en-US" sz="1200" i="1" dirty="0">
              <a:solidFill>
                <a:schemeClr val="bg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4C7DB6-F59C-4460-8D77-32CCB86D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922" y="2217259"/>
            <a:ext cx="4257760" cy="21695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7894D6-94DD-4E3C-9CE8-D8EFC5834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22" y="756704"/>
            <a:ext cx="4257764" cy="11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7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81857" y="321792"/>
            <a:ext cx="2510400" cy="1001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defTabSz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ШАГ </a:t>
            </a:r>
            <a:r>
              <a:rPr lang="en" sz="3200" dirty="0"/>
              <a:t> </a:t>
            </a:r>
            <a:r>
              <a:rPr lang="ru-RU" sz="3200" b="1" dirty="0"/>
              <a:t>ТРЕТИЙ</a:t>
            </a:r>
            <a:endParaRPr sz="3200"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381002" y="1529910"/>
            <a:ext cx="3659524" cy="2648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Шаги в проверки гипотез: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Сформулировали нулевую и альтернативную гипотезу.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Выбрали статистический тест.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 Определили уровень значимости.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Собрали данные необходимые для теста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Проанализировали данные подходящим статистическим тестом.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6. На основе результатов статистического теста сделали выводы.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51" name="Google Shape;951;p57"/>
          <p:cNvGrpSpPr/>
          <p:nvPr/>
        </p:nvGrpSpPr>
        <p:grpSpPr>
          <a:xfrm rot="5400000">
            <a:off x="2391734" y="2538270"/>
            <a:ext cx="3437932" cy="70175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008;p61">
            <a:extLst>
              <a:ext uri="{FF2B5EF4-FFF2-40B4-BE49-F238E27FC236}">
                <a16:creationId xmlns:a16="http://schemas.microsoft.com/office/drawing/2014/main" id="{19571252-1A1E-4698-8947-196AB56E4035}"/>
              </a:ext>
            </a:extLst>
          </p:cNvPr>
          <p:cNvSpPr txBox="1"/>
          <p:nvPr/>
        </p:nvSpPr>
        <p:spPr>
          <a:xfrm flipH="1">
            <a:off x="881857" y="1127031"/>
            <a:ext cx="1959103" cy="6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Проверка гипотез</a:t>
            </a:r>
            <a:endParaRPr lang="en-US" sz="1200" i="1" dirty="0">
              <a:solidFill>
                <a:schemeClr val="bg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C0CE27-0B3F-4955-B5CE-06C20ADE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491" y="1529910"/>
            <a:ext cx="4388337" cy="23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8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16289" y="368991"/>
            <a:ext cx="2674881" cy="9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defTabSz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ШАГ </a:t>
            </a:r>
            <a:r>
              <a:rPr lang="en" sz="3200" dirty="0"/>
              <a:t> </a:t>
            </a:r>
            <a:r>
              <a:rPr lang="ru-RU" sz="3200" b="1" dirty="0"/>
              <a:t>ЧЕТВЁРТЫЙ</a:t>
            </a:r>
            <a:endParaRPr sz="3200"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329539" y="1433921"/>
            <a:ext cx="3675696" cy="3164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Создали регрессионную модель классификации плательщика/неплательщика для предсказывания объема продаж в следующем месяце. </a:t>
            </a:r>
            <a:r>
              <a:rPr lang="ru-RU" sz="1400" dirty="0">
                <a:solidFill>
                  <a:srgbClr val="FFFFFF"/>
                </a:solidFill>
                <a:latin typeface="Roboto" panose="02000000000000000000" pitchFamily="2" charset="0"/>
              </a:rPr>
              <a:t>М</a:t>
            </a: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одель достигла точности классификации положительных результатов = 1.0, </a:t>
            </a:r>
            <a:r>
              <a:rPr lang="ru-RU" sz="1400" dirty="0">
                <a:solidFill>
                  <a:srgbClr val="FFFFFF"/>
                </a:solidFill>
                <a:latin typeface="Roboto" panose="02000000000000000000" pitchFamily="2" charset="0"/>
              </a:rPr>
              <a:t>так же она</a:t>
            </a:r>
            <a:r>
              <a:rPr lang="ru-RU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ошибается в предсказывании неплательщиков, для исправления данной погрешности можно использовать другие методы машинной классификации, или использовать углубленную инженерию данных.</a:t>
            </a:r>
            <a:endParaRPr sz="1400" dirty="0"/>
          </a:p>
        </p:txBody>
      </p:sp>
      <p:grpSp>
        <p:nvGrpSpPr>
          <p:cNvPr id="951" name="Google Shape;951;p57"/>
          <p:cNvGrpSpPr/>
          <p:nvPr/>
        </p:nvGrpSpPr>
        <p:grpSpPr>
          <a:xfrm rot="5400000">
            <a:off x="2391734" y="2538270"/>
            <a:ext cx="3437932" cy="70175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008;p61">
            <a:extLst>
              <a:ext uri="{FF2B5EF4-FFF2-40B4-BE49-F238E27FC236}">
                <a16:creationId xmlns:a16="http://schemas.microsoft.com/office/drawing/2014/main" id="{19571252-1A1E-4698-8947-196AB56E4035}"/>
              </a:ext>
            </a:extLst>
          </p:cNvPr>
          <p:cNvSpPr txBox="1"/>
          <p:nvPr/>
        </p:nvSpPr>
        <p:spPr>
          <a:xfrm flipH="1">
            <a:off x="816288" y="1100192"/>
            <a:ext cx="2580759" cy="6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Регрессионное моделирование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1ACCEF-4019-4348-B0C9-A94A046C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678" y="1659932"/>
            <a:ext cx="4263581" cy="21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1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816289" y="368991"/>
            <a:ext cx="2674881" cy="9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defTabSz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ШАГ </a:t>
            </a:r>
            <a:r>
              <a:rPr lang="en" sz="3200" dirty="0"/>
              <a:t> </a:t>
            </a:r>
            <a:r>
              <a:rPr lang="ru-RU" sz="3200" b="1" dirty="0"/>
              <a:t>ПЯТЫЙ</a:t>
            </a:r>
            <a:endParaRPr sz="3200"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501226" y="1723011"/>
            <a:ext cx="3391971" cy="2243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Для анализа основных метрик нашего интернет магазина, был создан </a:t>
            </a:r>
            <a:r>
              <a:rPr lang="ru-RU" sz="1400" dirty="0" err="1">
                <a:latin typeface="Roboto" panose="02000000000000000000" pitchFamily="2" charset="0"/>
                <a:ea typeface="Roboto" panose="02000000000000000000" pitchFamily="2" charset="0"/>
              </a:rPr>
              <a:t>дашборд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включающий в себя: индикаторы количества пользователей, счетчик платящих пользователей, сумма продаж, средний чек, средняя продолжительность сессии и графики. Ссылка: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https://datalens.yandex/i6jo75w70j9e7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51" name="Google Shape;951;p57"/>
          <p:cNvGrpSpPr/>
          <p:nvPr/>
        </p:nvGrpSpPr>
        <p:grpSpPr>
          <a:xfrm rot="5400000">
            <a:off x="2391734" y="2538270"/>
            <a:ext cx="3437932" cy="70175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008;p61">
            <a:extLst>
              <a:ext uri="{FF2B5EF4-FFF2-40B4-BE49-F238E27FC236}">
                <a16:creationId xmlns:a16="http://schemas.microsoft.com/office/drawing/2014/main" id="{19571252-1A1E-4698-8947-196AB56E4035}"/>
              </a:ext>
            </a:extLst>
          </p:cNvPr>
          <p:cNvSpPr txBox="1"/>
          <p:nvPr/>
        </p:nvSpPr>
        <p:spPr>
          <a:xfrm flipH="1">
            <a:off x="863349" y="1113583"/>
            <a:ext cx="2580759" cy="6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Дашборд</a:t>
            </a:r>
            <a:endParaRPr lang="ru-RU" sz="1200" i="1" dirty="0">
              <a:solidFill>
                <a:schemeClr val="bg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3657FB-E1DD-4F91-9FBD-C45829C8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12" y="670021"/>
            <a:ext cx="4278547" cy="23952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F392-D151-46D8-923D-68D9A9A31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712" y="3201207"/>
            <a:ext cx="1862600" cy="14850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4B25C4-CE55-4B17-AD74-7EDE1AF47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900" y="3201207"/>
            <a:ext cx="2163359" cy="14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07699"/>
      </p:ext>
    </p:extLst>
  </p:cSld>
  <p:clrMapOvr>
    <a:masterClrMapping/>
  </p:clrMapOvr>
</p:sld>
</file>

<file path=ppt/theme/theme1.xml><?xml version="1.0" encoding="utf-8"?>
<a:theme xmlns:a="http://schemas.openxmlformats.org/drawingml/2006/main" name="Operations Research by Slidesgo">
  <a:themeElements>
    <a:clrScheme name="Simple Light">
      <a:dk1>
        <a:srgbClr val="F9F9F9"/>
      </a:dk1>
      <a:lt1>
        <a:srgbClr val="272727"/>
      </a:lt1>
      <a:dk2>
        <a:srgbClr val="000000"/>
      </a:dk2>
      <a:lt2>
        <a:srgbClr val="53321F"/>
      </a:lt2>
      <a:accent1>
        <a:srgbClr val="945937"/>
      </a:accent1>
      <a:accent2>
        <a:srgbClr val="FFB67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389</Words>
  <Application>Microsoft Office PowerPoint</Application>
  <PresentationFormat>Экран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Open Sans</vt:lpstr>
      <vt:lpstr>Bebas Neue</vt:lpstr>
      <vt:lpstr>Arial</vt:lpstr>
      <vt:lpstr>Roboto</vt:lpstr>
      <vt:lpstr>Kanit</vt:lpstr>
      <vt:lpstr>Anaheim</vt:lpstr>
      <vt:lpstr>Operations Research by Slidesgo</vt:lpstr>
      <vt:lpstr>АНАЛИЗ ДАННЫХ </vt:lpstr>
      <vt:lpstr>Постановка задачи</vt:lpstr>
      <vt:lpstr>Ход действий</vt:lpstr>
      <vt:lpstr>ШАГ  ПЕРВЫЙ</vt:lpstr>
      <vt:lpstr>Цвет - месяц</vt:lpstr>
      <vt:lpstr>ШАГ  ВТОРОЙ</vt:lpstr>
      <vt:lpstr>ШАГ  ТРЕТИЙ</vt:lpstr>
      <vt:lpstr>ШАГ  ЧЕТВЁРТЫЙ</vt:lpstr>
      <vt:lpstr>ШАГ  ПЯТЫЙ</vt:lpstr>
      <vt:lpstr>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</dc:title>
  <cp:lastModifiedBy>sibik78@mail.ru</cp:lastModifiedBy>
  <cp:revision>29</cp:revision>
  <dcterms:modified xsi:type="dcterms:W3CDTF">2023-12-21T06:03:21Z</dcterms:modified>
</cp:coreProperties>
</file>