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0" r:id="rId3"/>
    <p:sldId id="266" r:id="rId4"/>
    <p:sldId id="275" r:id="rId5"/>
    <p:sldId id="276" r:id="rId6"/>
    <p:sldId id="274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3" r:id="rId23"/>
    <p:sldId id="294" r:id="rId24"/>
    <p:sldId id="295" r:id="rId25"/>
    <p:sldId id="296" r:id="rId26"/>
    <p:sldId id="297" r:id="rId27"/>
    <p:sldId id="292" r:id="rId28"/>
    <p:sldId id="273" r:id="rId2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E2D6"/>
    <a:srgbClr val="DEDEDC"/>
    <a:srgbClr val="C7E5DD"/>
    <a:srgbClr val="98DECA"/>
    <a:srgbClr val="75D9B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668" autoAdjust="0"/>
    <p:restoredTop sz="96140" autoAdjust="0"/>
  </p:normalViewPr>
  <p:slideViewPr>
    <p:cSldViewPr snapToGrid="0">
      <p:cViewPr>
        <p:scale>
          <a:sx n="100" d="100"/>
          <a:sy n="100" d="100"/>
        </p:scale>
        <p:origin x="786" y="30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8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650B97-7D14-44E6-B82D-A7D7694996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7565B-70CE-4532-AAB5-9E50FBA324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F076A5D-6310-4B91-A1C8-67745A03D475}" type="datetimeFigureOut">
              <a:rPr lang="he-IL" smtClean="0"/>
              <a:t>כ'/אב/תשע"ח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9DA43-E647-45F7-9100-147AFF1C85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964C1-2A68-4877-935A-5BFD3F150E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FB454B7-BE1A-48D2-8B05-ED040D0314A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9237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2EAB470-9CBF-4753-AAE0-9C012FC30CF4}" type="datetimeFigureOut">
              <a:rPr lang="he-IL" smtClean="0"/>
              <a:t>כ'/אב/תשע"ח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9700E59-C127-44F9-A132-EA52E94BD8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774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5E83-2BC0-4783-9002-A761D39DF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91" y="470610"/>
            <a:ext cx="5110264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35175-E60D-4AF6-B06A-A4D2BC40F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91" y="2950285"/>
            <a:ext cx="5110264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EA2C13-54F6-4318-9E97-A5F896E9310E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1CCB7B4-2954-431B-8F05-57EB38AAEC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3" y="6188251"/>
            <a:ext cx="818754" cy="2647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141061-CF6A-441D-9827-33ED42E9E55B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bg1"/>
                </a:solidFill>
              </a:rPr>
              <a:t>TYPO Berlin</a:t>
            </a:r>
          </a:p>
        </p:txBody>
      </p:sp>
      <p:sp>
        <p:nvSpPr>
          <p:cNvPr id="19" name="Date Placeholder 7">
            <a:extLst>
              <a:ext uri="{FF2B5EF4-FFF2-40B4-BE49-F238E27FC236}">
                <a16:creationId xmlns:a16="http://schemas.microsoft.com/office/drawing/2014/main" id="{A1DED9AE-DF03-4844-AADF-EE88590D0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DD41D41-12D3-447D-80F2-823AEA3B2593}" type="datetime1">
              <a:rPr lang="en-US" smtClean="0"/>
              <a:t>8/1/2018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428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5E83-2BC0-4783-9002-A761D39DF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6496" y="2509735"/>
            <a:ext cx="9739009" cy="733527"/>
          </a:xfrm>
        </p:spPr>
        <p:txBody>
          <a:bodyPr anchor="ctr" anchorCtr="0">
            <a:normAutofit/>
          </a:bodyPr>
          <a:lstStyle>
            <a:lvl1pPr algn="ctr"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35175-E60D-4AF6-B06A-A4D2BC40F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6363" y="4221291"/>
            <a:ext cx="7479274" cy="307022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he-IL" sz="1050" cap="all" spc="300" baseline="0" dirty="0">
                <a:solidFill>
                  <a:schemeClr val="bg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subtitle style</a:t>
            </a:r>
            <a:endParaRPr lang="he-I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EA2C13-54F6-4318-9E97-A5F896E9310E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1CCB7B4-2954-431B-8F05-57EB38AAEC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03" y="6188251"/>
            <a:ext cx="818754" cy="2647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141061-CF6A-441D-9827-33ED42E9E55B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bg1"/>
                </a:solidFill>
              </a:rPr>
              <a:t>TYPO Berlin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7C453E-22C4-401E-A7C2-358BB5257C4C}"/>
              </a:ext>
            </a:extLst>
          </p:cNvPr>
          <p:cNvCxnSpPr>
            <a:cxnSpLocks/>
          </p:cNvCxnSpPr>
          <p:nvPr userDrawn="1"/>
        </p:nvCxnSpPr>
        <p:spPr>
          <a:xfrm>
            <a:off x="5940637" y="3691055"/>
            <a:ext cx="31072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7">
            <a:extLst>
              <a:ext uri="{FF2B5EF4-FFF2-40B4-BE49-F238E27FC236}">
                <a16:creationId xmlns:a16="http://schemas.microsoft.com/office/drawing/2014/main" id="{DECAC782-7DDE-46CF-95CC-EDA631C2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A0444C5-5392-4C26-8F84-D576186F935C}" type="datetime1">
              <a:rPr lang="en-US" smtClean="0"/>
              <a:t>8/1/2018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243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6"/>
            <a:ext cx="5476875" cy="874394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he-I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827654-01A2-4596-B1E8-9A96415A23B6}"/>
              </a:ext>
            </a:extLst>
          </p:cNvPr>
          <p:cNvCxnSpPr>
            <a:cxnSpLocks/>
          </p:cNvCxnSpPr>
          <p:nvPr userDrawn="1"/>
        </p:nvCxnSpPr>
        <p:spPr>
          <a:xfrm>
            <a:off x="431006" y="1994694"/>
            <a:ext cx="504269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3A9BC8-08B9-431C-9E3F-E263A30A9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2179358"/>
            <a:ext cx="29787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>
                <a:solidFill>
                  <a:schemeClr val="accent1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8FEE7F61-1D31-4761-AC36-AFB7677F14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8615" y="2345411"/>
            <a:ext cx="29787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14923E80-46DD-4811-BD9C-8AE6474F9F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5" y="2784752"/>
            <a:ext cx="5125085" cy="313229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3D9A28A-AC6B-4348-B680-95E38E4EB8F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70600" y="0"/>
            <a:ext cx="6121400" cy="6858000"/>
          </a:xfrm>
          <a:pattFill prst="wdDnDiag">
            <a:fgClr>
              <a:schemeClr val="accent5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117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14326"/>
            <a:ext cx="6734175" cy="5889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827654-01A2-4596-B1E8-9A96415A23B6}"/>
              </a:ext>
            </a:extLst>
          </p:cNvPr>
          <p:cNvCxnSpPr>
            <a:cxnSpLocks/>
          </p:cNvCxnSpPr>
          <p:nvPr userDrawn="1"/>
        </p:nvCxnSpPr>
        <p:spPr>
          <a:xfrm>
            <a:off x="431006" y="184229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3A9BC8-08B9-431C-9E3F-E263A30A9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5755" y="202874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BBC4E-F583-4DBE-93E3-E8CBD127C89B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A57880-B894-493A-A6D0-A9A61388E277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tx1"/>
                </a:solidFill>
              </a:rPr>
              <a:t>TYPO Berlin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398A9A71-3DDB-48DE-A94C-0DA6433F52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755" y="232132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20E59E-D2DB-49E7-A415-956C1C0E0133}"/>
              </a:ext>
            </a:extLst>
          </p:cNvPr>
          <p:cNvCxnSpPr>
            <a:cxnSpLocks/>
          </p:cNvCxnSpPr>
          <p:nvPr userDrawn="1"/>
        </p:nvCxnSpPr>
        <p:spPr>
          <a:xfrm>
            <a:off x="3517106" y="184229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D66CED76-5B91-413F-98D4-8D0BD7648D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1855" y="202874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EF0B2C8A-5B1D-402D-8A42-2F91E719D1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1855" y="232132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9F716B-7971-4E44-B640-B5E4DAD10E01}"/>
              </a:ext>
            </a:extLst>
          </p:cNvPr>
          <p:cNvCxnSpPr>
            <a:cxnSpLocks/>
          </p:cNvCxnSpPr>
          <p:nvPr userDrawn="1"/>
        </p:nvCxnSpPr>
        <p:spPr>
          <a:xfrm>
            <a:off x="6603206" y="184229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DCB883ED-F9AC-4AF4-9B73-6002307F7A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97955" y="202874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25CE7174-7E77-4664-90CD-B4DC392A0B1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97955" y="232132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3E0EFA-BAB3-4EC8-B4F7-491E0A352000}"/>
              </a:ext>
            </a:extLst>
          </p:cNvPr>
          <p:cNvCxnSpPr>
            <a:cxnSpLocks/>
          </p:cNvCxnSpPr>
          <p:nvPr userDrawn="1"/>
        </p:nvCxnSpPr>
        <p:spPr>
          <a:xfrm>
            <a:off x="431006" y="379301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1B25FB49-DA80-4929-8BE7-438BD59993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755" y="397946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30AA0975-E697-4C80-B1E3-499483394A3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5755" y="427204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B545B1-E326-43AD-9235-4A8D6CFE9226}"/>
              </a:ext>
            </a:extLst>
          </p:cNvPr>
          <p:cNvCxnSpPr>
            <a:cxnSpLocks/>
          </p:cNvCxnSpPr>
          <p:nvPr userDrawn="1"/>
        </p:nvCxnSpPr>
        <p:spPr>
          <a:xfrm>
            <a:off x="3517106" y="379301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48D37CF7-FCDA-4BE8-A7FA-6250BD1CA03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11855" y="397946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1BED5261-F21D-42D1-80F5-C7E430344D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11855" y="427204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8BDC23-18D7-4727-8DBB-083C3BD4D3C4}"/>
              </a:ext>
            </a:extLst>
          </p:cNvPr>
          <p:cNvCxnSpPr>
            <a:cxnSpLocks/>
          </p:cNvCxnSpPr>
          <p:nvPr userDrawn="1"/>
        </p:nvCxnSpPr>
        <p:spPr>
          <a:xfrm>
            <a:off x="6603206" y="379301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15">
            <a:extLst>
              <a:ext uri="{FF2B5EF4-FFF2-40B4-BE49-F238E27FC236}">
                <a16:creationId xmlns:a16="http://schemas.microsoft.com/office/drawing/2014/main" id="{3C0FBD8E-047A-4295-8D68-144FDB925B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97955" y="397946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15">
            <a:extLst>
              <a:ext uri="{FF2B5EF4-FFF2-40B4-BE49-F238E27FC236}">
                <a16:creationId xmlns:a16="http://schemas.microsoft.com/office/drawing/2014/main" id="{7C0883F8-708B-478A-925E-D5CB8EC388F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97955" y="427204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00C38A-BBBB-4486-8092-5858C1FAD5C0}"/>
              </a:ext>
            </a:extLst>
          </p:cNvPr>
          <p:cNvCxnSpPr>
            <a:cxnSpLocks/>
          </p:cNvCxnSpPr>
          <p:nvPr userDrawn="1"/>
        </p:nvCxnSpPr>
        <p:spPr>
          <a:xfrm>
            <a:off x="9515951" y="184229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950191A8-3EE9-472E-A51F-C8CE57DB37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410700" y="202874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0" name="Text Placeholder 15">
            <a:extLst>
              <a:ext uri="{FF2B5EF4-FFF2-40B4-BE49-F238E27FC236}">
                <a16:creationId xmlns:a16="http://schemas.microsoft.com/office/drawing/2014/main" id="{E1F135D2-A901-4318-90FA-8C5C6512A85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10700" y="232132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AECC81-DD9A-46AB-9BF7-C545931A374B}"/>
              </a:ext>
            </a:extLst>
          </p:cNvPr>
          <p:cNvCxnSpPr>
            <a:cxnSpLocks/>
          </p:cNvCxnSpPr>
          <p:nvPr userDrawn="1"/>
        </p:nvCxnSpPr>
        <p:spPr>
          <a:xfrm>
            <a:off x="9515951" y="3793014"/>
            <a:ext cx="206900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15">
            <a:extLst>
              <a:ext uri="{FF2B5EF4-FFF2-40B4-BE49-F238E27FC236}">
                <a16:creationId xmlns:a16="http://schemas.microsoft.com/office/drawing/2014/main" id="{4B9DFC3D-E3B9-4962-9D15-AD9594EA314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10700" y="3979466"/>
            <a:ext cx="249186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10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D143D125-EBFC-44F9-B7F9-FEA0132979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410700" y="4272043"/>
            <a:ext cx="2491862" cy="103147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Date Placeholder 7">
            <a:extLst>
              <a:ext uri="{FF2B5EF4-FFF2-40B4-BE49-F238E27FC236}">
                <a16:creationId xmlns:a16="http://schemas.microsoft.com/office/drawing/2014/main" id="{3927268B-9AB6-4025-B9AA-E0228C808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40404743-6382-4BAA-80A2-03E90D803E51}" type="datetime1">
              <a:rPr lang="en-US" smtClean="0"/>
              <a:t>8/1/2018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678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14326"/>
            <a:ext cx="6734175" cy="5889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3A9BC8-08B9-431C-9E3F-E263A30A9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0705" y="2333547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BBC4E-F583-4DBE-93E3-E8CBD127C89B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A57880-B894-493A-A6D0-A9A61388E277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tx1"/>
                </a:solidFill>
              </a:rPr>
              <a:t>TYPO Berlin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398A9A71-3DDB-48DE-A94C-0DA6433F52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0705" y="2520952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15">
            <a:extLst>
              <a:ext uri="{FF2B5EF4-FFF2-40B4-BE49-F238E27FC236}">
                <a16:creationId xmlns:a16="http://schemas.microsoft.com/office/drawing/2014/main" id="{55075689-AE06-4764-B15D-F48F9301A3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22284" y="2333547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5" name="Text Placeholder 15">
            <a:extLst>
              <a:ext uri="{FF2B5EF4-FFF2-40B4-BE49-F238E27FC236}">
                <a16:creationId xmlns:a16="http://schemas.microsoft.com/office/drawing/2014/main" id="{FE2D1470-99E6-4D94-A49A-7BC1A6AB3B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22284" y="2520952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641FC4CA-5676-42C3-A64B-2821E44F0B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83863" y="2333547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7" name="Text Placeholder 15">
            <a:extLst>
              <a:ext uri="{FF2B5EF4-FFF2-40B4-BE49-F238E27FC236}">
                <a16:creationId xmlns:a16="http://schemas.microsoft.com/office/drawing/2014/main" id="{DFB48172-2359-42FE-A6CD-CB935AD949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83863" y="2520952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8" name="Text Placeholder 15">
            <a:extLst>
              <a:ext uri="{FF2B5EF4-FFF2-40B4-BE49-F238E27FC236}">
                <a16:creationId xmlns:a16="http://schemas.microsoft.com/office/drawing/2014/main" id="{A53CAD00-6806-4C20-A765-C40A82F00B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45442" y="2333547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9" name="Text Placeholder 15">
            <a:extLst>
              <a:ext uri="{FF2B5EF4-FFF2-40B4-BE49-F238E27FC236}">
                <a16:creationId xmlns:a16="http://schemas.microsoft.com/office/drawing/2014/main" id="{0522B124-7AE5-4147-9ECF-98FD154D27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45442" y="2520952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F0E7E17A-5A44-4F0E-A515-DA5CC3AC49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07019" y="2333547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1" name="Text Placeholder 15">
            <a:extLst>
              <a:ext uri="{FF2B5EF4-FFF2-40B4-BE49-F238E27FC236}">
                <a16:creationId xmlns:a16="http://schemas.microsoft.com/office/drawing/2014/main" id="{11A5CA86-7D39-4CC5-993A-5A789FE1A2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07019" y="2520952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46F23882-0B92-4830-B636-C6929F598C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0705" y="4274314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3" name="Text Placeholder 15">
            <a:extLst>
              <a:ext uri="{FF2B5EF4-FFF2-40B4-BE49-F238E27FC236}">
                <a16:creationId xmlns:a16="http://schemas.microsoft.com/office/drawing/2014/main" id="{7299CE8D-4BC5-4F55-9B31-995897DF5D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0705" y="4461719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6CCD42BC-E23B-4C85-BA70-B7C50A8A303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22284" y="4274314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5" name="Text Placeholder 15">
            <a:extLst>
              <a:ext uri="{FF2B5EF4-FFF2-40B4-BE49-F238E27FC236}">
                <a16:creationId xmlns:a16="http://schemas.microsoft.com/office/drawing/2014/main" id="{FA6BCB13-DB6A-41F6-A61B-4CEBFBDEBF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822284" y="4461719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A1DA14B7-1233-440F-B95C-65560EB25CA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83863" y="4274314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7" name="Text Placeholder 15">
            <a:extLst>
              <a:ext uri="{FF2B5EF4-FFF2-40B4-BE49-F238E27FC236}">
                <a16:creationId xmlns:a16="http://schemas.microsoft.com/office/drawing/2014/main" id="{6F6A8D40-C788-4C8F-9B42-EEFE8FC363B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83863" y="4461719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6299F0D1-5EFF-4D7F-A1B7-46D7E2216E4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45442" y="4274314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9" name="Text Placeholder 15">
            <a:extLst>
              <a:ext uri="{FF2B5EF4-FFF2-40B4-BE49-F238E27FC236}">
                <a16:creationId xmlns:a16="http://schemas.microsoft.com/office/drawing/2014/main" id="{B7571385-D6AD-4A2B-A4B2-831982DA8B7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45442" y="4461719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0" name="Text Placeholder 15">
            <a:extLst>
              <a:ext uri="{FF2B5EF4-FFF2-40B4-BE49-F238E27FC236}">
                <a16:creationId xmlns:a16="http://schemas.microsoft.com/office/drawing/2014/main" id="{62DD5576-3FD4-4F69-B36E-58859D585AF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607019" y="4274314"/>
            <a:ext cx="1655445" cy="200104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 cap="all" spc="200" baseline="0">
                <a:latin typeface="+mj-lt"/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71" name="Text Placeholder 15">
            <a:extLst>
              <a:ext uri="{FF2B5EF4-FFF2-40B4-BE49-F238E27FC236}">
                <a16:creationId xmlns:a16="http://schemas.microsoft.com/office/drawing/2014/main" id="{2019C9EA-76B4-4C91-A5D0-DCD231D9C6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07019" y="4461719"/>
            <a:ext cx="1655445" cy="875392"/>
          </a:xfrm>
        </p:spPr>
        <p:txBody>
          <a:bodyPr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2" name="Date Placeholder 7">
            <a:extLst>
              <a:ext uri="{FF2B5EF4-FFF2-40B4-BE49-F238E27FC236}">
                <a16:creationId xmlns:a16="http://schemas.microsoft.com/office/drawing/2014/main" id="{C1D79968-3B55-4180-957F-DF76B09FE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385944F-0ACA-46EF-9629-5672E21CDC9D}" type="datetime1">
              <a:rPr lang="en-US" smtClean="0"/>
              <a:t>8/1/2018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4228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75F68C-5D43-410F-A0E5-42055AF469DA}"/>
              </a:ext>
            </a:extLst>
          </p:cNvPr>
          <p:cNvSpPr/>
          <p:nvPr userDrawn="1"/>
        </p:nvSpPr>
        <p:spPr>
          <a:xfrm>
            <a:off x="3638550" y="2914650"/>
            <a:ext cx="5000625" cy="962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spc="600" dirty="0">
                <a:latin typeface="Avenir" pitchFamily="50" charset="0"/>
              </a:rPr>
              <a:t>THANK YOU</a:t>
            </a:r>
            <a:endParaRPr lang="he-IL" sz="4000" spc="600" dirty="0">
              <a:latin typeface="Avenir" pitchFamily="50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B927E2-AEF4-4366-A418-AE2D95EF3601}"/>
              </a:ext>
            </a:extLst>
          </p:cNvPr>
          <p:cNvSpPr/>
          <p:nvPr userDrawn="1"/>
        </p:nvSpPr>
        <p:spPr>
          <a:xfrm>
            <a:off x="638175" y="5768198"/>
            <a:ext cx="11001376" cy="962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sz="1000" spc="130" baseline="0" dirty="0">
                <a:latin typeface="+mj-lt"/>
              </a:rPr>
              <a:t>CONTACT</a:t>
            </a:r>
          </a:p>
          <a:p>
            <a:pPr algn="ctr">
              <a:lnSpc>
                <a:spcPct val="150000"/>
              </a:lnSpc>
            </a:pPr>
            <a:r>
              <a:rPr lang="en-US" sz="1000" spc="130" baseline="0" dirty="0">
                <a:latin typeface="+mj-lt"/>
              </a:rPr>
              <a:t>Yossi Wolf CEO | Mobile:+972(0)548162808 | </a:t>
            </a:r>
            <a:r>
              <a:rPr lang="en-US" sz="1000" spc="130" baseline="0" dirty="0" err="1">
                <a:latin typeface="+mj-lt"/>
              </a:rPr>
              <a:t>yossi@robotemi</a:t>
            </a:r>
            <a:r>
              <a:rPr lang="en-US" sz="1000" spc="130" baseline="0" dirty="0">
                <a:latin typeface="+mj-lt"/>
              </a:rPr>
              <a:t> .com | www.robotemi .com | www.robo-team.com</a:t>
            </a:r>
            <a:endParaRPr lang="he-IL" sz="1000" spc="130" baseline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065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B5888-522E-4F01-A598-FBD7E62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36750" y="4896062"/>
            <a:ext cx="1315801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spc="500" baseline="0">
                <a:solidFill>
                  <a:schemeClr val="tx1"/>
                </a:solidFill>
                <a:latin typeface="Avenir" pitchFamily="50" charset="0"/>
              </a:defRPr>
            </a:lvl1pPr>
          </a:lstStyle>
          <a:p>
            <a:fld id="{A08779AC-3FA2-4195-8009-557C4DD6A6DC}" type="datetime1">
              <a:rPr lang="en-US" smtClean="0"/>
              <a:t>8/1/2018</a:t>
            </a:fld>
            <a:endParaRPr lang="he-I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EA2C13-54F6-4318-9E97-A5F896E9310E}"/>
              </a:ext>
            </a:extLst>
          </p:cNvPr>
          <p:cNvCxnSpPr>
            <a:cxnSpLocks/>
          </p:cNvCxnSpPr>
          <p:nvPr userDrawn="1"/>
        </p:nvCxnSpPr>
        <p:spPr>
          <a:xfrm>
            <a:off x="3222388" y="5019593"/>
            <a:ext cx="0" cy="1239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9295389-1F07-4866-9C2A-D24A59F463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2287023"/>
            <a:ext cx="2138363" cy="6403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4F09C1-123E-42AE-984D-1734C2EDB539}"/>
              </a:ext>
            </a:extLst>
          </p:cNvPr>
          <p:cNvSpPr/>
          <p:nvPr userDrawn="1"/>
        </p:nvSpPr>
        <p:spPr>
          <a:xfrm>
            <a:off x="768666" y="3328586"/>
            <a:ext cx="454247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cap="all" spc="400" baseline="0" dirty="0">
                <a:solidFill>
                  <a:schemeClr val="tx1"/>
                </a:solidFill>
              </a:rPr>
              <a:t>The personal robot</a:t>
            </a:r>
            <a:endParaRPr lang="he-IL" sz="1600" cap="all" spc="400" baseline="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B31324-3505-49E2-BAE5-14316C256291}"/>
              </a:ext>
            </a:extLst>
          </p:cNvPr>
          <p:cNvSpPr/>
          <p:nvPr userDrawn="1"/>
        </p:nvSpPr>
        <p:spPr>
          <a:xfrm>
            <a:off x="3338523" y="4919621"/>
            <a:ext cx="1252053" cy="34156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900" spc="500" baseline="0" dirty="0">
                <a:solidFill>
                  <a:schemeClr val="tx1"/>
                </a:solidFill>
              </a:rPr>
              <a:t>BERLIN</a:t>
            </a:r>
          </a:p>
        </p:txBody>
      </p:sp>
    </p:spTree>
    <p:extLst>
      <p:ext uri="{BB962C8B-B14F-4D97-AF65-F5344CB8AC3E}">
        <p14:creationId xmlns:p14="http://schemas.microsoft.com/office/powerpoint/2010/main" val="331269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B5888-522E-4F01-A598-FBD7E62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50100" y="5146887"/>
            <a:ext cx="1315801" cy="365125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spc="500" baseline="0">
                <a:solidFill>
                  <a:schemeClr val="tx1"/>
                </a:solidFill>
                <a:latin typeface="Avenir" pitchFamily="50" charset="0"/>
              </a:defRPr>
            </a:lvl1pPr>
          </a:lstStyle>
          <a:p>
            <a:fld id="{612AA254-FA2F-4B43-B649-ACE516EBD6CF}" type="datetime1">
              <a:rPr lang="en-US" smtClean="0"/>
              <a:t>8/1/2018</a:t>
            </a:fld>
            <a:endParaRPr lang="he-I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EA2C13-54F6-4318-9E97-A5F896E9310E}"/>
              </a:ext>
            </a:extLst>
          </p:cNvPr>
          <p:cNvCxnSpPr>
            <a:cxnSpLocks/>
          </p:cNvCxnSpPr>
          <p:nvPr userDrawn="1"/>
        </p:nvCxnSpPr>
        <p:spPr>
          <a:xfrm>
            <a:off x="8435738" y="5261685"/>
            <a:ext cx="0" cy="12390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9295389-1F07-4866-9C2A-D24A59F4638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62" y="2172723"/>
            <a:ext cx="2138363" cy="6403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4F09C1-123E-42AE-984D-1734C2EDB539}"/>
              </a:ext>
            </a:extLst>
          </p:cNvPr>
          <p:cNvSpPr/>
          <p:nvPr userDrawn="1"/>
        </p:nvSpPr>
        <p:spPr>
          <a:xfrm>
            <a:off x="5975666" y="3214286"/>
            <a:ext cx="454247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cap="all" spc="400" baseline="0" dirty="0">
                <a:solidFill>
                  <a:schemeClr val="tx1"/>
                </a:solidFill>
              </a:rPr>
              <a:t>The personal robot</a:t>
            </a:r>
            <a:endParaRPr lang="he-IL" sz="1600" cap="all" spc="400" baseline="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818CA-8320-42AB-ADC4-8C2C1FAD8E9A}"/>
              </a:ext>
            </a:extLst>
          </p:cNvPr>
          <p:cNvSpPr/>
          <p:nvPr userDrawn="1"/>
        </p:nvSpPr>
        <p:spPr>
          <a:xfrm>
            <a:off x="8605601" y="5162381"/>
            <a:ext cx="1252053" cy="341566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900" spc="500" baseline="0" dirty="0">
                <a:solidFill>
                  <a:schemeClr val="tx1"/>
                </a:solidFill>
              </a:rPr>
              <a:t>BERLIN</a:t>
            </a:r>
          </a:p>
        </p:txBody>
      </p:sp>
    </p:spTree>
    <p:extLst>
      <p:ext uri="{BB962C8B-B14F-4D97-AF65-F5344CB8AC3E}">
        <p14:creationId xmlns:p14="http://schemas.microsoft.com/office/powerpoint/2010/main" val="319295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295389-1F07-4866-9C2A-D24A59F463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923" y="2676400"/>
            <a:ext cx="2366198" cy="7650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4F09C1-123E-42AE-984D-1734C2EDB539}"/>
              </a:ext>
            </a:extLst>
          </p:cNvPr>
          <p:cNvSpPr/>
          <p:nvPr userDrawn="1"/>
        </p:nvSpPr>
        <p:spPr>
          <a:xfrm>
            <a:off x="3849360" y="3817908"/>
            <a:ext cx="454247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cap="all" spc="400" baseline="0" dirty="0">
                <a:solidFill>
                  <a:schemeClr val="bg1"/>
                </a:solidFill>
              </a:rPr>
              <a:t>The personal robot</a:t>
            </a:r>
            <a:endParaRPr lang="he-IL" sz="1600" cap="all" spc="400" baseline="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AEAC5C-6E7A-4E97-BD21-62116F9E0A03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F59D65F-58FD-4F8D-A559-6F1E28DCEF63}"/>
              </a:ext>
            </a:extLst>
          </p:cNvPr>
          <p:cNvSpPr/>
          <p:nvPr userDrawn="1"/>
        </p:nvSpPr>
        <p:spPr>
          <a:xfrm>
            <a:off x="334635" y="6153725"/>
            <a:ext cx="454247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900" cap="all" spc="200" baseline="0" dirty="0">
                <a:solidFill>
                  <a:schemeClr val="bg1"/>
                </a:solidFill>
              </a:rPr>
              <a:t>A NEW WAY TO CONNECT </a:t>
            </a:r>
            <a:endParaRPr lang="he-IL" sz="900" cap="all" spc="200" baseline="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77E15-85F2-45EC-B56A-612455717768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bg1"/>
                </a:solidFill>
              </a:rPr>
              <a:t>TYPO Berlin</a:t>
            </a:r>
          </a:p>
        </p:txBody>
      </p:sp>
      <p:sp>
        <p:nvSpPr>
          <p:cNvPr id="16" name="Date Placeholder 7">
            <a:extLst>
              <a:ext uri="{FF2B5EF4-FFF2-40B4-BE49-F238E27FC236}">
                <a16:creationId xmlns:a16="http://schemas.microsoft.com/office/drawing/2014/main" id="{D9ACB092-8EDB-456B-952A-A28564745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E604BD4-5541-4294-BAD2-3BB47F04AB88}" type="datetime1">
              <a:rPr lang="en-US" smtClean="0"/>
              <a:t>8/1/2018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012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6E02-7DE0-48DB-B443-3AAEDE52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37633-F07B-4A4F-9FF7-DCC1B798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Generic Tools Presentation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6767-973C-4FDB-BA46-0E19CE0D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019783" cy="365125"/>
          </a:xfrm>
        </p:spPr>
        <p:txBody>
          <a:bodyPr/>
          <a:lstStyle/>
          <a:p>
            <a:fld id="{481A5563-B707-4AA7-B5B2-6DC3A60E3A2A}" type="slidenum">
              <a:rPr lang="he-IL" smtClean="0"/>
              <a:t>‹#›</a:t>
            </a:fld>
            <a:endParaRPr lang="he-I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D034A9-09F8-4C08-9ABD-8677630E305E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A291B2-D004-47A7-969C-18427ED88CC6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tx1"/>
                </a:solidFill>
              </a:rPr>
              <a:t>TYPO Berlin</a:t>
            </a:r>
          </a:p>
        </p:txBody>
      </p:sp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4DF37E3D-499B-46BB-825F-BB65D7D8C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EB64ADA-CA57-4F42-BC18-513790BA3ED2}" type="datetime1">
              <a:rPr lang="en-US" smtClean="0"/>
              <a:t>8/1/2018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699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14326"/>
            <a:ext cx="6734175" cy="5889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FAEACE-D281-4BB6-B4B2-7AB7BD885555}"/>
              </a:ext>
            </a:extLst>
          </p:cNvPr>
          <p:cNvCxnSpPr>
            <a:cxnSpLocks/>
          </p:cNvCxnSpPr>
          <p:nvPr userDrawn="1"/>
        </p:nvCxnSpPr>
        <p:spPr>
          <a:xfrm>
            <a:off x="440532" y="1258888"/>
            <a:ext cx="2619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827654-01A2-4596-B1E8-9A96415A23B6}"/>
              </a:ext>
            </a:extLst>
          </p:cNvPr>
          <p:cNvCxnSpPr>
            <a:cxnSpLocks/>
          </p:cNvCxnSpPr>
          <p:nvPr userDrawn="1"/>
        </p:nvCxnSpPr>
        <p:spPr>
          <a:xfrm>
            <a:off x="431006" y="184229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3A9BC8-08B9-431C-9E3F-E263A30A9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190531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B816AE-413F-4799-A8C8-E168DCECF141}"/>
              </a:ext>
            </a:extLst>
          </p:cNvPr>
          <p:cNvCxnSpPr>
            <a:cxnSpLocks/>
          </p:cNvCxnSpPr>
          <p:nvPr userDrawn="1"/>
        </p:nvCxnSpPr>
        <p:spPr>
          <a:xfrm>
            <a:off x="431006" y="269954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54FB7CA-FB97-4CFE-88F5-A876F27487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8615" y="276256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ECE3D4-F8A5-476E-9AE3-1B04A950B516}"/>
              </a:ext>
            </a:extLst>
          </p:cNvPr>
          <p:cNvCxnSpPr>
            <a:cxnSpLocks/>
          </p:cNvCxnSpPr>
          <p:nvPr userDrawn="1"/>
        </p:nvCxnSpPr>
        <p:spPr>
          <a:xfrm>
            <a:off x="431006" y="3571082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78228AB5-3DE0-4654-8387-FD1944AFEA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615" y="3634106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B00083-95C4-4E39-B999-9E66B47B0A2E}"/>
              </a:ext>
            </a:extLst>
          </p:cNvPr>
          <p:cNvCxnSpPr>
            <a:cxnSpLocks/>
          </p:cNvCxnSpPr>
          <p:nvPr userDrawn="1"/>
        </p:nvCxnSpPr>
        <p:spPr>
          <a:xfrm>
            <a:off x="3312319" y="184229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9564BD66-1780-4EB6-A981-1F0EF556E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29928" y="190531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8A7D7F-143F-424C-8014-73C8255F840C}"/>
              </a:ext>
            </a:extLst>
          </p:cNvPr>
          <p:cNvCxnSpPr>
            <a:cxnSpLocks/>
          </p:cNvCxnSpPr>
          <p:nvPr userDrawn="1"/>
        </p:nvCxnSpPr>
        <p:spPr>
          <a:xfrm>
            <a:off x="3312319" y="269954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868C4585-9ED1-4DC3-88A3-A86419ECF6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29928" y="276256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AF60BC-8152-4A9E-9141-0ABF0FFCA50F}"/>
              </a:ext>
            </a:extLst>
          </p:cNvPr>
          <p:cNvCxnSpPr>
            <a:cxnSpLocks/>
          </p:cNvCxnSpPr>
          <p:nvPr userDrawn="1"/>
        </p:nvCxnSpPr>
        <p:spPr>
          <a:xfrm>
            <a:off x="3312319" y="3571082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923D82B-E248-459D-80A9-8DE4C2697F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29928" y="3634106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BBC4E-F583-4DBE-93E3-E8CBD127C89B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A57880-B894-493A-A6D0-A9A61388E277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tx1"/>
                </a:solidFill>
              </a:rPr>
              <a:t>TYPO Berlin</a:t>
            </a:r>
          </a:p>
        </p:txBody>
      </p:sp>
      <p:sp>
        <p:nvSpPr>
          <p:cNvPr id="33" name="Date Placeholder 7">
            <a:extLst>
              <a:ext uri="{FF2B5EF4-FFF2-40B4-BE49-F238E27FC236}">
                <a16:creationId xmlns:a16="http://schemas.microsoft.com/office/drawing/2014/main" id="{E5BFEDF8-36C5-4270-9294-7CC679DBA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2A26FCD-FC22-4671-9107-EB6E8CF15402}" type="datetime1">
              <a:rPr lang="en-US" smtClean="0"/>
              <a:t>8/1/2018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414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14326"/>
            <a:ext cx="6734175" cy="5889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FAEACE-D281-4BB6-B4B2-7AB7BD885555}"/>
              </a:ext>
            </a:extLst>
          </p:cNvPr>
          <p:cNvCxnSpPr>
            <a:cxnSpLocks/>
          </p:cNvCxnSpPr>
          <p:nvPr userDrawn="1"/>
        </p:nvCxnSpPr>
        <p:spPr>
          <a:xfrm>
            <a:off x="440532" y="1258888"/>
            <a:ext cx="2619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827654-01A2-4596-B1E8-9A96415A23B6}"/>
              </a:ext>
            </a:extLst>
          </p:cNvPr>
          <p:cNvCxnSpPr>
            <a:cxnSpLocks/>
          </p:cNvCxnSpPr>
          <p:nvPr userDrawn="1"/>
        </p:nvCxnSpPr>
        <p:spPr>
          <a:xfrm>
            <a:off x="431006" y="184229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3A9BC8-08B9-431C-9E3F-E263A30A9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190531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B816AE-413F-4799-A8C8-E168DCECF141}"/>
              </a:ext>
            </a:extLst>
          </p:cNvPr>
          <p:cNvCxnSpPr>
            <a:cxnSpLocks/>
          </p:cNvCxnSpPr>
          <p:nvPr userDrawn="1"/>
        </p:nvCxnSpPr>
        <p:spPr>
          <a:xfrm>
            <a:off x="431006" y="269954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54FB7CA-FB97-4CFE-88F5-A876F27487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8615" y="276256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ECE3D4-F8A5-476E-9AE3-1B04A950B516}"/>
              </a:ext>
            </a:extLst>
          </p:cNvPr>
          <p:cNvCxnSpPr>
            <a:cxnSpLocks/>
          </p:cNvCxnSpPr>
          <p:nvPr userDrawn="1"/>
        </p:nvCxnSpPr>
        <p:spPr>
          <a:xfrm>
            <a:off x="431006" y="3571082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78228AB5-3DE0-4654-8387-FD1944AFEA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615" y="3634106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B00083-95C4-4E39-B999-9E66B47B0A2E}"/>
              </a:ext>
            </a:extLst>
          </p:cNvPr>
          <p:cNvCxnSpPr>
            <a:cxnSpLocks/>
          </p:cNvCxnSpPr>
          <p:nvPr userDrawn="1"/>
        </p:nvCxnSpPr>
        <p:spPr>
          <a:xfrm>
            <a:off x="3312319" y="184229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9564BD66-1780-4EB6-A981-1F0EF556E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29928" y="190531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8A7D7F-143F-424C-8014-73C8255F840C}"/>
              </a:ext>
            </a:extLst>
          </p:cNvPr>
          <p:cNvCxnSpPr>
            <a:cxnSpLocks/>
          </p:cNvCxnSpPr>
          <p:nvPr userDrawn="1"/>
        </p:nvCxnSpPr>
        <p:spPr>
          <a:xfrm>
            <a:off x="3312319" y="2699544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868C4585-9ED1-4DC3-88A3-A86419ECF6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29928" y="276256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AF60BC-8152-4A9E-9141-0ABF0FFCA50F}"/>
              </a:ext>
            </a:extLst>
          </p:cNvPr>
          <p:cNvCxnSpPr>
            <a:cxnSpLocks/>
          </p:cNvCxnSpPr>
          <p:nvPr userDrawn="1"/>
        </p:nvCxnSpPr>
        <p:spPr>
          <a:xfrm>
            <a:off x="3312319" y="3571082"/>
            <a:ext cx="17859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923D82B-E248-459D-80A9-8DE4C2697F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29928" y="3634106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BBC4E-F583-4DBE-93E3-E8CBD127C89B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A57880-B894-493A-A6D0-A9A61388E277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tx1"/>
                </a:solidFill>
              </a:rPr>
              <a:t>TYPO Berlin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8FEE7F61-1D31-4761-AC36-AFB7677F14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8615" y="212121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0FF7D0C8-63DD-4041-AECB-4F52565945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5" y="297846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368326CD-702B-4686-9A16-435D90B075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8615" y="3850006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65663232-92E6-49DC-A742-0B35C2DAE06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29928" y="212121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993471E-FEE7-4C5C-A2CF-F4A790B009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29928" y="2978468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6337B7D6-3719-42C3-8A9F-D08A68D1873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229928" y="3850006"/>
            <a:ext cx="229933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Date Placeholder 7">
            <a:extLst>
              <a:ext uri="{FF2B5EF4-FFF2-40B4-BE49-F238E27FC236}">
                <a16:creationId xmlns:a16="http://schemas.microsoft.com/office/drawing/2014/main" id="{5C7E98D8-A0EA-41B1-8CA8-E8EB37FE8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4600771-7B17-425B-B7FA-08E967E6EA17}" type="datetime1">
              <a:rPr lang="en-US" smtClean="0"/>
              <a:t>8/1/2018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870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14326"/>
            <a:ext cx="6734175" cy="5889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827654-01A2-4596-B1E8-9A96415A23B6}"/>
              </a:ext>
            </a:extLst>
          </p:cNvPr>
          <p:cNvCxnSpPr>
            <a:cxnSpLocks/>
          </p:cNvCxnSpPr>
          <p:nvPr userDrawn="1"/>
        </p:nvCxnSpPr>
        <p:spPr>
          <a:xfrm>
            <a:off x="431006" y="1842294"/>
            <a:ext cx="50426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3A9BC8-08B9-431C-9E3F-E263A30A9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1967070"/>
            <a:ext cx="51250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BBC4E-F583-4DBE-93E3-E8CBD127C89B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A57880-B894-493A-A6D0-A9A61388E277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tx1"/>
                </a:solidFill>
              </a:rPr>
              <a:t>TYPO Berlin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8FEE7F61-1D31-4761-AC36-AFB7677F14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8615" y="2133123"/>
            <a:ext cx="51250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14923E80-46DD-4811-BD9C-8AE6474F9F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5" y="2628423"/>
            <a:ext cx="5125085" cy="313229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1DA1ED-187B-4BC9-8BF1-DCA6E9388DCD}"/>
              </a:ext>
            </a:extLst>
          </p:cNvPr>
          <p:cNvCxnSpPr>
            <a:cxnSpLocks/>
          </p:cNvCxnSpPr>
          <p:nvPr userDrawn="1"/>
        </p:nvCxnSpPr>
        <p:spPr>
          <a:xfrm>
            <a:off x="6403789" y="1842294"/>
            <a:ext cx="50426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8DE50828-A189-4D51-B082-1852A1CB26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21398" y="1967070"/>
            <a:ext cx="51250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96CFC142-8DA3-4F77-B437-53A59F2E6C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1398" y="2133123"/>
            <a:ext cx="51250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7EA4D583-9A97-484D-A88E-7D4BB35F5B1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21398" y="2628423"/>
            <a:ext cx="5125085" cy="313229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Date Placeholder 7">
            <a:extLst>
              <a:ext uri="{FF2B5EF4-FFF2-40B4-BE49-F238E27FC236}">
                <a16:creationId xmlns:a16="http://schemas.microsoft.com/office/drawing/2014/main" id="{5F40DF2A-2290-4416-9806-0C0BEDE55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6F0786C-F41A-4BF3-BBEA-90A9975635B7}" type="datetime1">
              <a:rPr lang="en-US" smtClean="0"/>
              <a:t>8/1/2018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935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7D63-B3F6-45FB-9E9E-15C64B81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14326"/>
            <a:ext cx="6734175" cy="5889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827654-01A2-4596-B1E8-9A96415A23B6}"/>
              </a:ext>
            </a:extLst>
          </p:cNvPr>
          <p:cNvCxnSpPr>
            <a:cxnSpLocks/>
          </p:cNvCxnSpPr>
          <p:nvPr userDrawn="1"/>
        </p:nvCxnSpPr>
        <p:spPr>
          <a:xfrm>
            <a:off x="431006" y="1842294"/>
            <a:ext cx="50426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13A9BC8-08B9-431C-9E3F-E263A30A9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1967070"/>
            <a:ext cx="29787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BBC4E-F583-4DBE-93E3-E8CBD127C89B}"/>
              </a:ext>
            </a:extLst>
          </p:cNvPr>
          <p:cNvCxnSpPr>
            <a:cxnSpLocks/>
          </p:cNvCxnSpPr>
          <p:nvPr userDrawn="1"/>
        </p:nvCxnSpPr>
        <p:spPr>
          <a:xfrm>
            <a:off x="10769600" y="6314062"/>
            <a:ext cx="0" cy="13017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BA57880-B894-493A-A6D0-A9A61388E277}"/>
              </a:ext>
            </a:extLst>
          </p:cNvPr>
          <p:cNvSpPr/>
          <p:nvPr userDrawn="1"/>
        </p:nvSpPr>
        <p:spPr>
          <a:xfrm>
            <a:off x="10758972" y="6205538"/>
            <a:ext cx="1252053" cy="341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cap="none" spc="0" baseline="0" dirty="0">
                <a:solidFill>
                  <a:schemeClr val="tx1"/>
                </a:solidFill>
              </a:rPr>
              <a:t>TYPO Berlin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8FEE7F61-1D31-4761-AC36-AFB7677F14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8615" y="2133123"/>
            <a:ext cx="2978785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14923E80-46DD-4811-BD9C-8AE6474F9F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5" y="2628423"/>
            <a:ext cx="2978785" cy="313229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1DA1ED-187B-4BC9-8BF1-DCA6E9388DCD}"/>
              </a:ext>
            </a:extLst>
          </p:cNvPr>
          <p:cNvCxnSpPr>
            <a:cxnSpLocks/>
          </p:cNvCxnSpPr>
          <p:nvPr userDrawn="1"/>
        </p:nvCxnSpPr>
        <p:spPr>
          <a:xfrm>
            <a:off x="6403789" y="1842294"/>
            <a:ext cx="504269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8DE50828-A189-4D51-B082-1852A1CB26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21399" y="1967070"/>
            <a:ext cx="278450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all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96CFC142-8DA3-4F77-B437-53A59F2E6C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21399" y="2133123"/>
            <a:ext cx="2784502" cy="292577"/>
          </a:xfrm>
        </p:spPr>
        <p:txBody>
          <a:bodyPr anchor="t" anchorCtr="0">
            <a:noAutofit/>
          </a:bodyPr>
          <a:lstStyle>
            <a:lvl1pPr marL="0" indent="0"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7EA4D583-9A97-484D-A88E-7D4BB35F5B1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21399" y="2628423"/>
            <a:ext cx="2784502" cy="3132297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900" cap="none" spc="200" baseline="0"/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3D9A28A-AC6B-4348-B680-95E38E4EB8F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65770" y="2628900"/>
            <a:ext cx="2222230" cy="2235200"/>
          </a:xfrm>
          <a:pattFill prst="wdDnDiag">
            <a:fgClr>
              <a:schemeClr val="accent5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he-IL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D8943EB4-BA02-4AF7-9A45-B6F45E4CECB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338553" y="2628900"/>
            <a:ext cx="2222230" cy="2235200"/>
          </a:xfrm>
          <a:pattFill prst="wdDnDiag">
            <a:fgClr>
              <a:schemeClr val="accent5"/>
            </a:fgClr>
            <a:bgClr>
              <a:schemeClr val="bg1"/>
            </a:bgClr>
          </a:patt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he-IL"/>
          </a:p>
        </p:txBody>
      </p:sp>
      <p:sp>
        <p:nvSpPr>
          <p:cNvPr id="18" name="Date Placeholder 7">
            <a:extLst>
              <a:ext uri="{FF2B5EF4-FFF2-40B4-BE49-F238E27FC236}">
                <a16:creationId xmlns:a16="http://schemas.microsoft.com/office/drawing/2014/main" id="{F6E3AD51-A4C8-4778-88D7-105DE64BE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F02211C-F5FC-4C4A-A305-A9F3DC46A8E0}" type="datetime1">
              <a:rPr lang="en-US" smtClean="0"/>
              <a:t>8/1/2018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580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FD546-B281-48AD-84BC-2B8C290B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14326"/>
            <a:ext cx="10515600" cy="588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FED84-F9BC-47AD-B813-1351AA12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025" y="1339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1F334-D7C8-43F2-8DDF-0F4105329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Generic Tools Presentation</a:t>
            </a:r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23C3-391B-4A3B-AB6E-CA2AD08B3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552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5563-B707-4AA7-B5B2-6DC3A60E3A2A}" type="slidenum">
              <a:rPr lang="he-IL" smtClean="0"/>
              <a:t>‹#›</a:t>
            </a:fld>
            <a:endParaRPr lang="he-IL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95AD4E-D554-4533-BE29-0ADB967C8D9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6200615"/>
            <a:ext cx="762001" cy="22817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6CF16D5-5D0B-4E26-A42F-AD2652FC4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74567" y="6193758"/>
            <a:ext cx="841767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58025D2-AB0A-4A35-A949-67FC27CADBE5}" type="datetime1">
              <a:rPr lang="en-US" smtClean="0"/>
              <a:t>8/1/2018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970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venirNext LT Pro Regular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venirNext LT Pro Regular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venirNext LT Pro Regular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venirNext LT Pro Regular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venirNext LT Pro Regular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8B0614E-EB97-48DB-B852-951738B1D9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AE4464-40E8-494D-8707-0892875408DA}" type="datetime1">
              <a:rPr lang="en-US" smtClean="0"/>
              <a:t>8/1/2018</a:t>
            </a:fld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562915-E59C-40CF-9BC0-D2185C4E488F}"/>
              </a:ext>
            </a:extLst>
          </p:cNvPr>
          <p:cNvSpPr/>
          <p:nvPr/>
        </p:nvSpPr>
        <p:spPr>
          <a:xfrm>
            <a:off x="483347" y="1331482"/>
            <a:ext cx="39639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Generic Tools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D50E64-7F3E-4CFF-B098-EC63B666AD83}"/>
              </a:ext>
            </a:extLst>
          </p:cNvPr>
          <p:cNvSpPr/>
          <p:nvPr/>
        </p:nvSpPr>
        <p:spPr>
          <a:xfrm>
            <a:off x="529833" y="2254812"/>
            <a:ext cx="4328942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ROS &amp; ZMQ Symbiosis</a:t>
            </a:r>
            <a:endParaRPr lang="en-US" sz="35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4308A-7D17-484E-9140-01ED8A7207FC}"/>
              </a:ext>
            </a:extLst>
          </p:cNvPr>
          <p:cNvSpPr/>
          <p:nvPr/>
        </p:nvSpPr>
        <p:spPr>
          <a:xfrm>
            <a:off x="593865" y="3028890"/>
            <a:ext cx="14743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 Gil </a:t>
            </a:r>
            <a:r>
              <a:rPr lang="en-US" sz="20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Kedar</a:t>
            </a:r>
            <a:endParaRPr lang="en-US" sz="2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ECA06-1400-4166-ADA3-FBB07DFE2724}"/>
              </a:ext>
            </a:extLst>
          </p:cNvPr>
          <p:cNvSpPr/>
          <p:nvPr/>
        </p:nvSpPr>
        <p:spPr>
          <a:xfrm>
            <a:off x="1331054" y="6158773"/>
            <a:ext cx="17695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RoBoX</a:t>
            </a:r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DiVision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351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5AEB21-9BD4-46EE-8284-A7F970B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5"/>
            <a:ext cx="5476875" cy="971549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+mj-lt"/>
              </a:rPr>
              <a:t>Generic tools</a:t>
            </a:r>
            <a:br>
              <a:rPr lang="pt-BR" dirty="0">
                <a:latin typeface="+mj-lt"/>
              </a:rPr>
            </a:br>
            <a:br>
              <a:rPr lang="pt-BR" dirty="0">
                <a:latin typeface="+mj-lt"/>
              </a:rPr>
            </a:br>
            <a:endParaRPr lang="he-IL" sz="18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7B98C1-69B4-4BFF-B4DF-38E5BE93B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2179358"/>
            <a:ext cx="2978785" cy="292577"/>
          </a:xfrm>
        </p:spPr>
        <p:txBody>
          <a:bodyPr/>
          <a:lstStyle/>
          <a:p>
            <a:r>
              <a:rPr lang="en-US" dirty="0"/>
              <a:t>Topics to </a:t>
            </a:r>
            <a:r>
              <a:rPr lang="en-US" dirty="0" err="1"/>
              <a:t>zmq</a:t>
            </a:r>
            <a:r>
              <a:rPr lang="en-US" dirty="0"/>
              <a:t> Ports file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0D1A6A-876C-4FB1-B3E6-CCBFDCBAEA32}"/>
              </a:ext>
            </a:extLst>
          </p:cNvPr>
          <p:cNvSpPr txBox="1">
            <a:spLocks/>
          </p:cNvSpPr>
          <p:nvPr/>
        </p:nvSpPr>
        <p:spPr>
          <a:xfrm>
            <a:off x="348615" y="2784752"/>
            <a:ext cx="4324985" cy="31322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sz="900" kern="1200" cap="none" spc="200" baseline="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File is read once for every node, into a map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Std::map&lt;std::string, std::string&gt;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Topic name : tcp://127.0.0.1: PORT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b="1" dirty="0"/>
              <a:t>When you add a new topic, you need to add it to the file as well. Otherwise node will not boot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06F3F27-7D8E-47D9-BA55-8A22C795363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180974"/>
            <a:ext cx="5457825" cy="6400801"/>
          </a:xfrm>
        </p:spPr>
      </p:pic>
    </p:spTree>
    <p:extLst>
      <p:ext uri="{BB962C8B-B14F-4D97-AF65-F5344CB8AC3E}">
        <p14:creationId xmlns:p14="http://schemas.microsoft.com/office/powerpoint/2010/main" val="299302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5AEB21-9BD4-46EE-8284-A7F970B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5"/>
            <a:ext cx="5476875" cy="971549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+mj-lt"/>
              </a:rPr>
              <a:t>Generic tools</a:t>
            </a:r>
            <a:br>
              <a:rPr lang="pt-BR" dirty="0">
                <a:latin typeface="+mj-lt"/>
              </a:rPr>
            </a:br>
            <a:br>
              <a:rPr lang="pt-BR" dirty="0">
                <a:latin typeface="+mj-lt"/>
              </a:rPr>
            </a:br>
            <a:endParaRPr lang="he-IL" sz="18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7B98C1-69B4-4BFF-B4DF-38E5BE93B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2179358"/>
            <a:ext cx="2978785" cy="292577"/>
          </a:xfrm>
        </p:spPr>
        <p:txBody>
          <a:bodyPr/>
          <a:lstStyle/>
          <a:p>
            <a:r>
              <a:rPr lang="en-US" dirty="0"/>
              <a:t>Generic Publisher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0D1A6A-876C-4FB1-B3E6-CCBFDCBAEA32}"/>
              </a:ext>
            </a:extLst>
          </p:cNvPr>
          <p:cNvSpPr txBox="1">
            <a:spLocks/>
          </p:cNvSpPr>
          <p:nvPr/>
        </p:nvSpPr>
        <p:spPr>
          <a:xfrm>
            <a:off x="348615" y="2784752"/>
            <a:ext cx="4324985" cy="31322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sz="900" kern="1200" cap="none" spc="200" baseline="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Init has function overloading</a:t>
            </a:r>
          </a:p>
          <a:p>
            <a:pPr>
              <a:lnSpc>
                <a:spcPct val="120000"/>
              </a:lnSpc>
            </a:pPr>
            <a:r>
              <a:rPr lang="en-US" sz="1000" dirty="0"/>
              <a:t>	topic name</a:t>
            </a:r>
          </a:p>
          <a:p>
            <a:pPr>
              <a:lnSpc>
                <a:spcPct val="120000"/>
              </a:lnSpc>
            </a:pPr>
            <a:r>
              <a:rPr lang="en-US" sz="1000" dirty="0"/>
              <a:t>	topic name, </a:t>
            </a:r>
            <a:r>
              <a:rPr lang="en-US" sz="1000" dirty="0" err="1"/>
              <a:t>ip</a:t>
            </a:r>
            <a:r>
              <a:rPr lang="en-US" sz="1000" dirty="0"/>
              <a:t>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Publisher can be defined in header, but only if initialized, it takes up resources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That’s why in the constructor, we will wrap the definition with {NODE}_DEBUG_MODE</a:t>
            </a:r>
          </a:p>
          <a:p>
            <a:pPr>
              <a:lnSpc>
                <a:spcPct val="120000"/>
              </a:lnSpc>
            </a:pPr>
            <a:endParaRPr lang="en-US" sz="10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6257D7C-A736-4461-B38C-E86F7F793581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4" y="133350"/>
            <a:ext cx="6403063" cy="6172199"/>
          </a:xfrm>
        </p:spPr>
      </p:pic>
    </p:spTree>
    <p:extLst>
      <p:ext uri="{BB962C8B-B14F-4D97-AF65-F5344CB8AC3E}">
        <p14:creationId xmlns:p14="http://schemas.microsoft.com/office/powerpoint/2010/main" val="117033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5AEB21-9BD4-46EE-8284-A7F970B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5"/>
            <a:ext cx="5476875" cy="971549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+mj-lt"/>
              </a:rPr>
              <a:t>Generic tools</a:t>
            </a:r>
            <a:br>
              <a:rPr lang="pt-BR" dirty="0">
                <a:latin typeface="+mj-lt"/>
              </a:rPr>
            </a:br>
            <a:br>
              <a:rPr lang="pt-BR" dirty="0">
                <a:latin typeface="+mj-lt"/>
              </a:rPr>
            </a:br>
            <a:endParaRPr lang="he-IL" sz="18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7B98C1-69B4-4BFF-B4DF-38E5BE93B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2179358"/>
            <a:ext cx="2978785" cy="292577"/>
          </a:xfrm>
        </p:spPr>
        <p:txBody>
          <a:bodyPr/>
          <a:lstStyle/>
          <a:p>
            <a:r>
              <a:rPr lang="en-US" dirty="0"/>
              <a:t>Generic Publisher Implementation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0D1A6A-876C-4FB1-B3E6-CCBFDCBAEA32}"/>
              </a:ext>
            </a:extLst>
          </p:cNvPr>
          <p:cNvSpPr txBox="1">
            <a:spLocks/>
          </p:cNvSpPr>
          <p:nvPr/>
        </p:nvSpPr>
        <p:spPr>
          <a:xfrm>
            <a:off x="348615" y="2784752"/>
            <a:ext cx="4324985" cy="31322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sz="900" kern="1200" cap="none" spc="200" baseline="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Notice the ‘const char’ – ONLY DEFINES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If ZMQ_PORT is not defined –read from file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A83E8E3-4A89-4C5C-9371-DE7F25C7637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814" y="3894613"/>
            <a:ext cx="3658111" cy="263879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DE1070-1F56-4305-906A-135882063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2" y="337706"/>
            <a:ext cx="5668166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5AEB21-9BD4-46EE-8284-A7F970B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5"/>
            <a:ext cx="5476875" cy="971549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+mj-lt"/>
              </a:rPr>
              <a:t>Generic tools</a:t>
            </a:r>
            <a:br>
              <a:rPr lang="pt-BR" dirty="0">
                <a:latin typeface="+mj-lt"/>
              </a:rPr>
            </a:br>
            <a:br>
              <a:rPr lang="pt-BR" dirty="0">
                <a:latin typeface="+mj-lt"/>
              </a:rPr>
            </a:br>
            <a:endParaRPr lang="he-IL" sz="18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7B98C1-69B4-4BFF-B4DF-38E5BE93B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2179358"/>
            <a:ext cx="2978785" cy="292577"/>
          </a:xfrm>
        </p:spPr>
        <p:txBody>
          <a:bodyPr/>
          <a:lstStyle/>
          <a:p>
            <a:r>
              <a:rPr lang="en-US" dirty="0"/>
              <a:t>Generic SUBSCRIBER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0D1A6A-876C-4FB1-B3E6-CCBFDCBAEA32}"/>
              </a:ext>
            </a:extLst>
          </p:cNvPr>
          <p:cNvSpPr txBox="1">
            <a:spLocks/>
          </p:cNvSpPr>
          <p:nvPr/>
        </p:nvSpPr>
        <p:spPr>
          <a:xfrm>
            <a:off x="348616" y="2784752"/>
            <a:ext cx="3689984" cy="31493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sz="900" kern="1200" cap="none" spc="200" baseline="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ZMQ functions transferred to here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Init overloading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Templated function </a:t>
            </a:r>
          </a:p>
          <a:p>
            <a:pPr>
              <a:lnSpc>
                <a:spcPct val="120000"/>
              </a:lnSpc>
            </a:pPr>
            <a:r>
              <a:rPr lang="en-US" sz="1000" dirty="0"/>
              <a:t>	T – Node Type (</a:t>
            </a:r>
            <a:r>
              <a:rPr lang="en-US" sz="1000" dirty="0" err="1"/>
              <a:t>DynamicTracking</a:t>
            </a:r>
            <a:r>
              <a:rPr lang="en-US" sz="10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1000" dirty="0"/>
              <a:t>	M – Message Type</a:t>
            </a:r>
          </a:p>
          <a:p>
            <a:pPr>
              <a:lnSpc>
                <a:spcPct val="120000"/>
              </a:lnSpc>
            </a:pPr>
            <a:endParaRPr lang="en-US" sz="1000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C8F4BA1-0C7A-42A1-84B5-1B37EADA49E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1"/>
          <a:stretch/>
        </p:blipFill>
        <p:spPr>
          <a:xfrm>
            <a:off x="4511040" y="657225"/>
            <a:ext cx="7680960" cy="5972175"/>
          </a:xfrm>
        </p:spPr>
      </p:pic>
    </p:spTree>
    <p:extLst>
      <p:ext uri="{BB962C8B-B14F-4D97-AF65-F5344CB8AC3E}">
        <p14:creationId xmlns:p14="http://schemas.microsoft.com/office/powerpoint/2010/main" val="1711353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5AEB21-9BD4-46EE-8284-A7F970B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5"/>
            <a:ext cx="5476875" cy="971549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+mj-lt"/>
              </a:rPr>
              <a:t>Generic tools</a:t>
            </a:r>
            <a:br>
              <a:rPr lang="pt-BR" dirty="0">
                <a:latin typeface="+mj-lt"/>
              </a:rPr>
            </a:br>
            <a:br>
              <a:rPr lang="pt-BR" dirty="0">
                <a:latin typeface="+mj-lt"/>
              </a:rPr>
            </a:br>
            <a:endParaRPr lang="he-IL" sz="18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7B98C1-69B4-4BFF-B4DF-38E5BE93B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2179358"/>
            <a:ext cx="2978785" cy="292577"/>
          </a:xfrm>
        </p:spPr>
        <p:txBody>
          <a:bodyPr/>
          <a:lstStyle/>
          <a:p>
            <a:r>
              <a:rPr lang="en-US" dirty="0"/>
              <a:t>Generic SUBSCRIBER Implementation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0D1A6A-876C-4FB1-B3E6-CCBFDCBAEA32}"/>
              </a:ext>
            </a:extLst>
          </p:cNvPr>
          <p:cNvSpPr txBox="1">
            <a:spLocks/>
          </p:cNvSpPr>
          <p:nvPr/>
        </p:nvSpPr>
        <p:spPr>
          <a:xfrm>
            <a:off x="348616" y="2784752"/>
            <a:ext cx="3689984" cy="31493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sz="900" kern="1200" cap="none" spc="200" baseline="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ZMQ functions transferred to here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Init overloading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Templated function </a:t>
            </a:r>
          </a:p>
          <a:p>
            <a:pPr>
              <a:lnSpc>
                <a:spcPct val="120000"/>
              </a:lnSpc>
            </a:pPr>
            <a:r>
              <a:rPr lang="en-US" sz="1000" dirty="0"/>
              <a:t>	T – Node Type (</a:t>
            </a:r>
            <a:r>
              <a:rPr lang="en-US" sz="1000" dirty="0" err="1"/>
              <a:t>DynamicTracking</a:t>
            </a:r>
            <a:r>
              <a:rPr lang="en-US" sz="10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1000" dirty="0"/>
              <a:t>	M – Message Type</a:t>
            </a:r>
          </a:p>
          <a:p>
            <a:pPr>
              <a:lnSpc>
                <a:spcPct val="120000"/>
              </a:lnSpc>
            </a:pPr>
            <a:endParaRPr lang="en-US" sz="10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A049F14-F939-4D03-A119-69A5604E1A5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042"/>
          <a:stretch/>
        </p:blipFill>
        <p:spPr>
          <a:xfrm>
            <a:off x="4655896" y="166441"/>
            <a:ext cx="7419188" cy="6645480"/>
          </a:xfrm>
        </p:spPr>
      </p:pic>
    </p:spTree>
    <p:extLst>
      <p:ext uri="{BB962C8B-B14F-4D97-AF65-F5344CB8AC3E}">
        <p14:creationId xmlns:p14="http://schemas.microsoft.com/office/powerpoint/2010/main" val="342071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5AEB21-9BD4-46EE-8284-A7F970B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5"/>
            <a:ext cx="5476875" cy="971549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+mj-lt"/>
              </a:rPr>
              <a:t>Generic tools</a:t>
            </a:r>
            <a:br>
              <a:rPr lang="pt-BR" dirty="0">
                <a:latin typeface="+mj-lt"/>
              </a:rPr>
            </a:br>
            <a:br>
              <a:rPr lang="pt-BR" dirty="0">
                <a:latin typeface="+mj-lt"/>
              </a:rPr>
            </a:br>
            <a:endParaRPr lang="he-IL" sz="18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7B98C1-69B4-4BFF-B4DF-38E5BE93B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2179358"/>
            <a:ext cx="2978785" cy="292577"/>
          </a:xfrm>
        </p:spPr>
        <p:txBody>
          <a:bodyPr/>
          <a:lstStyle/>
          <a:p>
            <a:r>
              <a:rPr lang="en-US" dirty="0"/>
              <a:t>Generic TF Pub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0D1A6A-876C-4FB1-B3E6-CCBFDCBAEA32}"/>
              </a:ext>
            </a:extLst>
          </p:cNvPr>
          <p:cNvSpPr txBox="1">
            <a:spLocks/>
          </p:cNvSpPr>
          <p:nvPr/>
        </p:nvSpPr>
        <p:spPr>
          <a:xfrm>
            <a:off x="348616" y="2784752"/>
            <a:ext cx="3689984" cy="314932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sz="900" kern="1200" cap="none" spc="200" baseline="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Initialized only in ZMQ, in </a:t>
            </a:r>
            <a:r>
              <a:rPr lang="en-US" sz="1000" dirty="0" err="1"/>
              <a:t>ros</a:t>
            </a:r>
            <a:r>
              <a:rPr lang="en-US" sz="1000" dirty="0"/>
              <a:t>, just use the </a:t>
            </a:r>
            <a:r>
              <a:rPr lang="en-US" sz="1000" dirty="0" err="1"/>
              <a:t>sendTransform</a:t>
            </a:r>
            <a:r>
              <a:rPr lang="en-US" sz="1000" dirty="0"/>
              <a:t> function.</a:t>
            </a:r>
          </a:p>
          <a:p>
            <a:pPr>
              <a:lnSpc>
                <a:spcPct val="120000"/>
              </a:lnSpc>
            </a:pPr>
            <a:endParaRPr lang="en-US" sz="10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3103CE4-C55F-458E-BDC8-31D4FC335AC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535" y="239859"/>
            <a:ext cx="3423049" cy="637828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7251DD-89ED-45B2-9C6E-1CC1C4810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71" y="239859"/>
            <a:ext cx="4327929" cy="452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97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Health Monitor manager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generic protocol for health monitor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 duplication of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Centralize all health errors in one place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Prevent both TEMI_LOG and health publish</a:t>
            </a: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8EBF807-15AA-45BA-9E0E-99FCB68DCCC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542" y="0"/>
            <a:ext cx="5718458" cy="6828370"/>
          </a:xfrm>
        </p:spPr>
      </p:pic>
    </p:spTree>
    <p:extLst>
      <p:ext uri="{BB962C8B-B14F-4D97-AF65-F5344CB8AC3E}">
        <p14:creationId xmlns:p14="http://schemas.microsoft.com/office/powerpoint/2010/main" val="53872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Health Monitor manager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Much cleaner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errors in define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Easy to see error type ( failure, warning, info..)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331F761-F461-48B4-AD9A-6177ED36E6C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2" y="1037891"/>
            <a:ext cx="5048955" cy="4782217"/>
          </a:xfrm>
        </p:spPr>
      </p:pic>
    </p:spTree>
    <p:extLst>
      <p:ext uri="{BB962C8B-B14F-4D97-AF65-F5344CB8AC3E}">
        <p14:creationId xmlns:p14="http://schemas.microsoft.com/office/powerpoint/2010/main" val="17570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Health Monitor manager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Scalable and simple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Easy to manage nodes statuses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0918606-97D1-40F4-86DD-DE9A8B9F184C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75" y="390526"/>
            <a:ext cx="4133850" cy="6286500"/>
          </a:xfrm>
        </p:spPr>
      </p:pic>
    </p:spTree>
    <p:extLst>
      <p:ext uri="{BB962C8B-B14F-4D97-AF65-F5344CB8AC3E}">
        <p14:creationId xmlns:p14="http://schemas.microsoft.com/office/powerpoint/2010/main" val="375598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Health Monitor manager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Possible errors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Control nodes health monitor update rate easily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Located in </a:t>
            </a:r>
            <a:r>
              <a:rPr lang="en-US" dirty="0" err="1"/>
              <a:t>health_monitor_manager.h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71502A0-239B-4020-9FE0-61630B170AD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2" y="176212"/>
            <a:ext cx="5581650" cy="6505575"/>
          </a:xfrm>
        </p:spPr>
      </p:pic>
    </p:spTree>
    <p:extLst>
      <p:ext uri="{BB962C8B-B14F-4D97-AF65-F5344CB8AC3E}">
        <p14:creationId xmlns:p14="http://schemas.microsoft.com/office/powerpoint/2010/main" val="40945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9B0D-EBF5-4874-942C-DFCB9F99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V E R V I E W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ED081-F1CF-40D6-83F0-E901CBE47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Does ZMQ WORK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390A2-D176-4EEC-AB7C-8D79C5CE74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8615" y="2762568"/>
            <a:ext cx="2402974" cy="292577"/>
          </a:xfrm>
        </p:spPr>
        <p:txBody>
          <a:bodyPr/>
          <a:lstStyle/>
          <a:p>
            <a:r>
              <a:rPr lang="en-US" dirty="0" err="1"/>
              <a:t>FramEWork</a:t>
            </a:r>
            <a:r>
              <a:rPr lang="en-US" dirty="0"/>
              <a:t> Disadvantages</a:t>
            </a:r>
            <a:endParaRPr lang="he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9E895-F91B-4C5D-B839-898318C1A6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Generic Tools Design</a:t>
            </a:r>
            <a:endParaRPr lang="he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212B56-AD41-4781-A70F-0DFFC39A61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How To Implement</a:t>
            </a:r>
            <a:endParaRPr lang="he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7B36CF-8322-447E-AF03-545329ABE5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Pamper Your Nodes</a:t>
            </a:r>
            <a:endParaRPr lang="he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C4889F-765E-4775-885D-8DCE640CFB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Lets Get To Work</a:t>
            </a:r>
            <a:endParaRPr lang="he-IL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E97F591-1815-4272-ACCE-BC698B57D9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9D4DC6-1471-41AA-B9BE-B3F9195AF25F}" type="datetime1">
              <a:rPr lang="en-US" smtClean="0"/>
              <a:t>8/1/2018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5260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Syscommand</a:t>
            </a:r>
            <a:r>
              <a:rPr lang="en-US" dirty="0"/>
              <a:t> Manager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Allow easy and generic communication between 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 node is connected to robot manager, listening to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Centralized all possible commands in one 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send only const char* (defines)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5077E35-E42D-4877-8F93-5BEF96CB350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3101"/>
            <a:ext cx="5909465" cy="3623682"/>
          </a:xfrm>
        </p:spPr>
      </p:pic>
    </p:spTree>
    <p:extLst>
      <p:ext uri="{BB962C8B-B14F-4D97-AF65-F5344CB8AC3E}">
        <p14:creationId xmlns:p14="http://schemas.microsoft.com/office/powerpoint/2010/main" val="191879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Syscommand</a:t>
            </a:r>
            <a:r>
              <a:rPr lang="en-US" dirty="0"/>
              <a:t> Manager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Created new scalable message type to extend data transfer 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Generic_lib</a:t>
            </a:r>
            <a:r>
              <a:rPr lang="en-US" dirty="0"/>
              <a:t>::</a:t>
            </a:r>
            <a:r>
              <a:rPr lang="en-US" dirty="0" err="1"/>
              <a:t>nodeCommand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56BAFD0-7E84-4DCC-8DD5-5D751A8940B5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6" b="5516"/>
          <a:stretch>
            <a:fillRect/>
          </a:stretch>
        </p:blipFill>
        <p:spPr>
          <a:xfrm>
            <a:off x="6096000" y="106711"/>
            <a:ext cx="5930900" cy="6644577"/>
          </a:xfrm>
        </p:spPr>
      </p:pic>
    </p:spTree>
    <p:extLst>
      <p:ext uri="{BB962C8B-B14F-4D97-AF65-F5344CB8AC3E}">
        <p14:creationId xmlns:p14="http://schemas.microsoft.com/office/powerpoint/2010/main" val="203958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Syscommand</a:t>
            </a:r>
            <a:r>
              <a:rPr lang="en-US" dirty="0"/>
              <a:t> Manager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Commands should be in </a:t>
            </a:r>
            <a:r>
              <a:rPr lang="en-US" dirty="0" err="1"/>
              <a:t>generic_lib</a:t>
            </a:r>
            <a:r>
              <a:rPr lang="en-US" dirty="0"/>
              <a:t>/</a:t>
            </a:r>
            <a:r>
              <a:rPr lang="en-US" dirty="0" err="1"/>
              <a:t>defines.h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A75BDE2-96DF-47C3-8017-851BBE2CC111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260027"/>
            <a:ext cx="5476875" cy="6337945"/>
          </a:xfrm>
        </p:spPr>
      </p:pic>
    </p:spTree>
    <p:extLst>
      <p:ext uri="{BB962C8B-B14F-4D97-AF65-F5344CB8AC3E}">
        <p14:creationId xmlns:p14="http://schemas.microsoft.com/office/powerpoint/2010/main" val="1644092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Bag Recorder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6" y="2784752"/>
            <a:ext cx="4251960" cy="313229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Ros Only ( for obvious reasons 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Constantly records bag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catch </a:t>
            </a:r>
            <a:r>
              <a:rPr lang="en-US" dirty="0" err="1"/>
              <a:t>spontanious</a:t>
            </a:r>
            <a:r>
              <a:rPr lang="en-US" dirty="0"/>
              <a:t> bugs “on film”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 node should decide on the relevant topics to record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Files automatically saved and deleted in BAG_OUTPUT_FOLDER path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897EA19-FFF8-4979-BB19-12FC500EFBC5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00" y="962025"/>
            <a:ext cx="6259918" cy="5715000"/>
          </a:xfrm>
        </p:spPr>
      </p:pic>
    </p:spTree>
    <p:extLst>
      <p:ext uri="{BB962C8B-B14F-4D97-AF65-F5344CB8AC3E}">
        <p14:creationId xmlns:p14="http://schemas.microsoft.com/office/powerpoint/2010/main" val="313244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SUMMARy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6" y="2784752"/>
            <a:ext cx="4251960" cy="313229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how the virtual function ‘</a:t>
            </a:r>
            <a:r>
              <a:rPr lang="en-US" dirty="0" err="1"/>
              <a:t>init_all_generic_tools</a:t>
            </a:r>
            <a:r>
              <a:rPr lang="en-US" dirty="0"/>
              <a:t>’ should look like on all 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Don’t forget to define {NODE_NAME}_DEBUG_MODE to minimize resources in </a:t>
            </a:r>
            <a:r>
              <a:rPr lang="en-US" dirty="0" err="1"/>
              <a:t>real_time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15E4AD6-0734-434F-B577-D712C5586831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175" y="390526"/>
            <a:ext cx="7250783" cy="6096000"/>
          </a:xfrm>
        </p:spPr>
      </p:pic>
    </p:spTree>
    <p:extLst>
      <p:ext uri="{BB962C8B-B14F-4D97-AF65-F5344CB8AC3E}">
        <p14:creationId xmlns:p14="http://schemas.microsoft.com/office/powerpoint/2010/main" val="2527553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IMPlement</a:t>
            </a:r>
            <a:r>
              <a:rPr lang="en-US" dirty="0"/>
              <a:t>?!?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6" y="2784752"/>
            <a:ext cx="4251960" cy="313229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Follow instruction on documentation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1696261-6C09-4961-851F-66516DAABE0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647" y="775533"/>
            <a:ext cx="6943848" cy="5867400"/>
          </a:xfrm>
        </p:spPr>
      </p:pic>
    </p:spTree>
    <p:extLst>
      <p:ext uri="{BB962C8B-B14F-4D97-AF65-F5344CB8AC3E}">
        <p14:creationId xmlns:p14="http://schemas.microsoft.com/office/powerpoint/2010/main" val="3776682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31C9-CFE5-4788-880F-9A0FB45A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Pamper your nodes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C3B-9555-4703-ACF9-422448BCEE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err="1"/>
              <a:t>IMPlement</a:t>
            </a:r>
            <a:r>
              <a:rPr lang="en-US" dirty="0"/>
              <a:t>?!?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E5969-459B-41B4-B0E3-12AD0FBCB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6" y="2784752"/>
            <a:ext cx="4251960" cy="313229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Follow instruction on documentation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1696261-6C09-4961-851F-66516DAABE0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647" y="775533"/>
            <a:ext cx="6943848" cy="5867400"/>
          </a:xfrm>
        </p:spPr>
      </p:pic>
    </p:spTree>
    <p:extLst>
      <p:ext uri="{BB962C8B-B14F-4D97-AF65-F5344CB8AC3E}">
        <p14:creationId xmlns:p14="http://schemas.microsoft.com/office/powerpoint/2010/main" val="3234221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3290-5A53-4939-98D7-A32B6035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56DF9-6A80-47A3-BA92-7122C786CE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69F12-608B-4A35-9B2A-FA31E0F74F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CE311-9A65-421F-80D3-7B0BF27AC6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993FEE6-98CF-417D-AB20-B3E6E4938C8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</p:spTree>
    <p:extLst>
      <p:ext uri="{BB962C8B-B14F-4D97-AF65-F5344CB8AC3E}">
        <p14:creationId xmlns:p14="http://schemas.microsoft.com/office/powerpoint/2010/main" val="4164797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06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CBDC-9BFC-45C8-9110-2DB976B1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6"/>
            <a:ext cx="4102197" cy="87439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+mj-lt"/>
              </a:rPr>
              <a:t>ZMQ Framework </a:t>
            </a:r>
            <a:br>
              <a:rPr lang="pt-BR" dirty="0">
                <a:latin typeface="+mj-lt"/>
              </a:rPr>
            </a:br>
            <a:br>
              <a:rPr lang="pt-BR" dirty="0">
                <a:latin typeface="+mj-lt"/>
              </a:rPr>
            </a:br>
            <a:r>
              <a:rPr lang="pt-BR" sz="1800" dirty="0">
                <a:latin typeface="+mj-lt"/>
              </a:rPr>
              <a:t>How does it work?!?</a:t>
            </a:r>
            <a:endParaRPr lang="he-IL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96627-7F6A-4DA9-BA0F-BA21CD28C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5" y="2784752"/>
            <a:ext cx="4324985" cy="3132297"/>
          </a:xfrm>
        </p:spPr>
        <p:txBody>
          <a:bodyPr/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Every Node Inherits from </a:t>
            </a:r>
            <a:r>
              <a:rPr lang="en-US" sz="1000" dirty="0" err="1"/>
              <a:t>zmq_subscriber,zmq_transform</a:t>
            </a:r>
            <a:r>
              <a:rPr lang="en-US" sz="1000" dirty="0"/>
              <a:t>, </a:t>
            </a:r>
            <a:r>
              <a:rPr lang="en-US" sz="1000" dirty="0" err="1"/>
              <a:t>zmq_config</a:t>
            </a:r>
            <a:endParaRPr lang="en-US" sz="10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In {your_node}_node.cpp , initializing </a:t>
            </a:r>
            <a:r>
              <a:rPr lang="en-US" sz="1000" dirty="0" err="1"/>
              <a:t>zmq_multicast_publisher</a:t>
            </a:r>
            <a:r>
              <a:rPr lang="en-US" sz="1000" dirty="0"/>
              <a:t> objects, and creating boost threads, for function ‘</a:t>
            </a:r>
            <a:r>
              <a:rPr lang="en-US" sz="1000" dirty="0" err="1"/>
              <a:t>subscriber_read</a:t>
            </a:r>
            <a:r>
              <a:rPr lang="en-US" sz="1000" dirty="0"/>
              <a:t>&lt;</a:t>
            </a:r>
            <a:r>
              <a:rPr lang="en-US" sz="1000" dirty="0" err="1"/>
              <a:t>message_type</a:t>
            </a:r>
            <a:r>
              <a:rPr lang="en-US" sz="1000" dirty="0"/>
              <a:t>&gt;’ in the </a:t>
            </a:r>
            <a:r>
              <a:rPr lang="en-US" sz="1000" dirty="0" err="1"/>
              <a:t>zmq_subscriber.h</a:t>
            </a:r>
            <a:r>
              <a:rPr lang="en-US" sz="1000" dirty="0"/>
              <a:t> file, with the </a:t>
            </a:r>
            <a:r>
              <a:rPr lang="en-US" sz="1000" dirty="0" err="1"/>
              <a:t>node_object</a:t>
            </a:r>
            <a:r>
              <a:rPr lang="en-US" sz="1000" dirty="0"/>
              <a:t> and socket address params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</a:t>
            </a:r>
            <a:r>
              <a:rPr lang="en-US" sz="1000" dirty="0" err="1"/>
              <a:t>subscriber_read</a:t>
            </a:r>
            <a:r>
              <a:rPr lang="en-US" sz="1000" dirty="0"/>
              <a:t> function calls </a:t>
            </a:r>
            <a:r>
              <a:rPr lang="en-US" sz="1000" dirty="0" err="1"/>
              <a:t>parse_message</a:t>
            </a:r>
            <a:r>
              <a:rPr lang="en-US" sz="1000" dirty="0"/>
              <a:t>, which creates a </a:t>
            </a:r>
            <a:r>
              <a:rPr lang="en-US" sz="1000" dirty="0" err="1"/>
              <a:t>zmq_connection</a:t>
            </a:r>
            <a:r>
              <a:rPr lang="en-US" sz="1000" dirty="0"/>
              <a:t>, listens to the sockets, deserializing the message, and sending it to the relevant virtual function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The virtual function is implemented again in {</a:t>
            </a:r>
            <a:r>
              <a:rPr lang="en-US" sz="1000" dirty="0" err="1"/>
              <a:t>your_node</a:t>
            </a:r>
            <a:r>
              <a:rPr lang="en-US" sz="1000" dirty="0"/>
              <a:t>}.</a:t>
            </a:r>
            <a:r>
              <a:rPr lang="en-US" sz="1000" dirty="0" err="1"/>
              <a:t>cpp</a:t>
            </a:r>
            <a:r>
              <a:rPr lang="en-US" sz="1000" dirty="0"/>
              <a:t>, and calls callback function/</a:t>
            </a:r>
            <a:r>
              <a:rPr lang="en-US" sz="1000" dirty="0" err="1"/>
              <a:t>tf</a:t>
            </a:r>
            <a:endParaRPr lang="en-US" sz="1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74705-C756-4889-866C-626B8CF7A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Zmq</a:t>
            </a:r>
            <a:r>
              <a:rPr lang="en-US" dirty="0"/>
              <a:t> </a:t>
            </a:r>
            <a:r>
              <a:rPr lang="en-US" dirty="0" err="1"/>
              <a:t>Susscriber</a:t>
            </a:r>
            <a:endParaRPr lang="en-US" dirty="0"/>
          </a:p>
        </p:txBody>
      </p:sp>
      <p:pic>
        <p:nvPicPr>
          <p:cNvPr id="50" name="Picture Placeholder 49">
            <a:extLst>
              <a:ext uri="{FF2B5EF4-FFF2-40B4-BE49-F238E27FC236}">
                <a16:creationId xmlns:a16="http://schemas.microsoft.com/office/drawing/2014/main" id="{388D1F10-36B3-400F-981A-F1B5B91250EC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63"/>
          <a:stretch/>
        </p:blipFill>
        <p:spPr>
          <a:xfrm>
            <a:off x="4597401" y="0"/>
            <a:ext cx="3474720" cy="2971800"/>
          </a:xfr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6FEB51C-7300-4DEC-8EE1-9C3B6C0E63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76"/>
          <a:stretch/>
        </p:blipFill>
        <p:spPr>
          <a:xfrm>
            <a:off x="4597401" y="3105150"/>
            <a:ext cx="3474720" cy="362902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4729D81-B6CC-451F-99EF-42CCD8F04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300" y="2076450"/>
            <a:ext cx="3951700" cy="461009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5BE27D2-CDF9-4762-8AB6-251269E7CD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89"/>
          <a:stretch/>
        </p:blipFill>
        <p:spPr>
          <a:xfrm>
            <a:off x="8235219" y="0"/>
            <a:ext cx="3951701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8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6A49D5F-AA83-46E9-9D6C-0BFC3DBFD2C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8" b="6118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1763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20FA46-A70C-4A45-BEB6-43736EDF5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28" r="-4428"/>
          <a:stretch/>
        </p:blipFill>
        <p:spPr>
          <a:xfrm>
            <a:off x="-267225" y="128190"/>
            <a:ext cx="6868050" cy="5687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8D293F-2064-4C92-B951-FE7D60053B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1465"/>
          <a:stretch/>
        </p:blipFill>
        <p:spPr>
          <a:xfrm>
            <a:off x="6504990" y="128190"/>
            <a:ext cx="559176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0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CBDC-9BFC-45C8-9110-2DB976B1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6"/>
            <a:ext cx="5476875" cy="87439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+mj-lt"/>
              </a:rPr>
              <a:t>ZMQ Framework</a:t>
            </a:r>
            <a:br>
              <a:rPr lang="pt-BR" dirty="0">
                <a:latin typeface="+mj-lt"/>
              </a:rPr>
            </a:br>
            <a:br>
              <a:rPr lang="pt-BR" dirty="0">
                <a:latin typeface="+mj-lt"/>
              </a:rPr>
            </a:br>
            <a:r>
              <a:rPr lang="pt-BR" sz="1800" dirty="0">
                <a:latin typeface="+mj-lt"/>
              </a:rPr>
              <a:t>Disadvantages</a:t>
            </a:r>
            <a:endParaRPr lang="he-IL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96627-7F6A-4DA9-BA0F-BA21CD28C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5" y="2784752"/>
            <a:ext cx="4324985" cy="3132297"/>
          </a:xfrm>
        </p:spPr>
        <p:txBody>
          <a:bodyPr/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New Code - &gt; Lots of quality time with Oded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Code prone to errors ( 2 initializations, twice the errors possibilities)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Repetitive Code (parse_......)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Same Mutex? New Mutex ?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b="1" dirty="0"/>
              <a:t>Fuck those #ifdefs !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New message type - &gt; Add new code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Socket Addresses – which is what?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Debugging’s a bitch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74705-C756-4889-866C-626B8CF7A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Zmq</a:t>
            </a:r>
            <a:r>
              <a:rPr lang="en-US" dirty="0"/>
              <a:t> </a:t>
            </a:r>
            <a:r>
              <a:rPr lang="en-US" dirty="0" err="1"/>
              <a:t>Susscriber</a:t>
            </a: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F40B0D1-2C3E-41D1-B42A-89845B072E12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31" y="2054824"/>
            <a:ext cx="7173326" cy="1743318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F6FCF3-DFA4-43B6-AF0C-E64CA4A5E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31" y="3876346"/>
            <a:ext cx="6935168" cy="15908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910374D-357B-46E8-9450-7E7CC6EDE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31" y="5545448"/>
            <a:ext cx="6344535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3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CBDC-9BFC-45C8-9110-2DB976B1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GFW0MQ</a:t>
            </a:r>
            <a:r>
              <a:rPr lang="pt-BR" dirty="0">
                <a:latin typeface="+mj-lt"/>
              </a:rPr>
              <a:t>  - Generic Framework 0Ver ZMQ</a:t>
            </a:r>
            <a:br>
              <a:rPr lang="pt-BR" dirty="0">
                <a:latin typeface="+mj-lt"/>
              </a:rPr>
            </a:br>
            <a:br>
              <a:rPr lang="pt-BR" dirty="0">
                <a:latin typeface="+mj-lt"/>
              </a:rPr>
            </a:br>
            <a:r>
              <a:rPr lang="pt-BR" sz="1800" dirty="0">
                <a:latin typeface="+mj-lt"/>
              </a:rPr>
              <a:t>Design</a:t>
            </a:r>
            <a:endParaRPr lang="he-IL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96627-7F6A-4DA9-BA0F-BA21CD28C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615" y="2784752"/>
            <a:ext cx="5166360" cy="3320773"/>
          </a:xfrm>
        </p:spPr>
        <p:txBody>
          <a:bodyPr/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err="1"/>
              <a:t>GenericNode</a:t>
            </a:r>
            <a:r>
              <a:rPr lang="en-US" sz="1000" dirty="0"/>
              <a:t> - every node inherits from this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err="1"/>
              <a:t>GenericBase</a:t>
            </a:r>
            <a:r>
              <a:rPr lang="en-US" sz="1000" dirty="0"/>
              <a:t> – every pub/sub inherits from this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err="1"/>
              <a:t>Topic_to_zmq_port</a:t>
            </a:r>
            <a:r>
              <a:rPr lang="en-US" sz="1000" dirty="0"/>
              <a:t> file – dynamic port allocation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err="1"/>
              <a:t>GenericPublisher</a:t>
            </a:r>
            <a:r>
              <a:rPr lang="en-US" sz="1000" dirty="0"/>
              <a:t>  - template class &lt; </a:t>
            </a:r>
            <a:r>
              <a:rPr lang="en-US" sz="1000" dirty="0" err="1"/>
              <a:t>message_type</a:t>
            </a:r>
            <a:r>
              <a:rPr lang="en-US" sz="1000" dirty="0"/>
              <a:t>&gt;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err="1"/>
              <a:t>GenericSubscriber</a:t>
            </a:r>
            <a:r>
              <a:rPr lang="en-US" sz="1000" dirty="0"/>
              <a:t> – template class &lt; </a:t>
            </a:r>
            <a:r>
              <a:rPr lang="en-US" sz="1000" dirty="0" err="1"/>
              <a:t>object,message_type</a:t>
            </a:r>
            <a:endParaRPr lang="en-US" sz="10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err="1"/>
              <a:t>GenericTfPub</a:t>
            </a:r>
            <a:r>
              <a:rPr lang="en-US" sz="1000" dirty="0"/>
              <a:t> – In case you need to publish </a:t>
            </a:r>
            <a:r>
              <a:rPr lang="en-US" sz="1000" dirty="0" err="1"/>
              <a:t>tf</a:t>
            </a:r>
            <a:r>
              <a:rPr lang="en-US" sz="1000" dirty="0"/>
              <a:t> from your node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Health Monitor Manager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err="1"/>
              <a:t>Syscommand</a:t>
            </a:r>
            <a:r>
              <a:rPr lang="en-US" sz="1000" dirty="0"/>
              <a:t> Manager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 err="1"/>
              <a:t>BagRecorder</a:t>
            </a:r>
            <a:r>
              <a:rPr lang="en-US" sz="1000" dirty="0"/>
              <a:t> Instance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E74705-C756-4889-866C-626B8CF7A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Generic Tools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9CEBC6A-9C09-4FBE-B6D8-B99C6270CDE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</p:spTree>
    <p:extLst>
      <p:ext uri="{BB962C8B-B14F-4D97-AF65-F5344CB8AC3E}">
        <p14:creationId xmlns:p14="http://schemas.microsoft.com/office/powerpoint/2010/main" val="413426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E2AA397-AADD-47DC-8F58-6CED3EABACB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00" y="390525"/>
            <a:ext cx="6140450" cy="6210300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05AEB21-9BD4-46EE-8284-A7F970B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5"/>
            <a:ext cx="5476875" cy="971549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+mj-lt"/>
              </a:rPr>
              <a:t>Generic tools</a:t>
            </a:r>
            <a:br>
              <a:rPr lang="pt-BR" dirty="0">
                <a:latin typeface="+mj-lt"/>
              </a:rPr>
            </a:br>
            <a:br>
              <a:rPr lang="pt-BR" dirty="0">
                <a:latin typeface="+mj-lt"/>
              </a:rPr>
            </a:br>
            <a:endParaRPr lang="he-IL" sz="18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7B98C1-69B4-4BFF-B4DF-38E5BE93B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2179358"/>
            <a:ext cx="2978785" cy="292577"/>
          </a:xfrm>
        </p:spPr>
        <p:txBody>
          <a:bodyPr/>
          <a:lstStyle/>
          <a:p>
            <a:r>
              <a:rPr lang="en-US" dirty="0"/>
              <a:t>Generic Node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0D1A6A-876C-4FB1-B3E6-CCBFDCBAEA32}"/>
              </a:ext>
            </a:extLst>
          </p:cNvPr>
          <p:cNvSpPr txBox="1">
            <a:spLocks/>
          </p:cNvSpPr>
          <p:nvPr/>
        </p:nvSpPr>
        <p:spPr>
          <a:xfrm>
            <a:off x="348615" y="2784752"/>
            <a:ext cx="4324985" cy="31322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sz="900" kern="1200" cap="none" spc="200" baseline="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Has parameters that are relevant for all nodes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Receives </a:t>
            </a:r>
            <a:r>
              <a:rPr lang="en-US" sz="1000" dirty="0" err="1"/>
              <a:t>ros</a:t>
            </a:r>
            <a:r>
              <a:rPr lang="en-US" sz="1000" dirty="0"/>
              <a:t>::</a:t>
            </a:r>
            <a:r>
              <a:rPr lang="en-US" sz="1000" dirty="0" err="1"/>
              <a:t>NodeHandler</a:t>
            </a:r>
            <a:r>
              <a:rPr lang="en-US" sz="1000" dirty="0"/>
              <a:t>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Pure virtual functions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132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5AEB21-9BD4-46EE-8284-A7F970BF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25" y="390525"/>
            <a:ext cx="5476875" cy="971549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+mj-lt"/>
              </a:rPr>
              <a:t>Generic tools</a:t>
            </a:r>
            <a:br>
              <a:rPr lang="pt-BR" dirty="0">
                <a:latin typeface="+mj-lt"/>
              </a:rPr>
            </a:br>
            <a:br>
              <a:rPr lang="pt-BR" dirty="0">
                <a:latin typeface="+mj-lt"/>
              </a:rPr>
            </a:br>
            <a:endParaRPr lang="he-IL" sz="18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7B98C1-69B4-4BFF-B4DF-38E5BE93B3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615" y="2179358"/>
            <a:ext cx="2978785" cy="292577"/>
          </a:xfrm>
        </p:spPr>
        <p:txBody>
          <a:bodyPr/>
          <a:lstStyle/>
          <a:p>
            <a:r>
              <a:rPr lang="en-US" dirty="0"/>
              <a:t>Generic Base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0D1A6A-876C-4FB1-B3E6-CCBFDCBAEA32}"/>
              </a:ext>
            </a:extLst>
          </p:cNvPr>
          <p:cNvSpPr txBox="1">
            <a:spLocks/>
          </p:cNvSpPr>
          <p:nvPr/>
        </p:nvSpPr>
        <p:spPr>
          <a:xfrm>
            <a:off x="348615" y="2784752"/>
            <a:ext cx="4324985" cy="313229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sz="900" kern="1200" cap="none" spc="200" baseline="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AvenirNext LT Pro Regular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Once for every node, reads the </a:t>
            </a:r>
            <a:r>
              <a:rPr lang="en-US" sz="1000" dirty="0" err="1"/>
              <a:t>zmq_port_to_topic</a:t>
            </a:r>
            <a:r>
              <a:rPr lang="en-US" sz="1000" dirty="0"/>
              <a:t> file ( static 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Sets a static </a:t>
            </a:r>
            <a:r>
              <a:rPr lang="en-US" sz="1000" dirty="0" err="1"/>
              <a:t>nodeHandler</a:t>
            </a:r>
            <a:r>
              <a:rPr lang="en-US" sz="1000" dirty="0"/>
              <a:t> for the process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Holds the basic parameters for pubs/subs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A8C7A37-34BE-44DC-BBDE-5B610962707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540" y="238125"/>
            <a:ext cx="5993845" cy="6183285"/>
          </a:xfrm>
        </p:spPr>
      </p:pic>
    </p:spTree>
    <p:extLst>
      <p:ext uri="{BB962C8B-B14F-4D97-AF65-F5344CB8AC3E}">
        <p14:creationId xmlns:p14="http://schemas.microsoft.com/office/powerpoint/2010/main" val="349737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i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00DB9F"/>
      </a:accent1>
      <a:accent2>
        <a:srgbClr val="A0A1A2"/>
      </a:accent2>
      <a:accent3>
        <a:srgbClr val="B2E2D5"/>
      </a:accent3>
      <a:accent4>
        <a:srgbClr val="DEDEDD"/>
      </a:accent4>
      <a:accent5>
        <a:srgbClr val="EAEAEA"/>
      </a:accent5>
      <a:accent6>
        <a:srgbClr val="00DB9F"/>
      </a:accent6>
      <a:hlink>
        <a:srgbClr val="00DB9F"/>
      </a:hlink>
      <a:folHlink>
        <a:srgbClr val="A0A1A2"/>
      </a:folHlink>
    </a:clrScheme>
    <a:fontScheme name="Avenir">
      <a:majorFont>
        <a:latin typeface="Avenir"/>
        <a:ea typeface=""/>
        <a:cs typeface="Arial"/>
      </a:majorFont>
      <a:minorFont>
        <a:latin typeface="Avenir 05173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770</Words>
  <Application>Microsoft Office PowerPoint</Application>
  <PresentationFormat>Widescreen</PresentationFormat>
  <Paragraphs>138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Avenir</vt:lpstr>
      <vt:lpstr>Avenir 05173</vt:lpstr>
      <vt:lpstr>AvenirNext LT Pro Regular</vt:lpstr>
      <vt:lpstr>Calibri</vt:lpstr>
      <vt:lpstr>Office Theme</vt:lpstr>
      <vt:lpstr>PowerPoint Presentation</vt:lpstr>
      <vt:lpstr>O V E R V I E W</vt:lpstr>
      <vt:lpstr>ZMQ Framework   How does it work?!?</vt:lpstr>
      <vt:lpstr>PowerPoint Presentation</vt:lpstr>
      <vt:lpstr>PowerPoint Presentation</vt:lpstr>
      <vt:lpstr>ZMQ Framework  Disadvantages</vt:lpstr>
      <vt:lpstr>GFW0MQ  - Generic Framework 0Ver ZMQ  Design</vt:lpstr>
      <vt:lpstr>Generic tools  </vt:lpstr>
      <vt:lpstr>Generic tools  </vt:lpstr>
      <vt:lpstr>Generic tools  </vt:lpstr>
      <vt:lpstr>Generic tools  </vt:lpstr>
      <vt:lpstr>Generic tools  </vt:lpstr>
      <vt:lpstr>Generic tools  </vt:lpstr>
      <vt:lpstr>Generic tools  </vt:lpstr>
      <vt:lpstr>Generic tools  </vt:lpstr>
      <vt:lpstr>Generic Tool</vt:lpstr>
      <vt:lpstr>Generic Tool</vt:lpstr>
      <vt:lpstr>Generic Tool</vt:lpstr>
      <vt:lpstr>Generic Tool</vt:lpstr>
      <vt:lpstr>Generic Tool</vt:lpstr>
      <vt:lpstr>Generic Tool</vt:lpstr>
      <vt:lpstr>Generic Tool</vt:lpstr>
      <vt:lpstr>Generic Tool</vt:lpstr>
      <vt:lpstr>Generic Tool</vt:lpstr>
      <vt:lpstr>Generic Tool</vt:lpstr>
      <vt:lpstr>Pamper your nodes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siga</dc:creator>
  <cp:lastModifiedBy>Mark Vaynberg</cp:lastModifiedBy>
  <cp:revision>61</cp:revision>
  <dcterms:created xsi:type="dcterms:W3CDTF">2017-09-25T12:17:10Z</dcterms:created>
  <dcterms:modified xsi:type="dcterms:W3CDTF">2018-08-01T16:17:45Z</dcterms:modified>
</cp:coreProperties>
</file>