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4" roundtripDataSignature="AMtx7mgHmSIs7346cgFbHehCW5w905nx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9045FAF-1B48-423C-8F29-E543F66CD089}">
  <a:tblStyle styleId="{19045FAF-1B48-423C-8F29-E543F66CD089}" styleName="Table_0">
    <a:wholeTbl>
      <a:tcTxStyle b="off" i="off">
        <a:font>
          <a:latin typeface="Avenir 05173"/>
          <a:ea typeface="Avenir 05173"/>
          <a:cs typeface="Avenir 05173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8EF"/>
          </a:solidFill>
        </a:fill>
      </a:tcStyle>
    </a:wholeTbl>
    <a:band1H>
      <a:tcTxStyle b="off" i="off"/>
      <a:tcStyle>
        <a:fill>
          <a:solidFill>
            <a:srgbClr val="CAF1D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F1DF"/>
          </a:solidFill>
        </a:fill>
      </a:tcStyle>
    </a:band1V>
    <a:band2V>
      <a:tcTxStyle b="off" i="off"/>
    </a:band2V>
    <a:lastCol>
      <a:tcTxStyle b="on" i="off">
        <a:font>
          <a:latin typeface="Avenir 05173"/>
          <a:ea typeface="Avenir 05173"/>
          <a:cs typeface="Avenir 05173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venir 05173"/>
          <a:ea typeface="Avenir 05173"/>
          <a:cs typeface="Avenir 05173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venir 05173"/>
          <a:ea typeface="Avenir 05173"/>
          <a:cs typeface="Avenir 05173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venir 05173"/>
          <a:ea typeface="Avenir 05173"/>
          <a:cs typeface="Avenir 05173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" name="Google Shape;35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1" name="Google Shape;36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0" name="Google Shape;37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9" name="Google Shape;38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6" name="Google Shape;40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Slide" showMasterSp="0">
  <p:cSld name="3_Title Slide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08923" y="2676400"/>
            <a:ext cx="2366198" cy="76503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9"/>
          <p:cNvSpPr/>
          <p:nvPr/>
        </p:nvSpPr>
        <p:spPr>
          <a:xfrm>
            <a:off x="3849360" y="3817908"/>
            <a:ext cx="4542474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THE PERSONAL ROBOT</a:t>
            </a:r>
            <a:endParaRPr b="0" i="0" sz="16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9" name="Google Shape;19;p19"/>
          <p:cNvCxnSpPr/>
          <p:nvPr/>
        </p:nvCxnSpPr>
        <p:spPr>
          <a:xfrm>
            <a:off x="10769600" y="6314062"/>
            <a:ext cx="0" cy="13017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" name="Google Shape;20;p19"/>
          <p:cNvSpPr/>
          <p:nvPr/>
        </p:nvSpPr>
        <p:spPr>
          <a:xfrm>
            <a:off x="334635" y="6153725"/>
            <a:ext cx="4542474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 NEW WAY TO CONNECT </a:t>
            </a:r>
            <a:endParaRPr b="0" i="0" sz="9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" name="Google Shape;21;p19"/>
          <p:cNvSpPr/>
          <p:nvPr/>
        </p:nvSpPr>
        <p:spPr>
          <a:xfrm>
            <a:off x="10758972" y="6205538"/>
            <a:ext cx="1252053" cy="341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TYPO Berlin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9"/>
          <p:cNvSpPr txBox="1"/>
          <p:nvPr>
            <p:ph idx="10" type="dt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ctrTitle"/>
          </p:nvPr>
        </p:nvSpPr>
        <p:spPr>
          <a:xfrm>
            <a:off x="395591" y="470610"/>
            <a:ext cx="5110264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venir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1" type="subTitle"/>
          </p:nvPr>
        </p:nvSpPr>
        <p:spPr>
          <a:xfrm>
            <a:off x="395591" y="2950285"/>
            <a:ext cx="5110264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144" name="Google Shape;144;p28"/>
          <p:cNvCxnSpPr/>
          <p:nvPr/>
        </p:nvCxnSpPr>
        <p:spPr>
          <a:xfrm>
            <a:off x="10769600" y="6314062"/>
            <a:ext cx="0" cy="13017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5" name="Google Shape;14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303" y="6188251"/>
            <a:ext cx="818754" cy="26471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8"/>
          <p:cNvSpPr/>
          <p:nvPr/>
        </p:nvSpPr>
        <p:spPr>
          <a:xfrm>
            <a:off x="10758972" y="6205538"/>
            <a:ext cx="1252053" cy="341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TYPO Berlin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8"/>
          <p:cNvSpPr txBox="1"/>
          <p:nvPr>
            <p:ph idx="10" type="dt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 showMasterSp="0">
  <p:cSld name="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idx="10" type="dt"/>
          </p:nvPr>
        </p:nvSpPr>
        <p:spPr>
          <a:xfrm>
            <a:off x="1936750" y="4896062"/>
            <a:ext cx="1315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0" name="Google Shape;150;p29"/>
          <p:cNvCxnSpPr/>
          <p:nvPr/>
        </p:nvCxnSpPr>
        <p:spPr>
          <a:xfrm>
            <a:off x="3222388" y="5019593"/>
            <a:ext cx="0" cy="12390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generated with very high confidence" id="151" name="Google Shape;15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7862" y="2287023"/>
            <a:ext cx="2138363" cy="64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9"/>
          <p:cNvSpPr/>
          <p:nvPr/>
        </p:nvSpPr>
        <p:spPr>
          <a:xfrm>
            <a:off x="768666" y="3328586"/>
            <a:ext cx="4542474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PERSONAL ROBOT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3" name="Google Shape;153;p29"/>
          <p:cNvSpPr/>
          <p:nvPr/>
        </p:nvSpPr>
        <p:spPr>
          <a:xfrm>
            <a:off x="3338523" y="4919621"/>
            <a:ext cx="1252053" cy="341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BERLIN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Slide" showMasterSp="0">
  <p:cSld name="2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idx="10" type="dt"/>
          </p:nvPr>
        </p:nvSpPr>
        <p:spPr>
          <a:xfrm>
            <a:off x="7150100" y="5146887"/>
            <a:ext cx="1315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6" name="Google Shape;156;p30"/>
          <p:cNvCxnSpPr/>
          <p:nvPr/>
        </p:nvCxnSpPr>
        <p:spPr>
          <a:xfrm>
            <a:off x="8435738" y="5261685"/>
            <a:ext cx="0" cy="12390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generated with very high confidence" id="157" name="Google Shape;15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4862" y="2172723"/>
            <a:ext cx="2138363" cy="64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0"/>
          <p:cNvSpPr/>
          <p:nvPr/>
        </p:nvSpPr>
        <p:spPr>
          <a:xfrm>
            <a:off x="5975666" y="3214286"/>
            <a:ext cx="4542474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PERSONAL ROBOT</a:t>
            </a:r>
            <a:endParaRPr b="0" i="0" sz="16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9" name="Google Shape;159;p30"/>
          <p:cNvSpPr/>
          <p:nvPr/>
        </p:nvSpPr>
        <p:spPr>
          <a:xfrm>
            <a:off x="8605601" y="5162381"/>
            <a:ext cx="1252053" cy="341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BERLIN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327025" y="314326"/>
            <a:ext cx="6734175" cy="588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2" name="Google Shape;162;p31"/>
          <p:cNvCxnSpPr/>
          <p:nvPr/>
        </p:nvCxnSpPr>
        <p:spPr>
          <a:xfrm>
            <a:off x="440532" y="1258888"/>
            <a:ext cx="261937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3" name="Google Shape;163;p31"/>
          <p:cNvCxnSpPr/>
          <p:nvPr/>
        </p:nvCxnSpPr>
        <p:spPr>
          <a:xfrm>
            <a:off x="431006" y="1842294"/>
            <a:ext cx="178593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48615" y="1905318"/>
            <a:ext cx="2299335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65" name="Google Shape;165;p31"/>
          <p:cNvCxnSpPr/>
          <p:nvPr/>
        </p:nvCxnSpPr>
        <p:spPr>
          <a:xfrm>
            <a:off x="431006" y="2699544"/>
            <a:ext cx="178593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6" name="Google Shape;166;p31"/>
          <p:cNvSpPr txBox="1"/>
          <p:nvPr>
            <p:ph idx="2" type="body"/>
          </p:nvPr>
        </p:nvSpPr>
        <p:spPr>
          <a:xfrm>
            <a:off x="348615" y="2762568"/>
            <a:ext cx="2299335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67" name="Google Shape;167;p31"/>
          <p:cNvCxnSpPr/>
          <p:nvPr/>
        </p:nvCxnSpPr>
        <p:spPr>
          <a:xfrm>
            <a:off x="431006" y="3571082"/>
            <a:ext cx="178593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" name="Google Shape;168;p31"/>
          <p:cNvSpPr txBox="1"/>
          <p:nvPr>
            <p:ph idx="3" type="body"/>
          </p:nvPr>
        </p:nvSpPr>
        <p:spPr>
          <a:xfrm>
            <a:off x="348615" y="3634106"/>
            <a:ext cx="2299335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69" name="Google Shape;169;p31"/>
          <p:cNvCxnSpPr/>
          <p:nvPr/>
        </p:nvCxnSpPr>
        <p:spPr>
          <a:xfrm>
            <a:off x="3312319" y="1842294"/>
            <a:ext cx="178593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p31"/>
          <p:cNvSpPr txBox="1"/>
          <p:nvPr>
            <p:ph idx="4" type="body"/>
          </p:nvPr>
        </p:nvSpPr>
        <p:spPr>
          <a:xfrm>
            <a:off x="3229928" y="1905318"/>
            <a:ext cx="2299335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1" name="Google Shape;171;p31"/>
          <p:cNvCxnSpPr/>
          <p:nvPr/>
        </p:nvCxnSpPr>
        <p:spPr>
          <a:xfrm>
            <a:off x="3312319" y="2699544"/>
            <a:ext cx="178593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2" name="Google Shape;172;p31"/>
          <p:cNvSpPr txBox="1"/>
          <p:nvPr>
            <p:ph idx="5" type="body"/>
          </p:nvPr>
        </p:nvSpPr>
        <p:spPr>
          <a:xfrm>
            <a:off x="3229928" y="2762568"/>
            <a:ext cx="2299335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3" name="Google Shape;173;p31"/>
          <p:cNvCxnSpPr/>
          <p:nvPr/>
        </p:nvCxnSpPr>
        <p:spPr>
          <a:xfrm>
            <a:off x="3312319" y="3571082"/>
            <a:ext cx="178593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4" name="Google Shape;174;p31"/>
          <p:cNvSpPr txBox="1"/>
          <p:nvPr>
            <p:ph idx="6" type="body"/>
          </p:nvPr>
        </p:nvSpPr>
        <p:spPr>
          <a:xfrm>
            <a:off x="3229928" y="3634106"/>
            <a:ext cx="2299335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5" name="Google Shape;175;p31"/>
          <p:cNvCxnSpPr/>
          <p:nvPr/>
        </p:nvCxnSpPr>
        <p:spPr>
          <a:xfrm>
            <a:off x="10769600" y="6314062"/>
            <a:ext cx="0" cy="130175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6" name="Google Shape;176;p31"/>
          <p:cNvSpPr/>
          <p:nvPr/>
        </p:nvSpPr>
        <p:spPr>
          <a:xfrm>
            <a:off x="10758972" y="6205538"/>
            <a:ext cx="1252053" cy="341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TYPO Berlin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1"/>
          <p:cNvSpPr txBox="1"/>
          <p:nvPr>
            <p:ph idx="7" type="body"/>
          </p:nvPr>
        </p:nvSpPr>
        <p:spPr>
          <a:xfrm>
            <a:off x="348615" y="2121218"/>
            <a:ext cx="2299335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31"/>
          <p:cNvSpPr txBox="1"/>
          <p:nvPr>
            <p:ph idx="8" type="body"/>
          </p:nvPr>
        </p:nvSpPr>
        <p:spPr>
          <a:xfrm>
            <a:off x="348615" y="2978468"/>
            <a:ext cx="2299335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31"/>
          <p:cNvSpPr txBox="1"/>
          <p:nvPr>
            <p:ph idx="9" type="body"/>
          </p:nvPr>
        </p:nvSpPr>
        <p:spPr>
          <a:xfrm>
            <a:off x="348615" y="3850006"/>
            <a:ext cx="2299335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31"/>
          <p:cNvSpPr txBox="1"/>
          <p:nvPr>
            <p:ph idx="13" type="body"/>
          </p:nvPr>
        </p:nvSpPr>
        <p:spPr>
          <a:xfrm>
            <a:off x="3229928" y="2121218"/>
            <a:ext cx="2299335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31"/>
          <p:cNvSpPr txBox="1"/>
          <p:nvPr>
            <p:ph idx="14" type="body"/>
          </p:nvPr>
        </p:nvSpPr>
        <p:spPr>
          <a:xfrm>
            <a:off x="3229928" y="2978468"/>
            <a:ext cx="2299335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31"/>
          <p:cNvSpPr txBox="1"/>
          <p:nvPr>
            <p:ph idx="15" type="body"/>
          </p:nvPr>
        </p:nvSpPr>
        <p:spPr>
          <a:xfrm>
            <a:off x="3229928" y="3850006"/>
            <a:ext cx="2299335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31"/>
          <p:cNvSpPr txBox="1"/>
          <p:nvPr>
            <p:ph idx="10" type="dt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Title Slide">
  <p:cSld name="4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ctrTitle"/>
          </p:nvPr>
        </p:nvSpPr>
        <p:spPr>
          <a:xfrm>
            <a:off x="1226496" y="2509735"/>
            <a:ext cx="9739009" cy="7335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  <a:defRPr sz="3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2"/>
          <p:cNvSpPr txBox="1"/>
          <p:nvPr>
            <p:ph idx="1" type="subTitle"/>
          </p:nvPr>
        </p:nvSpPr>
        <p:spPr>
          <a:xfrm>
            <a:off x="2356363" y="4221291"/>
            <a:ext cx="7479274" cy="3070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87" name="Google Shape;187;p32"/>
          <p:cNvCxnSpPr/>
          <p:nvPr/>
        </p:nvCxnSpPr>
        <p:spPr>
          <a:xfrm>
            <a:off x="10769600" y="6314062"/>
            <a:ext cx="0" cy="13017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8" name="Google Shape;18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303" y="6188251"/>
            <a:ext cx="818754" cy="26471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2"/>
          <p:cNvSpPr/>
          <p:nvPr/>
        </p:nvSpPr>
        <p:spPr>
          <a:xfrm>
            <a:off x="10758972" y="6205538"/>
            <a:ext cx="1252053" cy="341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TYPO Berlin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32"/>
          <p:cNvCxnSpPr/>
          <p:nvPr/>
        </p:nvCxnSpPr>
        <p:spPr>
          <a:xfrm>
            <a:off x="5940637" y="3691055"/>
            <a:ext cx="310727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1" name="Google Shape;191;p32"/>
          <p:cNvSpPr txBox="1"/>
          <p:nvPr>
            <p:ph idx="10" type="dt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and Content">
  <p:cSld name="3_Title and Content">
    <p:bg>
      <p:bgPr>
        <a:solidFill>
          <a:schemeClr val="accent5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327025" y="314326"/>
            <a:ext cx="6734175" cy="588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5" name="Google Shape;25;p20"/>
          <p:cNvCxnSpPr/>
          <p:nvPr/>
        </p:nvCxnSpPr>
        <p:spPr>
          <a:xfrm>
            <a:off x="431006" y="1842294"/>
            <a:ext cx="504269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" name="Google Shape;26;p20"/>
          <p:cNvSpPr txBox="1"/>
          <p:nvPr>
            <p:ph idx="1" type="body"/>
          </p:nvPr>
        </p:nvSpPr>
        <p:spPr>
          <a:xfrm>
            <a:off x="348615" y="1967070"/>
            <a:ext cx="5125085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7" name="Google Shape;27;p20"/>
          <p:cNvCxnSpPr/>
          <p:nvPr/>
        </p:nvCxnSpPr>
        <p:spPr>
          <a:xfrm>
            <a:off x="10769600" y="6314062"/>
            <a:ext cx="0" cy="130175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" name="Google Shape;28;p20"/>
          <p:cNvSpPr/>
          <p:nvPr/>
        </p:nvSpPr>
        <p:spPr>
          <a:xfrm>
            <a:off x="10758972" y="6205538"/>
            <a:ext cx="1252053" cy="341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TYPO Berlin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0"/>
          <p:cNvSpPr txBox="1"/>
          <p:nvPr>
            <p:ph idx="2" type="body"/>
          </p:nvPr>
        </p:nvSpPr>
        <p:spPr>
          <a:xfrm>
            <a:off x="348615" y="2133123"/>
            <a:ext cx="5125085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3" type="body"/>
          </p:nvPr>
        </p:nvSpPr>
        <p:spPr>
          <a:xfrm>
            <a:off x="348615" y="2628423"/>
            <a:ext cx="5125085" cy="3132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1" name="Google Shape;31;p20"/>
          <p:cNvCxnSpPr/>
          <p:nvPr/>
        </p:nvCxnSpPr>
        <p:spPr>
          <a:xfrm>
            <a:off x="6403789" y="1842294"/>
            <a:ext cx="504269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" name="Google Shape;32;p20"/>
          <p:cNvSpPr txBox="1"/>
          <p:nvPr>
            <p:ph idx="4" type="body"/>
          </p:nvPr>
        </p:nvSpPr>
        <p:spPr>
          <a:xfrm>
            <a:off x="6321398" y="1967070"/>
            <a:ext cx="5125085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5" type="body"/>
          </p:nvPr>
        </p:nvSpPr>
        <p:spPr>
          <a:xfrm>
            <a:off x="6321398" y="2133123"/>
            <a:ext cx="5125085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6" type="body"/>
          </p:nvPr>
        </p:nvSpPr>
        <p:spPr>
          <a:xfrm>
            <a:off x="6321398" y="2628423"/>
            <a:ext cx="5125085" cy="3132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0" type="dt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Title and Content">
  <p:cSld name="4_Title and Content">
    <p:bg>
      <p:bgPr>
        <a:solidFill>
          <a:schemeClr val="accent5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327025" y="314326"/>
            <a:ext cx="6734175" cy="588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" name="Google Shape;38;p21"/>
          <p:cNvCxnSpPr/>
          <p:nvPr/>
        </p:nvCxnSpPr>
        <p:spPr>
          <a:xfrm>
            <a:off x="431006" y="1842294"/>
            <a:ext cx="504269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" name="Google Shape;39;p21"/>
          <p:cNvSpPr txBox="1"/>
          <p:nvPr>
            <p:ph idx="1" type="body"/>
          </p:nvPr>
        </p:nvSpPr>
        <p:spPr>
          <a:xfrm>
            <a:off x="348615" y="1967070"/>
            <a:ext cx="2978785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0" name="Google Shape;40;p21"/>
          <p:cNvCxnSpPr/>
          <p:nvPr/>
        </p:nvCxnSpPr>
        <p:spPr>
          <a:xfrm>
            <a:off x="10769600" y="6314062"/>
            <a:ext cx="0" cy="130175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" name="Google Shape;41;p21"/>
          <p:cNvSpPr/>
          <p:nvPr/>
        </p:nvSpPr>
        <p:spPr>
          <a:xfrm>
            <a:off x="10758972" y="6205538"/>
            <a:ext cx="1252053" cy="341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TYPO Berlin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1"/>
          <p:cNvSpPr txBox="1"/>
          <p:nvPr>
            <p:ph idx="2" type="body"/>
          </p:nvPr>
        </p:nvSpPr>
        <p:spPr>
          <a:xfrm>
            <a:off x="348615" y="2133123"/>
            <a:ext cx="2978785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3" type="body"/>
          </p:nvPr>
        </p:nvSpPr>
        <p:spPr>
          <a:xfrm>
            <a:off x="348615" y="2628423"/>
            <a:ext cx="2978785" cy="3132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4" name="Google Shape;44;p21"/>
          <p:cNvCxnSpPr/>
          <p:nvPr/>
        </p:nvCxnSpPr>
        <p:spPr>
          <a:xfrm>
            <a:off x="6403789" y="1842294"/>
            <a:ext cx="504269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" name="Google Shape;45;p21"/>
          <p:cNvSpPr txBox="1"/>
          <p:nvPr>
            <p:ph idx="4" type="body"/>
          </p:nvPr>
        </p:nvSpPr>
        <p:spPr>
          <a:xfrm>
            <a:off x="6321399" y="1967070"/>
            <a:ext cx="2784502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5" type="body"/>
          </p:nvPr>
        </p:nvSpPr>
        <p:spPr>
          <a:xfrm>
            <a:off x="6321399" y="2133123"/>
            <a:ext cx="2784502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6" type="body"/>
          </p:nvPr>
        </p:nvSpPr>
        <p:spPr>
          <a:xfrm>
            <a:off x="6321399" y="2628423"/>
            <a:ext cx="2784502" cy="3132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1"/>
          <p:cNvSpPr/>
          <p:nvPr>
            <p:ph idx="7" type="pic"/>
          </p:nvPr>
        </p:nvSpPr>
        <p:spPr>
          <a:xfrm>
            <a:off x="3365770" y="2628900"/>
            <a:ext cx="2222230" cy="223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Google Shape;49;p21"/>
          <p:cNvSpPr/>
          <p:nvPr>
            <p:ph idx="8" type="pic"/>
          </p:nvPr>
        </p:nvSpPr>
        <p:spPr>
          <a:xfrm>
            <a:off x="9338553" y="2628900"/>
            <a:ext cx="2222230" cy="223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0" name="Google Shape;50;p21"/>
          <p:cNvSpPr txBox="1"/>
          <p:nvPr>
            <p:ph idx="10" type="dt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Title and Content">
  <p:cSld name="5_Title and Content">
    <p:bg>
      <p:bgPr>
        <a:solidFill>
          <a:schemeClr val="accent5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/>
          <p:nvPr>
            <p:ph type="title"/>
          </p:nvPr>
        </p:nvSpPr>
        <p:spPr>
          <a:xfrm>
            <a:off x="327025" y="390526"/>
            <a:ext cx="5476875" cy="874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3" name="Google Shape;53;p22"/>
          <p:cNvCxnSpPr/>
          <p:nvPr/>
        </p:nvCxnSpPr>
        <p:spPr>
          <a:xfrm>
            <a:off x="431006" y="1994694"/>
            <a:ext cx="5042694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" name="Google Shape;54;p22"/>
          <p:cNvSpPr txBox="1"/>
          <p:nvPr>
            <p:ph idx="1" type="body"/>
          </p:nvPr>
        </p:nvSpPr>
        <p:spPr>
          <a:xfrm>
            <a:off x="348615" y="2179358"/>
            <a:ext cx="2978785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 cap="none">
                <a:solidFill>
                  <a:schemeClr val="accent1"/>
                </a:solidFill>
              </a:defRPr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2" type="body"/>
          </p:nvPr>
        </p:nvSpPr>
        <p:spPr>
          <a:xfrm>
            <a:off x="348615" y="2345411"/>
            <a:ext cx="2978785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3" type="body"/>
          </p:nvPr>
        </p:nvSpPr>
        <p:spPr>
          <a:xfrm>
            <a:off x="348615" y="2784752"/>
            <a:ext cx="5125085" cy="3132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2"/>
          <p:cNvSpPr/>
          <p:nvPr>
            <p:ph idx="4" type="pic"/>
          </p:nvPr>
        </p:nvSpPr>
        <p:spPr>
          <a:xfrm>
            <a:off x="6070600" y="0"/>
            <a:ext cx="61214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Title Slide" showMasterSp="0">
  <p:cSld name="5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/>
          <p:nvPr/>
        </p:nvSpPr>
        <p:spPr>
          <a:xfrm>
            <a:off x="3638550" y="2914650"/>
            <a:ext cx="5000625" cy="96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THANK YOU</a:t>
            </a:r>
            <a:endParaRPr b="0" i="0" sz="40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0" name="Google Shape;60;p23"/>
          <p:cNvSpPr/>
          <p:nvPr/>
        </p:nvSpPr>
        <p:spPr>
          <a:xfrm>
            <a:off x="638175" y="5768198"/>
            <a:ext cx="11001376" cy="96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CONTACT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Yossi Wolf CEO | Mobile:+972(0)548162808 | yossi@robotemi .com | www.robotemi .com | www.robo-team.com</a:t>
            </a:r>
            <a:endParaRPr b="0" i="0" sz="10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327025" y="314326"/>
            <a:ext cx="6734175" cy="588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24"/>
          <p:cNvCxnSpPr/>
          <p:nvPr/>
        </p:nvCxnSpPr>
        <p:spPr>
          <a:xfrm>
            <a:off x="440532" y="1258888"/>
            <a:ext cx="261937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" name="Google Shape;64;p24"/>
          <p:cNvCxnSpPr/>
          <p:nvPr/>
        </p:nvCxnSpPr>
        <p:spPr>
          <a:xfrm>
            <a:off x="431006" y="1842294"/>
            <a:ext cx="178593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" name="Google Shape;65;p24"/>
          <p:cNvSpPr txBox="1"/>
          <p:nvPr>
            <p:ph idx="1" type="body"/>
          </p:nvPr>
        </p:nvSpPr>
        <p:spPr>
          <a:xfrm>
            <a:off x="348615" y="1905318"/>
            <a:ext cx="2299335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6" name="Google Shape;66;p24"/>
          <p:cNvCxnSpPr/>
          <p:nvPr/>
        </p:nvCxnSpPr>
        <p:spPr>
          <a:xfrm>
            <a:off x="431006" y="2699544"/>
            <a:ext cx="178593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" name="Google Shape;67;p24"/>
          <p:cNvSpPr txBox="1"/>
          <p:nvPr>
            <p:ph idx="2" type="body"/>
          </p:nvPr>
        </p:nvSpPr>
        <p:spPr>
          <a:xfrm>
            <a:off x="348615" y="2762568"/>
            <a:ext cx="2299335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8" name="Google Shape;68;p24"/>
          <p:cNvCxnSpPr/>
          <p:nvPr/>
        </p:nvCxnSpPr>
        <p:spPr>
          <a:xfrm>
            <a:off x="431006" y="3571082"/>
            <a:ext cx="178593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" name="Google Shape;69;p24"/>
          <p:cNvSpPr txBox="1"/>
          <p:nvPr>
            <p:ph idx="3" type="body"/>
          </p:nvPr>
        </p:nvSpPr>
        <p:spPr>
          <a:xfrm>
            <a:off x="348615" y="3634106"/>
            <a:ext cx="2299335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0" name="Google Shape;70;p24"/>
          <p:cNvCxnSpPr/>
          <p:nvPr/>
        </p:nvCxnSpPr>
        <p:spPr>
          <a:xfrm>
            <a:off x="3312319" y="1842294"/>
            <a:ext cx="178593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" name="Google Shape;71;p24"/>
          <p:cNvSpPr txBox="1"/>
          <p:nvPr>
            <p:ph idx="4" type="body"/>
          </p:nvPr>
        </p:nvSpPr>
        <p:spPr>
          <a:xfrm>
            <a:off x="3229928" y="1905318"/>
            <a:ext cx="2299335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2" name="Google Shape;72;p24"/>
          <p:cNvCxnSpPr/>
          <p:nvPr/>
        </p:nvCxnSpPr>
        <p:spPr>
          <a:xfrm>
            <a:off x="3312319" y="2699544"/>
            <a:ext cx="178593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" name="Google Shape;73;p24"/>
          <p:cNvSpPr txBox="1"/>
          <p:nvPr>
            <p:ph idx="5" type="body"/>
          </p:nvPr>
        </p:nvSpPr>
        <p:spPr>
          <a:xfrm>
            <a:off x="3229928" y="2762568"/>
            <a:ext cx="2299335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4" name="Google Shape;74;p24"/>
          <p:cNvCxnSpPr/>
          <p:nvPr/>
        </p:nvCxnSpPr>
        <p:spPr>
          <a:xfrm>
            <a:off x="3312319" y="3571082"/>
            <a:ext cx="178593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" name="Google Shape;75;p24"/>
          <p:cNvSpPr txBox="1"/>
          <p:nvPr>
            <p:ph idx="6" type="body"/>
          </p:nvPr>
        </p:nvSpPr>
        <p:spPr>
          <a:xfrm>
            <a:off x="3229928" y="3634106"/>
            <a:ext cx="2299335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6" name="Google Shape;76;p24"/>
          <p:cNvCxnSpPr/>
          <p:nvPr/>
        </p:nvCxnSpPr>
        <p:spPr>
          <a:xfrm>
            <a:off x="10769600" y="6314062"/>
            <a:ext cx="0" cy="130175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7" name="Google Shape;77;p24"/>
          <p:cNvSpPr/>
          <p:nvPr/>
        </p:nvSpPr>
        <p:spPr>
          <a:xfrm>
            <a:off x="10758972" y="6205538"/>
            <a:ext cx="1252053" cy="341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TYPO Berlin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4"/>
          <p:cNvSpPr txBox="1"/>
          <p:nvPr>
            <p:ph idx="10" type="dt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5"/>
          <p:cNvSpPr txBox="1"/>
          <p:nvPr>
            <p:ph type="title"/>
          </p:nvPr>
        </p:nvSpPr>
        <p:spPr>
          <a:xfrm>
            <a:off x="327025" y="314326"/>
            <a:ext cx="105156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" type="body"/>
          </p:nvPr>
        </p:nvSpPr>
        <p:spPr>
          <a:xfrm>
            <a:off x="327025" y="133985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8610600" y="6356350"/>
            <a:ext cx="10197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4" name="Google Shape;84;p25"/>
          <p:cNvCxnSpPr/>
          <p:nvPr/>
        </p:nvCxnSpPr>
        <p:spPr>
          <a:xfrm>
            <a:off x="10769600" y="6314062"/>
            <a:ext cx="0" cy="130175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" name="Google Shape;85;p25"/>
          <p:cNvSpPr/>
          <p:nvPr/>
        </p:nvSpPr>
        <p:spPr>
          <a:xfrm>
            <a:off x="10758972" y="6205538"/>
            <a:ext cx="1252053" cy="341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TYPO Berlin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5"/>
          <p:cNvSpPr txBox="1"/>
          <p:nvPr>
            <p:ph idx="10" type="dt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Title and Content">
  <p:cSld name="6_Title and Content">
    <p:bg>
      <p:bgPr>
        <a:solidFill>
          <a:schemeClr val="accent5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6"/>
          <p:cNvSpPr txBox="1"/>
          <p:nvPr>
            <p:ph type="title"/>
          </p:nvPr>
        </p:nvSpPr>
        <p:spPr>
          <a:xfrm>
            <a:off x="327025" y="314326"/>
            <a:ext cx="6734175" cy="588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9" name="Google Shape;89;p26"/>
          <p:cNvCxnSpPr/>
          <p:nvPr/>
        </p:nvCxnSpPr>
        <p:spPr>
          <a:xfrm>
            <a:off x="431006" y="1842294"/>
            <a:ext cx="206900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" name="Google Shape;90;p26"/>
          <p:cNvSpPr txBox="1"/>
          <p:nvPr>
            <p:ph idx="1" type="body"/>
          </p:nvPr>
        </p:nvSpPr>
        <p:spPr>
          <a:xfrm>
            <a:off x="325755" y="2028746"/>
            <a:ext cx="2491862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91" name="Google Shape;91;p26"/>
          <p:cNvCxnSpPr/>
          <p:nvPr/>
        </p:nvCxnSpPr>
        <p:spPr>
          <a:xfrm>
            <a:off x="10769600" y="6314062"/>
            <a:ext cx="0" cy="130175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p26"/>
          <p:cNvSpPr/>
          <p:nvPr/>
        </p:nvSpPr>
        <p:spPr>
          <a:xfrm>
            <a:off x="10758972" y="6205538"/>
            <a:ext cx="1252053" cy="341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TYPO Berlin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6"/>
          <p:cNvSpPr txBox="1"/>
          <p:nvPr>
            <p:ph idx="2" type="body"/>
          </p:nvPr>
        </p:nvSpPr>
        <p:spPr>
          <a:xfrm>
            <a:off x="325755" y="2321323"/>
            <a:ext cx="2491862" cy="1031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94" name="Google Shape;94;p26"/>
          <p:cNvCxnSpPr/>
          <p:nvPr/>
        </p:nvCxnSpPr>
        <p:spPr>
          <a:xfrm>
            <a:off x="3517106" y="1842294"/>
            <a:ext cx="206900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" name="Google Shape;95;p26"/>
          <p:cNvSpPr txBox="1"/>
          <p:nvPr>
            <p:ph idx="3" type="body"/>
          </p:nvPr>
        </p:nvSpPr>
        <p:spPr>
          <a:xfrm>
            <a:off x="3411855" y="2028746"/>
            <a:ext cx="2491862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4" type="body"/>
          </p:nvPr>
        </p:nvSpPr>
        <p:spPr>
          <a:xfrm>
            <a:off x="3411855" y="2321323"/>
            <a:ext cx="2491862" cy="1031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97" name="Google Shape;97;p26"/>
          <p:cNvCxnSpPr/>
          <p:nvPr/>
        </p:nvCxnSpPr>
        <p:spPr>
          <a:xfrm>
            <a:off x="6603206" y="1842294"/>
            <a:ext cx="206900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" name="Google Shape;98;p26"/>
          <p:cNvSpPr txBox="1"/>
          <p:nvPr>
            <p:ph idx="5" type="body"/>
          </p:nvPr>
        </p:nvSpPr>
        <p:spPr>
          <a:xfrm>
            <a:off x="6497955" y="2028746"/>
            <a:ext cx="2491862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6" type="body"/>
          </p:nvPr>
        </p:nvSpPr>
        <p:spPr>
          <a:xfrm>
            <a:off x="6497955" y="2321323"/>
            <a:ext cx="2491862" cy="1031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00" name="Google Shape;100;p26"/>
          <p:cNvCxnSpPr/>
          <p:nvPr/>
        </p:nvCxnSpPr>
        <p:spPr>
          <a:xfrm>
            <a:off x="431006" y="3793014"/>
            <a:ext cx="206900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26"/>
          <p:cNvSpPr txBox="1"/>
          <p:nvPr>
            <p:ph idx="7" type="body"/>
          </p:nvPr>
        </p:nvSpPr>
        <p:spPr>
          <a:xfrm>
            <a:off x="325755" y="3979466"/>
            <a:ext cx="2491862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8" type="body"/>
          </p:nvPr>
        </p:nvSpPr>
        <p:spPr>
          <a:xfrm>
            <a:off x="325755" y="4272043"/>
            <a:ext cx="2491862" cy="1031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03" name="Google Shape;103;p26"/>
          <p:cNvCxnSpPr/>
          <p:nvPr/>
        </p:nvCxnSpPr>
        <p:spPr>
          <a:xfrm>
            <a:off x="3517106" y="3793014"/>
            <a:ext cx="206900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" name="Google Shape;104;p26"/>
          <p:cNvSpPr txBox="1"/>
          <p:nvPr>
            <p:ph idx="9" type="body"/>
          </p:nvPr>
        </p:nvSpPr>
        <p:spPr>
          <a:xfrm>
            <a:off x="3411855" y="3979466"/>
            <a:ext cx="2491862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3" type="body"/>
          </p:nvPr>
        </p:nvSpPr>
        <p:spPr>
          <a:xfrm>
            <a:off x="3411855" y="4272043"/>
            <a:ext cx="2491862" cy="1031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06" name="Google Shape;106;p26"/>
          <p:cNvCxnSpPr/>
          <p:nvPr/>
        </p:nvCxnSpPr>
        <p:spPr>
          <a:xfrm>
            <a:off x="6603206" y="3793014"/>
            <a:ext cx="206900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26"/>
          <p:cNvSpPr txBox="1"/>
          <p:nvPr>
            <p:ph idx="14" type="body"/>
          </p:nvPr>
        </p:nvSpPr>
        <p:spPr>
          <a:xfrm>
            <a:off x="6497955" y="3979466"/>
            <a:ext cx="2491862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5" type="body"/>
          </p:nvPr>
        </p:nvSpPr>
        <p:spPr>
          <a:xfrm>
            <a:off x="6497955" y="4272043"/>
            <a:ext cx="2491862" cy="1031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09" name="Google Shape;109;p26"/>
          <p:cNvCxnSpPr/>
          <p:nvPr/>
        </p:nvCxnSpPr>
        <p:spPr>
          <a:xfrm>
            <a:off x="9515951" y="1842294"/>
            <a:ext cx="206900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p26"/>
          <p:cNvSpPr txBox="1"/>
          <p:nvPr>
            <p:ph idx="16" type="body"/>
          </p:nvPr>
        </p:nvSpPr>
        <p:spPr>
          <a:xfrm>
            <a:off x="9410700" y="2028746"/>
            <a:ext cx="2491862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7" type="body"/>
          </p:nvPr>
        </p:nvSpPr>
        <p:spPr>
          <a:xfrm>
            <a:off x="9410700" y="2321323"/>
            <a:ext cx="2491862" cy="1031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12" name="Google Shape;112;p26"/>
          <p:cNvCxnSpPr/>
          <p:nvPr/>
        </p:nvCxnSpPr>
        <p:spPr>
          <a:xfrm>
            <a:off x="9515951" y="3793014"/>
            <a:ext cx="206900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26"/>
          <p:cNvSpPr txBox="1"/>
          <p:nvPr>
            <p:ph idx="18" type="body"/>
          </p:nvPr>
        </p:nvSpPr>
        <p:spPr>
          <a:xfrm>
            <a:off x="9410700" y="3979466"/>
            <a:ext cx="2491862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9" type="body"/>
          </p:nvPr>
        </p:nvSpPr>
        <p:spPr>
          <a:xfrm>
            <a:off x="9410700" y="4272043"/>
            <a:ext cx="2491862" cy="1031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10" type="dt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Title and Content">
  <p:cSld name="7_Title and Content">
    <p:bg>
      <p:bgPr>
        <a:solidFill>
          <a:schemeClr val="accent5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327025" y="314326"/>
            <a:ext cx="6734175" cy="588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7"/>
          <p:cNvSpPr txBox="1"/>
          <p:nvPr>
            <p:ph idx="1" type="body"/>
          </p:nvPr>
        </p:nvSpPr>
        <p:spPr>
          <a:xfrm>
            <a:off x="560705" y="2333547"/>
            <a:ext cx="1655445" cy="200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cap="none">
                <a:latin typeface="Avenir"/>
                <a:ea typeface="Avenir"/>
                <a:cs typeface="Avenir"/>
                <a:sym typeface="Avenir"/>
              </a:defRPr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19" name="Google Shape;119;p27"/>
          <p:cNvCxnSpPr/>
          <p:nvPr/>
        </p:nvCxnSpPr>
        <p:spPr>
          <a:xfrm>
            <a:off x="10769600" y="6314062"/>
            <a:ext cx="0" cy="130175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p27"/>
          <p:cNvSpPr/>
          <p:nvPr/>
        </p:nvSpPr>
        <p:spPr>
          <a:xfrm>
            <a:off x="10758972" y="6205538"/>
            <a:ext cx="1252053" cy="341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TYPO Berlin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7"/>
          <p:cNvSpPr txBox="1"/>
          <p:nvPr>
            <p:ph idx="2" type="body"/>
          </p:nvPr>
        </p:nvSpPr>
        <p:spPr>
          <a:xfrm>
            <a:off x="560705" y="2520952"/>
            <a:ext cx="1655445" cy="875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3" type="body"/>
          </p:nvPr>
        </p:nvSpPr>
        <p:spPr>
          <a:xfrm>
            <a:off x="2822284" y="2333547"/>
            <a:ext cx="1655445" cy="200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cap="none">
                <a:latin typeface="Avenir"/>
                <a:ea typeface="Avenir"/>
                <a:cs typeface="Avenir"/>
                <a:sym typeface="Avenir"/>
              </a:defRPr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27"/>
          <p:cNvSpPr txBox="1"/>
          <p:nvPr>
            <p:ph idx="4" type="body"/>
          </p:nvPr>
        </p:nvSpPr>
        <p:spPr>
          <a:xfrm>
            <a:off x="2822284" y="2520952"/>
            <a:ext cx="1655445" cy="875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7"/>
          <p:cNvSpPr txBox="1"/>
          <p:nvPr>
            <p:ph idx="5" type="body"/>
          </p:nvPr>
        </p:nvSpPr>
        <p:spPr>
          <a:xfrm>
            <a:off x="5083863" y="2333547"/>
            <a:ext cx="1655445" cy="200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cap="none">
                <a:latin typeface="Avenir"/>
                <a:ea typeface="Avenir"/>
                <a:cs typeface="Avenir"/>
                <a:sym typeface="Avenir"/>
              </a:defRPr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7"/>
          <p:cNvSpPr txBox="1"/>
          <p:nvPr>
            <p:ph idx="6" type="body"/>
          </p:nvPr>
        </p:nvSpPr>
        <p:spPr>
          <a:xfrm>
            <a:off x="5083863" y="2520952"/>
            <a:ext cx="1655445" cy="875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7"/>
          <p:cNvSpPr txBox="1"/>
          <p:nvPr>
            <p:ph idx="7" type="body"/>
          </p:nvPr>
        </p:nvSpPr>
        <p:spPr>
          <a:xfrm>
            <a:off x="7345442" y="2333547"/>
            <a:ext cx="1655445" cy="200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cap="none">
                <a:latin typeface="Avenir"/>
                <a:ea typeface="Avenir"/>
                <a:cs typeface="Avenir"/>
                <a:sym typeface="Avenir"/>
              </a:defRPr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7"/>
          <p:cNvSpPr txBox="1"/>
          <p:nvPr>
            <p:ph idx="8" type="body"/>
          </p:nvPr>
        </p:nvSpPr>
        <p:spPr>
          <a:xfrm>
            <a:off x="7345442" y="2520952"/>
            <a:ext cx="1655445" cy="875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7"/>
          <p:cNvSpPr txBox="1"/>
          <p:nvPr>
            <p:ph idx="9" type="body"/>
          </p:nvPr>
        </p:nvSpPr>
        <p:spPr>
          <a:xfrm>
            <a:off x="9607019" y="2333547"/>
            <a:ext cx="1655445" cy="200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cap="none">
                <a:latin typeface="Avenir"/>
                <a:ea typeface="Avenir"/>
                <a:cs typeface="Avenir"/>
                <a:sym typeface="Avenir"/>
              </a:defRPr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7"/>
          <p:cNvSpPr txBox="1"/>
          <p:nvPr>
            <p:ph idx="13" type="body"/>
          </p:nvPr>
        </p:nvSpPr>
        <p:spPr>
          <a:xfrm>
            <a:off x="9607019" y="2520952"/>
            <a:ext cx="1655445" cy="875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14" type="body"/>
          </p:nvPr>
        </p:nvSpPr>
        <p:spPr>
          <a:xfrm>
            <a:off x="560705" y="4274314"/>
            <a:ext cx="1655445" cy="200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cap="none">
                <a:latin typeface="Avenir"/>
                <a:ea typeface="Avenir"/>
                <a:cs typeface="Avenir"/>
                <a:sym typeface="Avenir"/>
              </a:defRPr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15" type="body"/>
          </p:nvPr>
        </p:nvSpPr>
        <p:spPr>
          <a:xfrm>
            <a:off x="560705" y="4461719"/>
            <a:ext cx="1655445" cy="875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27"/>
          <p:cNvSpPr txBox="1"/>
          <p:nvPr>
            <p:ph idx="16" type="body"/>
          </p:nvPr>
        </p:nvSpPr>
        <p:spPr>
          <a:xfrm>
            <a:off x="2822284" y="4274314"/>
            <a:ext cx="1655445" cy="200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cap="none">
                <a:latin typeface="Avenir"/>
                <a:ea typeface="Avenir"/>
                <a:cs typeface="Avenir"/>
                <a:sym typeface="Avenir"/>
              </a:defRPr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17" type="body"/>
          </p:nvPr>
        </p:nvSpPr>
        <p:spPr>
          <a:xfrm>
            <a:off x="2822284" y="4461719"/>
            <a:ext cx="1655445" cy="875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8" type="body"/>
          </p:nvPr>
        </p:nvSpPr>
        <p:spPr>
          <a:xfrm>
            <a:off x="5083863" y="4274314"/>
            <a:ext cx="1655445" cy="200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cap="none">
                <a:latin typeface="Avenir"/>
                <a:ea typeface="Avenir"/>
                <a:cs typeface="Avenir"/>
                <a:sym typeface="Avenir"/>
              </a:defRPr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9" type="body"/>
          </p:nvPr>
        </p:nvSpPr>
        <p:spPr>
          <a:xfrm>
            <a:off x="5083863" y="4461719"/>
            <a:ext cx="1655445" cy="875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20" type="body"/>
          </p:nvPr>
        </p:nvSpPr>
        <p:spPr>
          <a:xfrm>
            <a:off x="7345442" y="4274314"/>
            <a:ext cx="1655445" cy="200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cap="none">
                <a:latin typeface="Avenir"/>
                <a:ea typeface="Avenir"/>
                <a:cs typeface="Avenir"/>
                <a:sym typeface="Avenir"/>
              </a:defRPr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21" type="body"/>
          </p:nvPr>
        </p:nvSpPr>
        <p:spPr>
          <a:xfrm>
            <a:off x="7345442" y="4461719"/>
            <a:ext cx="1655445" cy="875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idx="22" type="body"/>
          </p:nvPr>
        </p:nvSpPr>
        <p:spPr>
          <a:xfrm>
            <a:off x="9607019" y="4274314"/>
            <a:ext cx="1655445" cy="200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cap="none">
                <a:latin typeface="Avenir"/>
                <a:ea typeface="Avenir"/>
                <a:cs typeface="Avenir"/>
                <a:sym typeface="Avenir"/>
              </a:defRPr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23" type="body"/>
          </p:nvPr>
        </p:nvSpPr>
        <p:spPr>
          <a:xfrm>
            <a:off x="9607019" y="4461719"/>
            <a:ext cx="1655445" cy="875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cap="none"/>
            </a:lvl1pPr>
            <a:lvl2pPr indent="-29527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10" type="dt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327025" y="314326"/>
            <a:ext cx="10515600" cy="588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327025" y="133985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2" type="sldNum"/>
          </p:nvPr>
        </p:nvSpPr>
        <p:spPr>
          <a:xfrm>
            <a:off x="8610600" y="6356350"/>
            <a:ext cx="5520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logo&#10;&#10;Description generated with very high confidence" id="14" name="Google Shape;14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23862" y="6200615"/>
            <a:ext cx="762001" cy="22817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8"/>
          <p:cNvSpPr txBox="1"/>
          <p:nvPr>
            <p:ph idx="10" type="dt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0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3.png"/><Relationship Id="rId5" Type="http://schemas.openxmlformats.org/officeDocument/2006/relationships/image" Target="../media/image40.png"/><Relationship Id="rId6" Type="http://schemas.openxmlformats.org/officeDocument/2006/relationships/image" Target="../media/image39.png"/><Relationship Id="rId7" Type="http://schemas.openxmlformats.org/officeDocument/2006/relationships/image" Target="../media/image37.png"/><Relationship Id="rId8" Type="http://schemas.openxmlformats.org/officeDocument/2006/relationships/image" Target="../media/image3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jpg"/><Relationship Id="rId4" Type="http://schemas.openxmlformats.org/officeDocument/2006/relationships/image" Target="../media/image3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Relationship Id="rId5" Type="http://schemas.openxmlformats.org/officeDocument/2006/relationships/image" Target="../media/image26.png"/><Relationship Id="rId6" Type="http://schemas.openxmlformats.org/officeDocument/2006/relationships/image" Target="../media/image25.png"/><Relationship Id="rId7" Type="http://schemas.openxmlformats.org/officeDocument/2006/relationships/image" Target="../media/image32.png"/><Relationship Id="rId8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5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"/>
          <p:cNvSpPr txBox="1"/>
          <p:nvPr>
            <p:ph idx="10" type="dt"/>
          </p:nvPr>
        </p:nvSpPr>
        <p:spPr>
          <a:xfrm>
            <a:off x="10753542" y="6203408"/>
            <a:ext cx="84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15.08.19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0"/>
          <p:cNvSpPr txBox="1"/>
          <p:nvPr>
            <p:ph type="title"/>
          </p:nvPr>
        </p:nvSpPr>
        <p:spPr>
          <a:xfrm>
            <a:off x="327025" y="390525"/>
            <a:ext cx="107544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rPr lang="en-US"/>
              <a:t>Point cloud filtering (obstacle detector.cpp) - removeRadiusOutliers: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t/>
            </a:r>
            <a:endParaRPr/>
          </a:p>
        </p:txBody>
      </p:sp>
      <p:pic>
        <p:nvPicPr>
          <p:cNvPr id="318" name="Google Shape;31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025" y="1561575"/>
            <a:ext cx="5557125" cy="272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9" name="Google Shape;319;p10"/>
          <p:cNvGraphicFramePr/>
          <p:nvPr/>
        </p:nvGraphicFramePr>
        <p:xfrm>
          <a:off x="6354709" y="17856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{19045FAF-1B48-423C-8F29-E543F66CD089}</a:tableStyleId>
              </a:tblPr>
              <a:tblGrid>
                <a:gridCol w="2988900"/>
              </a:tblGrid>
              <a:tr h="57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“Strong filter”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7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points # &gt; 10 at a radius &lt; 0.08m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70125"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70125"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sz="10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pic>
        <p:nvPicPr>
          <p:cNvPr id="320" name="Google Shape;320;p10"/>
          <p:cNvPicPr preferRelativeResize="0"/>
          <p:nvPr/>
        </p:nvPicPr>
        <p:blipFill rotWithShape="1">
          <a:blip r:embed="rId4">
            <a:alphaModFix/>
          </a:blip>
          <a:srcRect b="53174" l="9679" r="77890" t="33269"/>
          <a:stretch/>
        </p:blipFill>
        <p:spPr>
          <a:xfrm>
            <a:off x="6354675" y="3496025"/>
            <a:ext cx="2988901" cy="57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1"/>
          <p:cNvSpPr txBox="1"/>
          <p:nvPr>
            <p:ph type="title"/>
          </p:nvPr>
        </p:nvSpPr>
        <p:spPr>
          <a:xfrm>
            <a:off x="327025" y="390525"/>
            <a:ext cx="107544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rPr lang="en-US"/>
              <a:t>Point cloud filtering (obstacle detector.cpp) - detectStairway</a:t>
            </a:r>
            <a:endParaRPr/>
          </a:p>
        </p:txBody>
      </p:sp>
      <p:graphicFrame>
        <p:nvGraphicFramePr>
          <p:cNvPr id="326" name="Google Shape;326;p11"/>
          <p:cNvGraphicFramePr/>
          <p:nvPr/>
        </p:nvGraphicFramePr>
        <p:xfrm>
          <a:off x="4922084" y="15832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{19045FAF-1B48-423C-8F29-E543F66CD089}</a:tableStyleId>
              </a:tblPr>
              <a:tblGrid>
                <a:gridCol w="2927375"/>
              </a:tblGrid>
              <a:tr h="57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“Abyss”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7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not “strong filter” and points # &gt; 5 and z &lt; -0.15m 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70125"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70125"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sz="10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pic>
        <p:nvPicPr>
          <p:cNvPr id="327" name="Google Shape;327;p11"/>
          <p:cNvPicPr preferRelativeResize="0"/>
          <p:nvPr/>
        </p:nvPicPr>
        <p:blipFill rotWithShape="1">
          <a:blip r:embed="rId3">
            <a:alphaModFix/>
          </a:blip>
          <a:srcRect b="35673" l="69369" r="17054" t="44120"/>
          <a:stretch/>
        </p:blipFill>
        <p:spPr>
          <a:xfrm>
            <a:off x="4922075" y="3293650"/>
            <a:ext cx="2927375" cy="5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150" y="946475"/>
            <a:ext cx="3310025" cy="49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2"/>
          <p:cNvSpPr txBox="1"/>
          <p:nvPr>
            <p:ph type="title"/>
          </p:nvPr>
        </p:nvSpPr>
        <p:spPr>
          <a:xfrm>
            <a:off x="327025" y="390525"/>
            <a:ext cx="107544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rPr lang="en-US"/>
              <a:t>Framing the suspects: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t/>
            </a:r>
            <a:endParaRPr/>
          </a:p>
        </p:txBody>
      </p:sp>
      <p:graphicFrame>
        <p:nvGraphicFramePr>
          <p:cNvPr id="334" name="Google Shape;334;p12"/>
          <p:cNvGraphicFramePr/>
          <p:nvPr/>
        </p:nvGraphicFramePr>
        <p:xfrm>
          <a:off x="327034" y="12650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{19045FAF-1B48-423C-8F29-E543F66CD089}</a:tableStyleId>
              </a:tblPr>
              <a:tblGrid>
                <a:gridCol w="1615225"/>
                <a:gridCol w="1615225"/>
                <a:gridCol w="1615225"/>
                <a:gridCol w="1615225"/>
              </a:tblGrid>
              <a:tr h="57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“Weak filter”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“Burn”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“Glare”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“Clear”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7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Amplitude &lt; 120</a:t>
                      </a:r>
                      <a:endParaRPr sz="10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flags &gt; 0</a:t>
                      </a:r>
                      <a:endParaRPr sz="10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ambient &gt; ambient thresh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everything</a:t>
                      </a:r>
                      <a:r>
                        <a:rPr lang="en-US" sz="1050" u="none" cap="none" strike="noStrike"/>
                        <a:t> </a:t>
                      </a: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else</a:t>
                      </a:r>
                      <a:endParaRPr sz="10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7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Phase &gt; ~500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sz="10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sz="10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sz="10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70125"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sz="10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sz="10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sz="10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sz="10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pic>
        <p:nvPicPr>
          <p:cNvPr id="335" name="Google Shape;335;p12"/>
          <p:cNvPicPr preferRelativeResize="0"/>
          <p:nvPr/>
        </p:nvPicPr>
        <p:blipFill rotWithShape="1">
          <a:blip r:embed="rId3">
            <a:alphaModFix/>
          </a:blip>
          <a:srcRect b="4118" l="62398" r="20980" t="79406"/>
          <a:stretch/>
        </p:blipFill>
        <p:spPr>
          <a:xfrm>
            <a:off x="327025" y="2975400"/>
            <a:ext cx="1615226" cy="5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12"/>
          <p:cNvPicPr preferRelativeResize="0"/>
          <p:nvPr/>
        </p:nvPicPr>
        <p:blipFill rotWithShape="1">
          <a:blip r:embed="rId3">
            <a:alphaModFix/>
          </a:blip>
          <a:srcRect b="50997" l="45280" r="39338" t="35608"/>
          <a:stretch/>
        </p:blipFill>
        <p:spPr>
          <a:xfrm>
            <a:off x="5172700" y="2975400"/>
            <a:ext cx="1615226" cy="5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2"/>
          <p:cNvSpPr/>
          <p:nvPr/>
        </p:nvSpPr>
        <p:spPr>
          <a:xfrm>
            <a:off x="1928000" y="2975463"/>
            <a:ext cx="1615200" cy="5700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2"/>
          <p:cNvSpPr/>
          <p:nvPr/>
        </p:nvSpPr>
        <p:spPr>
          <a:xfrm>
            <a:off x="3557475" y="2975463"/>
            <a:ext cx="1615200" cy="57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9" name="Google Shape;339;p12"/>
          <p:cNvGraphicFramePr/>
          <p:nvPr/>
        </p:nvGraphicFramePr>
        <p:xfrm>
          <a:off x="8417459" y="12650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{19045FAF-1B48-423C-8F29-E543F66CD089}</a:tableStyleId>
              </a:tblPr>
              <a:tblGrid>
                <a:gridCol w="2988900"/>
              </a:tblGrid>
              <a:tr h="57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“Strong filter”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7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points # &gt; 10 at a radius &lt; 0.08m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70125"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70125"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sz="10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pic>
        <p:nvPicPr>
          <p:cNvPr id="340" name="Google Shape;340;p12"/>
          <p:cNvPicPr preferRelativeResize="0"/>
          <p:nvPr/>
        </p:nvPicPr>
        <p:blipFill rotWithShape="1">
          <a:blip r:embed="rId3">
            <a:alphaModFix/>
          </a:blip>
          <a:srcRect b="53174" l="9679" r="77890" t="33269"/>
          <a:stretch/>
        </p:blipFill>
        <p:spPr>
          <a:xfrm>
            <a:off x="8417425" y="2975450"/>
            <a:ext cx="2988901" cy="570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1" name="Google Shape;341;p12"/>
          <p:cNvCxnSpPr/>
          <p:nvPr/>
        </p:nvCxnSpPr>
        <p:spPr>
          <a:xfrm flipH="1">
            <a:off x="7510225" y="3545475"/>
            <a:ext cx="907200" cy="82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342" name="Google Shape;342;p12"/>
          <p:cNvGraphicFramePr/>
          <p:nvPr/>
        </p:nvGraphicFramePr>
        <p:xfrm>
          <a:off x="8478984" y="42238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{19045FAF-1B48-423C-8F29-E543F66CD089}</a:tableStyleId>
              </a:tblPr>
              <a:tblGrid>
                <a:gridCol w="2927375"/>
              </a:tblGrid>
              <a:tr h="57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“Abyss”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7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not “strong filter” and points # &gt; 5 and z &lt; -0.15m 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70125"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70125"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sz="10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pic>
        <p:nvPicPr>
          <p:cNvPr id="343" name="Google Shape;343;p12"/>
          <p:cNvPicPr preferRelativeResize="0"/>
          <p:nvPr/>
        </p:nvPicPr>
        <p:blipFill rotWithShape="1">
          <a:blip r:embed="rId4">
            <a:alphaModFix/>
          </a:blip>
          <a:srcRect b="35673" l="69369" r="17054" t="44120"/>
          <a:stretch/>
        </p:blipFill>
        <p:spPr>
          <a:xfrm>
            <a:off x="8478975" y="5934200"/>
            <a:ext cx="2927375" cy="570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" name="Google Shape;344;p12"/>
          <p:cNvCxnSpPr>
            <a:endCxn id="345" idx="0"/>
          </p:cNvCxnSpPr>
          <p:nvPr/>
        </p:nvCxnSpPr>
        <p:spPr>
          <a:xfrm>
            <a:off x="5970475" y="3546025"/>
            <a:ext cx="620400" cy="807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6" name="Google Shape;346;p12"/>
          <p:cNvCxnSpPr>
            <a:endCxn id="345" idx="3"/>
          </p:cNvCxnSpPr>
          <p:nvPr/>
        </p:nvCxnSpPr>
        <p:spPr>
          <a:xfrm rot="10800000">
            <a:off x="7529125" y="5046775"/>
            <a:ext cx="950100" cy="30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347" name="Google Shape;347;p12"/>
          <p:cNvGraphicFramePr/>
          <p:nvPr/>
        </p:nvGraphicFramePr>
        <p:xfrm>
          <a:off x="327047" y="42238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{19045FAF-1B48-423C-8F29-E543F66CD089}</a:tableStyleId>
              </a:tblPr>
              <a:tblGrid>
                <a:gridCol w="2356200"/>
              </a:tblGrid>
              <a:tr h="57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“suspect”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7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not an “inflated” plane inliner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70125"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70125"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sz="10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348" name="Google Shape;348;p12"/>
          <p:cNvSpPr/>
          <p:nvPr/>
        </p:nvSpPr>
        <p:spPr>
          <a:xfrm>
            <a:off x="327025" y="5940625"/>
            <a:ext cx="2356200" cy="563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9" name="Google Shape;349;p12"/>
          <p:cNvCxnSpPr/>
          <p:nvPr/>
        </p:nvCxnSpPr>
        <p:spPr>
          <a:xfrm flipH="1">
            <a:off x="2683225" y="5042125"/>
            <a:ext cx="730200" cy="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5" name="Google Shape;345;p12"/>
          <p:cNvSpPr/>
          <p:nvPr/>
        </p:nvSpPr>
        <p:spPr>
          <a:xfrm>
            <a:off x="5652625" y="4353625"/>
            <a:ext cx="1876500" cy="13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intersection of complementary points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2"/>
          <p:cNvSpPr/>
          <p:nvPr/>
        </p:nvSpPr>
        <p:spPr>
          <a:xfrm>
            <a:off x="3229650" y="4353625"/>
            <a:ext cx="1876500" cy="13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ransac plane segmentation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1" name="Google Shape;351;p12"/>
          <p:cNvCxnSpPr>
            <a:stCxn id="345" idx="1"/>
            <a:endCxn id="350" idx="3"/>
          </p:cNvCxnSpPr>
          <p:nvPr/>
        </p:nvCxnSpPr>
        <p:spPr>
          <a:xfrm rot="10800000">
            <a:off x="5106025" y="5046775"/>
            <a:ext cx="546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3"/>
          <p:cNvSpPr txBox="1"/>
          <p:nvPr>
            <p:ph type="title"/>
          </p:nvPr>
        </p:nvSpPr>
        <p:spPr>
          <a:xfrm>
            <a:off x="327025" y="390525"/>
            <a:ext cx="107544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rPr lang="en-US"/>
              <a:t>Point cloud filtering (obstacle detector.cpp) - planeSegmentation: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t/>
            </a:r>
            <a:endParaRPr/>
          </a:p>
        </p:txBody>
      </p:sp>
      <p:sp>
        <p:nvSpPr>
          <p:cNvPr id="357" name="Google Shape;357;p13"/>
          <p:cNvSpPr txBox="1"/>
          <p:nvPr/>
        </p:nvSpPr>
        <p:spPr>
          <a:xfrm>
            <a:off x="5179700" y="1154100"/>
            <a:ext cx="6832200" cy="26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Get best fitting plane using RANSAC: 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choose 3 random points that can make up a plane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determine how many inliers are inside the plane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calculate number of iterations required to establish with 0.99 probability that the 3 points from step 1 were all inliners assuming the current best inlliners / population is a good representative of the probability to find an inliner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keep track of the best model of inliners while checking # of iterations is less than the thresh calculated at step 3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Plane model constraints: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max +-15 degrees from base link  z axis ( blue axis )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Inliners are considered points that are +-0.01m away from the plane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Using the best model coefficients an inflated set of inliners is calculated with distance -0.03 below the plane and 0.01 + 0.02 * point_base_link_x distance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58" name="Google Shape;3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259" y="1265015"/>
            <a:ext cx="3887866" cy="2692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4"/>
          <p:cNvSpPr txBox="1"/>
          <p:nvPr>
            <p:ph type="title"/>
          </p:nvPr>
        </p:nvSpPr>
        <p:spPr>
          <a:xfrm>
            <a:off x="327025" y="390525"/>
            <a:ext cx="107544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rPr lang="en-US"/>
              <a:t>clustering: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t/>
            </a:r>
            <a:endParaRPr/>
          </a:p>
        </p:txBody>
      </p:sp>
      <p:sp>
        <p:nvSpPr>
          <p:cNvPr id="364" name="Google Shape;364;p14"/>
          <p:cNvSpPr txBox="1"/>
          <p:nvPr/>
        </p:nvSpPr>
        <p:spPr>
          <a:xfrm>
            <a:off x="432875" y="3768900"/>
            <a:ext cx="32007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Kdtree sorting of all plane outliers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65" name="Google Shape;3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875" y="1447000"/>
            <a:ext cx="2444100" cy="2321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6" name="Google Shape;366;p14"/>
          <p:cNvCxnSpPr/>
          <p:nvPr/>
        </p:nvCxnSpPr>
        <p:spPr>
          <a:xfrm>
            <a:off x="3388275" y="1998400"/>
            <a:ext cx="1437600" cy="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7" name="Google Shape;367;p14"/>
          <p:cNvSpPr txBox="1"/>
          <p:nvPr/>
        </p:nvSpPr>
        <p:spPr>
          <a:xfrm>
            <a:off x="5337175" y="1764700"/>
            <a:ext cx="5388600" cy="13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Reduces chunks from search space when looking for nearest neighbors &lt; R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Clustering to 50 - 1500 points clusters with a 0.1m euclidean distance between points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/>
          <p:nvPr>
            <p:ph type="title"/>
          </p:nvPr>
        </p:nvSpPr>
        <p:spPr>
          <a:xfrm>
            <a:off x="327025" y="390525"/>
            <a:ext cx="107544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rPr lang="en-US"/>
              <a:t>Final labeling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t/>
            </a:r>
            <a:endParaRPr/>
          </a:p>
        </p:txBody>
      </p:sp>
      <p:graphicFrame>
        <p:nvGraphicFramePr>
          <p:cNvPr id="373" name="Google Shape;373;p15"/>
          <p:cNvGraphicFramePr/>
          <p:nvPr/>
        </p:nvGraphicFramePr>
        <p:xfrm>
          <a:off x="419472" y="10443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{19045FAF-1B48-423C-8F29-E543F66CD089}</a:tableStyleId>
              </a:tblPr>
              <a:tblGrid>
                <a:gridCol w="2356200"/>
              </a:tblGrid>
              <a:tr h="57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“suspect”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7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not an “inflated” plane inliner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70125"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70125"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sz="10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374" name="Google Shape;374;p15"/>
          <p:cNvSpPr/>
          <p:nvPr/>
        </p:nvSpPr>
        <p:spPr>
          <a:xfrm>
            <a:off x="419450" y="2761175"/>
            <a:ext cx="2356200" cy="563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5" name="Google Shape;375;p15"/>
          <p:cNvCxnSpPr>
            <a:endCxn id="376" idx="1"/>
          </p:cNvCxnSpPr>
          <p:nvPr/>
        </p:nvCxnSpPr>
        <p:spPr>
          <a:xfrm flipH="1" rot="10800000">
            <a:off x="2777950" y="1996500"/>
            <a:ext cx="857700" cy="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6" name="Google Shape;376;p15"/>
          <p:cNvSpPr/>
          <p:nvPr/>
        </p:nvSpPr>
        <p:spPr>
          <a:xfrm>
            <a:off x="3635650" y="1657650"/>
            <a:ext cx="1004700" cy="67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7" name="Google Shape;377;p15"/>
          <p:cNvCxnSpPr/>
          <p:nvPr/>
        </p:nvCxnSpPr>
        <p:spPr>
          <a:xfrm>
            <a:off x="4640350" y="1996500"/>
            <a:ext cx="845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8" name="Google Shape;378;p15"/>
          <p:cNvSpPr/>
          <p:nvPr/>
        </p:nvSpPr>
        <p:spPr>
          <a:xfrm>
            <a:off x="5485750" y="1662150"/>
            <a:ext cx="1004700" cy="67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centroids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9" name="Google Shape;379;p15"/>
          <p:cNvGraphicFramePr/>
          <p:nvPr/>
        </p:nvGraphicFramePr>
        <p:xfrm>
          <a:off x="7767309" y="42792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{19045FAF-1B48-423C-8F29-E543F66CD089}</a:tableStyleId>
              </a:tblPr>
              <a:tblGrid>
                <a:gridCol w="2927375"/>
              </a:tblGrid>
              <a:tr h="57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“Abyss”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7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not “strong filter” and points # &gt; 5 and z &lt; -0.15m 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70125"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70125"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sz="10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pic>
        <p:nvPicPr>
          <p:cNvPr id="380" name="Google Shape;380;p15"/>
          <p:cNvPicPr preferRelativeResize="0"/>
          <p:nvPr/>
        </p:nvPicPr>
        <p:blipFill rotWithShape="1">
          <a:blip r:embed="rId3">
            <a:alphaModFix/>
          </a:blip>
          <a:srcRect b="35673" l="69369" r="17054" t="44120"/>
          <a:stretch/>
        </p:blipFill>
        <p:spPr>
          <a:xfrm>
            <a:off x="7767300" y="5989650"/>
            <a:ext cx="2927375" cy="570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1" name="Google Shape;381;p15"/>
          <p:cNvGraphicFramePr/>
          <p:nvPr/>
        </p:nvGraphicFramePr>
        <p:xfrm>
          <a:off x="6955759" y="8348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{19045FAF-1B48-423C-8F29-E543F66CD089}</a:tableStyleId>
              </a:tblPr>
              <a:tblGrid>
                <a:gridCol w="1615225"/>
                <a:gridCol w="1615225"/>
                <a:gridCol w="1615225"/>
              </a:tblGrid>
              <a:tr h="57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“Abyss”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“Obstacle”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“Clear”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66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centroid dist from plane &lt; linear changing thresh</a:t>
                      </a:r>
                      <a:endParaRPr sz="10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centroid dist from plane &gt; linear changing thresh and mean amplitude &gt; 100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everything</a:t>
                      </a:r>
                      <a:r>
                        <a:rPr lang="en-US" sz="1050" u="none" cap="none" strike="noStrike"/>
                        <a:t> </a:t>
                      </a: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else not detected by steep abyss</a:t>
                      </a:r>
                      <a:endParaRPr sz="10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420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sz="10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sz="10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479725"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sz="10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sz="10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sz="10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pic>
        <p:nvPicPr>
          <p:cNvPr id="382" name="Google Shape;382;p15"/>
          <p:cNvPicPr preferRelativeResize="0"/>
          <p:nvPr/>
        </p:nvPicPr>
        <p:blipFill rotWithShape="1">
          <a:blip r:embed="rId3">
            <a:alphaModFix/>
          </a:blip>
          <a:srcRect b="35673" l="69369" r="17054" t="44120"/>
          <a:stretch/>
        </p:blipFill>
        <p:spPr>
          <a:xfrm>
            <a:off x="6955750" y="3054700"/>
            <a:ext cx="1615225" cy="4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15"/>
          <p:cNvSpPr/>
          <p:nvPr/>
        </p:nvSpPr>
        <p:spPr>
          <a:xfrm>
            <a:off x="8568275" y="3053100"/>
            <a:ext cx="1615200" cy="4797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5"/>
          <p:cNvSpPr/>
          <p:nvPr/>
        </p:nvSpPr>
        <p:spPr>
          <a:xfrm>
            <a:off x="10186200" y="3054713"/>
            <a:ext cx="1615200" cy="479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5" name="Google Shape;385;p15"/>
          <p:cNvCxnSpPr/>
          <p:nvPr/>
        </p:nvCxnSpPr>
        <p:spPr>
          <a:xfrm>
            <a:off x="6490450" y="2001000"/>
            <a:ext cx="465300" cy="13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6" name="Google Shape;386;p15"/>
          <p:cNvSpPr txBox="1"/>
          <p:nvPr/>
        </p:nvSpPr>
        <p:spPr>
          <a:xfrm>
            <a:off x="6652950" y="3534425"/>
            <a:ext cx="465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+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6"/>
          <p:cNvSpPr txBox="1"/>
          <p:nvPr>
            <p:ph type="title"/>
          </p:nvPr>
        </p:nvSpPr>
        <p:spPr>
          <a:xfrm>
            <a:off x="327025" y="314325"/>
            <a:ext cx="109584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rPr lang="en-US"/>
              <a:t>Automation: tests</a:t>
            </a:r>
            <a:endParaRPr/>
          </a:p>
        </p:txBody>
      </p:sp>
      <p:sp>
        <p:nvSpPr>
          <p:cNvPr id="392" name="Google Shape;392;p16"/>
          <p:cNvSpPr txBox="1"/>
          <p:nvPr>
            <p:ph idx="10" type="dt"/>
          </p:nvPr>
        </p:nvSpPr>
        <p:spPr>
          <a:xfrm>
            <a:off x="9874567" y="6193758"/>
            <a:ext cx="84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9/26/2017</a:t>
            </a:r>
            <a:endParaRPr/>
          </a:p>
        </p:txBody>
      </p:sp>
      <p:sp>
        <p:nvSpPr>
          <p:cNvPr id="393" name="Google Shape;393;p16"/>
          <p:cNvSpPr txBox="1"/>
          <p:nvPr/>
        </p:nvSpPr>
        <p:spPr>
          <a:xfrm>
            <a:off x="531025" y="903225"/>
            <a:ext cx="2903100" cy="13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Clear - no obstacles or abyss detected in the bag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4" name="Google Shape;394;p16"/>
          <p:cNvSpPr txBox="1"/>
          <p:nvPr/>
        </p:nvSpPr>
        <p:spPr>
          <a:xfrm>
            <a:off x="4644450" y="798775"/>
            <a:ext cx="2903100" cy="13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Abyss - averge of abyss points is detected at each frame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5" name="Google Shape;395;p16"/>
          <p:cNvSpPr txBox="1"/>
          <p:nvPr/>
        </p:nvSpPr>
        <p:spPr>
          <a:xfrm>
            <a:off x="9288900" y="903225"/>
            <a:ext cx="2903100" cy="13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Obstacles - average of obstacle points detected is above a thresh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96" name="Google Shape;39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025" y="2027825"/>
            <a:ext cx="172402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704100"/>
            <a:ext cx="2525199" cy="233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96005" y="2027825"/>
            <a:ext cx="172402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24875" y="2694575"/>
            <a:ext cx="2298750" cy="242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23300" y="2668950"/>
            <a:ext cx="2581300" cy="247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61525" y="2023063"/>
            <a:ext cx="17049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861500" y="2689727"/>
            <a:ext cx="2903099" cy="2434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275750" y="2023063"/>
            <a:ext cx="170497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7"/>
          <p:cNvSpPr txBox="1"/>
          <p:nvPr/>
        </p:nvSpPr>
        <p:spPr>
          <a:xfrm>
            <a:off x="4672750" y="1487850"/>
            <a:ext cx="4021800" cy="1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questions?</a:t>
            </a:r>
            <a:endParaRPr sz="4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"/>
          <p:cNvSpPr txBox="1"/>
          <p:nvPr>
            <p:ph type="title"/>
          </p:nvPr>
        </p:nvSpPr>
        <p:spPr>
          <a:xfrm>
            <a:off x="327025" y="314326"/>
            <a:ext cx="6734175" cy="588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rPr lang="en-US"/>
              <a:t>The problem</a:t>
            </a:r>
            <a:endParaRPr/>
          </a:p>
        </p:txBody>
      </p:sp>
      <p:sp>
        <p:nvSpPr>
          <p:cNvPr id="202" name="Google Shape;202;p2"/>
          <p:cNvSpPr txBox="1"/>
          <p:nvPr>
            <p:ph idx="1" type="body"/>
          </p:nvPr>
        </p:nvSpPr>
        <p:spPr>
          <a:xfrm>
            <a:off x="348615" y="1967070"/>
            <a:ext cx="5125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US" sz="1800"/>
              <a:t>Utilizing ti opt3020 for locating obstacles and abyss locations in single frames:</a:t>
            </a:r>
            <a:endParaRPr sz="1800"/>
          </a:p>
        </p:txBody>
      </p:sp>
      <p:sp>
        <p:nvSpPr>
          <p:cNvPr id="203" name="Google Shape;203;p2"/>
          <p:cNvSpPr txBox="1"/>
          <p:nvPr>
            <p:ph idx="2" type="body"/>
          </p:nvPr>
        </p:nvSpPr>
        <p:spPr>
          <a:xfrm>
            <a:off x="261802" y="2653998"/>
            <a:ext cx="5125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Single frame approach was chosen to decouple the problem from localization</a:t>
            </a:r>
            <a:endParaRPr sz="1800"/>
          </a:p>
        </p:txBody>
      </p:sp>
      <p:sp>
        <p:nvSpPr>
          <p:cNvPr id="204" name="Google Shape;204;p2"/>
          <p:cNvSpPr txBox="1"/>
          <p:nvPr>
            <p:ph idx="4" type="body"/>
          </p:nvPr>
        </p:nvSpPr>
        <p:spPr>
          <a:xfrm>
            <a:off x="6321398" y="1967070"/>
            <a:ext cx="5125085" cy="2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US" sz="1800"/>
              <a:t>Main difficulties:</a:t>
            </a:r>
            <a:endParaRPr sz="1800"/>
          </a:p>
        </p:txBody>
      </p:sp>
      <p:sp>
        <p:nvSpPr>
          <p:cNvPr id="205" name="Google Shape;205;p2"/>
          <p:cNvSpPr txBox="1"/>
          <p:nvPr>
            <p:ph idx="5" type="body"/>
          </p:nvPr>
        </p:nvSpPr>
        <p:spPr>
          <a:xfrm>
            <a:off x="6215175" y="2422192"/>
            <a:ext cx="5125200" cy="29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Naive lens calibration function -&gt; objects are not placed properly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Black objects return noisy phase ( depth ) data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Low resolution 80 x 60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Phase data sensitive to external illumination such as sunlight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Phase data sensitive to reflective objects</a:t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1800"/>
          </a:p>
        </p:txBody>
      </p:sp>
      <p:sp>
        <p:nvSpPr>
          <p:cNvPr id="206" name="Google Shape;206;p2"/>
          <p:cNvSpPr txBox="1"/>
          <p:nvPr>
            <p:ph idx="10" type="dt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9/26/2017</a:t>
            </a:r>
            <a:endParaRPr/>
          </a:p>
        </p:txBody>
      </p:sp>
      <p:pic>
        <p:nvPicPr>
          <p:cNvPr id="207" name="Google Shape;20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5725" y="3429000"/>
            <a:ext cx="199072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"/>
          <p:cNvSpPr txBox="1"/>
          <p:nvPr>
            <p:ph type="title"/>
          </p:nvPr>
        </p:nvSpPr>
        <p:spPr>
          <a:xfrm>
            <a:off x="327025" y="314325"/>
            <a:ext cx="109584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rPr lang="en-US"/>
              <a:t>Raw data experiments - black objects problem explained</a:t>
            </a:r>
            <a:endParaRPr/>
          </a:p>
        </p:txBody>
      </p:sp>
      <p:sp>
        <p:nvSpPr>
          <p:cNvPr id="213" name="Google Shape;213;p3"/>
          <p:cNvSpPr txBox="1"/>
          <p:nvPr>
            <p:ph idx="1" type="body"/>
          </p:nvPr>
        </p:nvSpPr>
        <p:spPr>
          <a:xfrm>
            <a:off x="416115" y="1475145"/>
            <a:ext cx="297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US" sz="1800"/>
              <a:t>Intensity vs error graph</a:t>
            </a:r>
            <a:endParaRPr sz="1800"/>
          </a:p>
        </p:txBody>
      </p:sp>
      <p:sp>
        <p:nvSpPr>
          <p:cNvPr id="214" name="Google Shape;214;p3"/>
          <p:cNvSpPr txBox="1"/>
          <p:nvPr>
            <p:ph idx="2" type="body"/>
          </p:nvPr>
        </p:nvSpPr>
        <p:spPr>
          <a:xfrm>
            <a:off x="6481225" y="1864225"/>
            <a:ext cx="48042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+- ~0.15m error at intensity values under 120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Ground truth values are set as depth at the 9 precentile of intensity</a:t>
            </a:r>
            <a:endParaRPr sz="1800"/>
          </a:p>
        </p:txBody>
      </p:sp>
      <p:sp>
        <p:nvSpPr>
          <p:cNvPr id="215" name="Google Shape;215;p3"/>
          <p:cNvSpPr txBox="1"/>
          <p:nvPr>
            <p:ph idx="10" type="dt"/>
          </p:nvPr>
        </p:nvSpPr>
        <p:spPr>
          <a:xfrm>
            <a:off x="9874567" y="6193758"/>
            <a:ext cx="84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9/26/2017</a:t>
            </a:r>
            <a:endParaRPr/>
          </a:p>
        </p:txBody>
      </p:sp>
      <p:pic>
        <p:nvPicPr>
          <p:cNvPr id="216" name="Google Shape;2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7625975" y="2839050"/>
            <a:ext cx="2707825" cy="355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200" y="1997475"/>
            <a:ext cx="5532802" cy="39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"/>
          <p:cNvSpPr txBox="1"/>
          <p:nvPr/>
        </p:nvSpPr>
        <p:spPr>
          <a:xfrm>
            <a:off x="2422300" y="5315075"/>
            <a:ext cx="14895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Intensity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"/>
          <p:cNvSpPr txBox="1"/>
          <p:nvPr/>
        </p:nvSpPr>
        <p:spPr>
          <a:xfrm rot="-5400000">
            <a:off x="111625" y="3429000"/>
            <a:ext cx="919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Depth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" name="Google Shape;220;p3"/>
          <p:cNvCxnSpPr/>
          <p:nvPr/>
        </p:nvCxnSpPr>
        <p:spPr>
          <a:xfrm>
            <a:off x="6481225" y="2516850"/>
            <a:ext cx="0" cy="23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p3"/>
          <p:cNvCxnSpPr/>
          <p:nvPr/>
        </p:nvCxnSpPr>
        <p:spPr>
          <a:xfrm>
            <a:off x="4945475" y="4877875"/>
            <a:ext cx="154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Google Shape;222;p3"/>
          <p:cNvCxnSpPr/>
          <p:nvPr/>
        </p:nvCxnSpPr>
        <p:spPr>
          <a:xfrm rot="10800000">
            <a:off x="4945475" y="4597950"/>
            <a:ext cx="7500" cy="2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3" name="Google Shape;223;p3"/>
          <p:cNvCxnSpPr/>
          <p:nvPr/>
        </p:nvCxnSpPr>
        <p:spPr>
          <a:xfrm>
            <a:off x="3639350" y="4877875"/>
            <a:ext cx="154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" name="Google Shape;224;p3"/>
          <p:cNvCxnSpPr/>
          <p:nvPr/>
        </p:nvCxnSpPr>
        <p:spPr>
          <a:xfrm rot="10800000">
            <a:off x="3631850" y="4366050"/>
            <a:ext cx="7500" cy="5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5" name="Google Shape;225;p3"/>
          <p:cNvCxnSpPr/>
          <p:nvPr/>
        </p:nvCxnSpPr>
        <p:spPr>
          <a:xfrm>
            <a:off x="2366500" y="4875750"/>
            <a:ext cx="154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6" name="Google Shape;226;p3"/>
          <p:cNvCxnSpPr/>
          <p:nvPr/>
        </p:nvCxnSpPr>
        <p:spPr>
          <a:xfrm flipH="1" rot="10800000">
            <a:off x="2374000" y="3902400"/>
            <a:ext cx="2100" cy="9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7" name="Google Shape;227;p3"/>
          <p:cNvCxnSpPr/>
          <p:nvPr/>
        </p:nvCxnSpPr>
        <p:spPr>
          <a:xfrm>
            <a:off x="1649575" y="4872300"/>
            <a:ext cx="154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8" name="Google Shape;228;p3"/>
          <p:cNvCxnSpPr/>
          <p:nvPr/>
        </p:nvCxnSpPr>
        <p:spPr>
          <a:xfrm rot="10800000">
            <a:off x="1612975" y="3110100"/>
            <a:ext cx="36600" cy="17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9" name="Google Shape;229;p3"/>
          <p:cNvCxnSpPr/>
          <p:nvPr/>
        </p:nvCxnSpPr>
        <p:spPr>
          <a:xfrm rot="10800000">
            <a:off x="1032350" y="2231275"/>
            <a:ext cx="34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0" name="Google Shape;230;p3"/>
          <p:cNvCxnSpPr/>
          <p:nvPr/>
        </p:nvCxnSpPr>
        <p:spPr>
          <a:xfrm rot="10800000">
            <a:off x="1065125" y="3311000"/>
            <a:ext cx="3258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" name="Google Shape;231;p3"/>
          <p:cNvCxnSpPr/>
          <p:nvPr/>
        </p:nvCxnSpPr>
        <p:spPr>
          <a:xfrm>
            <a:off x="1168750" y="2240925"/>
            <a:ext cx="9600" cy="10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2" name="Google Shape;232;p3"/>
          <p:cNvCxnSpPr/>
          <p:nvPr/>
        </p:nvCxnSpPr>
        <p:spPr>
          <a:xfrm flipH="1" rot="10800000">
            <a:off x="1172500" y="2231275"/>
            <a:ext cx="2100" cy="9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3" name="Google Shape;233;p3"/>
          <p:cNvSpPr txBox="1"/>
          <p:nvPr>
            <p:ph idx="2" type="body"/>
          </p:nvPr>
        </p:nvSpPr>
        <p:spPr>
          <a:xfrm rot="-5400000">
            <a:off x="406000" y="2563275"/>
            <a:ext cx="761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800"/>
              <a:t>0.3 m</a:t>
            </a:r>
            <a:endParaRPr sz="1800"/>
          </a:p>
        </p:txBody>
      </p:sp>
      <p:cxnSp>
        <p:nvCxnSpPr>
          <p:cNvPr id="234" name="Google Shape;234;p3"/>
          <p:cNvCxnSpPr/>
          <p:nvPr/>
        </p:nvCxnSpPr>
        <p:spPr>
          <a:xfrm flipH="1">
            <a:off x="1400425" y="2096025"/>
            <a:ext cx="5167800" cy="66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5" name="Google Shape;235;p3"/>
          <p:cNvCxnSpPr/>
          <p:nvPr/>
        </p:nvCxnSpPr>
        <p:spPr>
          <a:xfrm flipH="1">
            <a:off x="9891075" y="2743200"/>
            <a:ext cx="164100" cy="19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"/>
          <p:cNvSpPr txBox="1"/>
          <p:nvPr>
            <p:ph type="title"/>
          </p:nvPr>
        </p:nvSpPr>
        <p:spPr>
          <a:xfrm>
            <a:off x="327025" y="390526"/>
            <a:ext cx="54768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rPr lang="en-US"/>
              <a:t>Calibration process</a:t>
            </a:r>
            <a:endParaRPr/>
          </a:p>
        </p:txBody>
      </p:sp>
      <p:pic>
        <p:nvPicPr>
          <p:cNvPr id="241" name="Google Shape;24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250" y="1215625"/>
            <a:ext cx="300990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488" y="3823601"/>
            <a:ext cx="3019425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99313" y="1239439"/>
            <a:ext cx="2952750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80263" y="3833125"/>
            <a:ext cx="2990850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"/>
          <p:cNvPicPr preferRelativeResize="0"/>
          <p:nvPr/>
        </p:nvPicPr>
        <p:blipFill rotWithShape="1">
          <a:blip r:embed="rId7">
            <a:alphaModFix/>
          </a:blip>
          <a:srcRect b="7247" l="0" r="0" t="10304"/>
          <a:stretch/>
        </p:blipFill>
        <p:spPr>
          <a:xfrm>
            <a:off x="7767525" y="1265025"/>
            <a:ext cx="3886200" cy="3400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4"/>
          <p:cNvCxnSpPr/>
          <p:nvPr/>
        </p:nvCxnSpPr>
        <p:spPr>
          <a:xfrm flipH="1" rot="10800000">
            <a:off x="6552063" y="2327801"/>
            <a:ext cx="1194600" cy="21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7" name="Google Shape;247;p4"/>
          <p:cNvCxnSpPr/>
          <p:nvPr/>
        </p:nvCxnSpPr>
        <p:spPr>
          <a:xfrm flipH="1">
            <a:off x="6571125" y="4346401"/>
            <a:ext cx="1196400" cy="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48" name="Google Shape;248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52038" y="5117225"/>
            <a:ext cx="47815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"/>
          <p:cNvSpPr txBox="1"/>
          <p:nvPr>
            <p:ph type="title"/>
          </p:nvPr>
        </p:nvSpPr>
        <p:spPr>
          <a:xfrm>
            <a:off x="327025" y="390526"/>
            <a:ext cx="54768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Warmup bias and self phase process</a:t>
            </a:r>
            <a:endParaRPr/>
          </a:p>
        </p:txBody>
      </p:sp>
      <p:pic>
        <p:nvPicPr>
          <p:cNvPr id="254" name="Google Shape;25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025" y="1803750"/>
            <a:ext cx="5132376" cy="112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"/>
          <p:cNvSpPr txBox="1"/>
          <p:nvPr/>
        </p:nvSpPr>
        <p:spPr>
          <a:xfrm>
            <a:off x="154325" y="1265025"/>
            <a:ext cx="83337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Template matching for a small patch, calculate average depth to the patch 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6" name="Google Shape;256;p5"/>
          <p:cNvSpPr txBox="1"/>
          <p:nvPr/>
        </p:nvSpPr>
        <p:spPr>
          <a:xfrm>
            <a:off x="154325" y="2970150"/>
            <a:ext cx="7505400" cy="11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Self phase is also a measure of the warmup time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Self phase / warmup correction is currently not used on master , but the infrastructure exists: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57" name="Google Shape;25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4950" y="3148147"/>
            <a:ext cx="3910400" cy="3325653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"/>
          <p:cNvSpPr txBox="1"/>
          <p:nvPr/>
        </p:nvSpPr>
        <p:spPr>
          <a:xfrm>
            <a:off x="9064900" y="6357900"/>
            <a:ext cx="1902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Time [m]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9" name="Google Shape;259;p5"/>
          <p:cNvSpPr txBox="1"/>
          <p:nvPr/>
        </p:nvSpPr>
        <p:spPr>
          <a:xfrm>
            <a:off x="1375475" y="4386375"/>
            <a:ext cx="6088200" cy="16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High intensity pixel warmup graph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Font typeface="Avenir"/>
              <a:buChar char="●"/>
            </a:pPr>
            <a:r>
              <a:rPr b="0" i="0" lang="en-US" sz="1800" u="none" cap="none" strike="noStrike">
                <a:solidFill>
                  <a:srgbClr val="9FC5E8"/>
                </a:solidFill>
                <a:latin typeface="Avenir"/>
                <a:ea typeface="Avenir"/>
                <a:cs typeface="Avenir"/>
                <a:sym typeface="Avenir"/>
              </a:rPr>
              <a:t>High intensity pixel warmup graph after fix</a:t>
            </a:r>
            <a:endParaRPr b="0" i="0" sz="1800" u="none" cap="none" strike="noStrike">
              <a:solidFill>
                <a:srgbClr val="9FC5E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venir"/>
              <a:buChar char="●"/>
            </a:pPr>
            <a:r>
              <a:rPr b="0" i="0" lang="en-US" sz="1800" u="none" cap="none" strike="noStrike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Low intensity pixel warmup graph </a:t>
            </a:r>
            <a:endParaRPr b="0" i="0" sz="1800" u="none" cap="none" strike="noStrike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venir"/>
              <a:buChar char="●"/>
            </a:pPr>
            <a:r>
              <a:rPr b="0" i="0" lang="en-US" sz="1800" u="none" cap="none" strike="noStrike">
                <a:solidFill>
                  <a:srgbClr val="0000FF"/>
                </a:solidFill>
                <a:latin typeface="Avenir"/>
                <a:ea typeface="Avenir"/>
                <a:cs typeface="Avenir"/>
                <a:sym typeface="Avenir"/>
              </a:rPr>
              <a:t>Low intensity pixel warmup graph after fix</a:t>
            </a:r>
            <a:endParaRPr b="0" i="0" sz="1800" u="none" cap="none" strike="noStrike">
              <a:solidFill>
                <a:srgbClr val="0000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9FC5E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0" name="Google Shape;260;p5"/>
          <p:cNvSpPr txBox="1"/>
          <p:nvPr/>
        </p:nvSpPr>
        <p:spPr>
          <a:xfrm rot="-5400000">
            <a:off x="6458675" y="4600475"/>
            <a:ext cx="1902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Phase [~mm]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"/>
          <p:cNvSpPr txBox="1"/>
          <p:nvPr>
            <p:ph type="title"/>
          </p:nvPr>
        </p:nvSpPr>
        <p:spPr>
          <a:xfrm>
            <a:off x="327025" y="390526"/>
            <a:ext cx="54768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rPr lang="en-US"/>
              <a:t>Algorithm flow overview</a:t>
            </a:r>
            <a:endParaRPr/>
          </a:p>
        </p:txBody>
      </p:sp>
      <p:pic>
        <p:nvPicPr>
          <p:cNvPr descr="A picture containing object, indoor&#10;&#10;Description generated with high confidence" id="266" name="Google Shape;266;p6"/>
          <p:cNvPicPr preferRelativeResize="0"/>
          <p:nvPr>
            <p:ph idx="4" type="pic"/>
          </p:nvPr>
        </p:nvPicPr>
        <p:blipFill rotWithShape="1">
          <a:blip r:embed="rId3">
            <a:alphaModFix/>
          </a:blip>
          <a:srcRect b="204" l="0" r="0" t="206"/>
          <a:stretch/>
        </p:blipFill>
        <p:spPr>
          <a:xfrm>
            <a:off x="6070600" y="0"/>
            <a:ext cx="61214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267" name="Google Shape;267;p6"/>
          <p:cNvSpPr/>
          <p:nvPr/>
        </p:nvSpPr>
        <p:spPr>
          <a:xfrm>
            <a:off x="327025" y="1572175"/>
            <a:ext cx="2421900" cy="59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Sample phase , amp , flags and ambient images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6"/>
          <p:cNvSpPr/>
          <p:nvPr/>
        </p:nvSpPr>
        <p:spPr>
          <a:xfrm>
            <a:off x="327025" y="2285900"/>
            <a:ext cx="2421900" cy="59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processing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6"/>
          <p:cNvSpPr/>
          <p:nvPr/>
        </p:nvSpPr>
        <p:spPr>
          <a:xfrm>
            <a:off x="327025" y="2999625"/>
            <a:ext cx="2421900" cy="59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PCL Point cloud generation using lens calibration in base link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6"/>
          <p:cNvSpPr/>
          <p:nvPr/>
        </p:nvSpPr>
        <p:spPr>
          <a:xfrm>
            <a:off x="327025" y="3713338"/>
            <a:ext cx="2421900" cy="59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Prelabel according to images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6"/>
          <p:cNvSpPr/>
          <p:nvPr/>
        </p:nvSpPr>
        <p:spPr>
          <a:xfrm>
            <a:off x="327025" y="4431325"/>
            <a:ext cx="2421900" cy="59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Pointcloud filtering to final labels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327025" y="5149300"/>
            <a:ext cx="2421900" cy="59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Publishing 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"/>
          <p:cNvSpPr txBox="1"/>
          <p:nvPr>
            <p:ph type="title"/>
          </p:nvPr>
        </p:nvSpPr>
        <p:spPr>
          <a:xfrm>
            <a:off x="327025" y="390526"/>
            <a:ext cx="54768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rPr lang="en-US"/>
              <a:t>Sampling: raw data</a:t>
            </a:r>
            <a:endParaRPr/>
          </a:p>
        </p:txBody>
      </p:sp>
      <p:sp>
        <p:nvSpPr>
          <p:cNvPr id="278" name="Google Shape;278;p7"/>
          <p:cNvSpPr txBox="1"/>
          <p:nvPr>
            <p:ph idx="3" type="body"/>
          </p:nvPr>
        </p:nvSpPr>
        <p:spPr>
          <a:xfrm>
            <a:off x="390650" y="1038901"/>
            <a:ext cx="4325100" cy="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Depth (phase), amplitude , ambient and flags</a:t>
            </a:r>
            <a:endParaRPr sz="1800"/>
          </a:p>
        </p:txBody>
      </p:sp>
      <p:pic>
        <p:nvPicPr>
          <p:cNvPr descr="A picture containing bathroom&#10;&#10;Description generated with very high confidence" id="279" name="Google Shape;279;p7"/>
          <p:cNvPicPr preferRelativeResize="0"/>
          <p:nvPr>
            <p:ph idx="4" type="pic"/>
          </p:nvPr>
        </p:nvPicPr>
        <p:blipFill rotWithShape="1">
          <a:blip r:embed="rId3">
            <a:alphaModFix/>
          </a:blip>
          <a:srcRect b="204" l="0" r="0" t="206"/>
          <a:stretch/>
        </p:blipFill>
        <p:spPr>
          <a:xfrm>
            <a:off x="6070600" y="0"/>
            <a:ext cx="61214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280" name="Google Shape;280;p7"/>
          <p:cNvPicPr preferRelativeResize="0"/>
          <p:nvPr/>
        </p:nvPicPr>
        <p:blipFill rotWithShape="1">
          <a:blip r:embed="rId4">
            <a:alphaModFix/>
          </a:blip>
          <a:srcRect b="39305" l="16216" r="67246" t="12307"/>
          <a:stretch/>
        </p:blipFill>
        <p:spPr>
          <a:xfrm>
            <a:off x="358838" y="2175575"/>
            <a:ext cx="4388726" cy="361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8"/>
          <p:cNvSpPr txBox="1"/>
          <p:nvPr>
            <p:ph type="title"/>
          </p:nvPr>
        </p:nvSpPr>
        <p:spPr>
          <a:xfrm>
            <a:off x="327025" y="390526"/>
            <a:ext cx="54768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rPr lang="en-US"/>
              <a:t>Image processing</a:t>
            </a:r>
            <a:endParaRPr/>
          </a:p>
        </p:txBody>
      </p:sp>
      <p:sp>
        <p:nvSpPr>
          <p:cNvPr id="286" name="Google Shape;286;p8"/>
          <p:cNvSpPr txBox="1"/>
          <p:nvPr>
            <p:ph idx="3" type="body"/>
          </p:nvPr>
        </p:nvSpPr>
        <p:spPr>
          <a:xfrm>
            <a:off x="240225" y="990677"/>
            <a:ext cx="43251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Crop images to cut Temi’s front and other irrelevant areas due to laser divergence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1000"/>
          </a:p>
        </p:txBody>
      </p:sp>
      <p:pic>
        <p:nvPicPr>
          <p:cNvPr id="287" name="Google Shape;28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775" y="1552877"/>
            <a:ext cx="17335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4650" y="1548837"/>
            <a:ext cx="1710200" cy="674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8"/>
          <p:cNvPicPr preferRelativeResize="0"/>
          <p:nvPr/>
        </p:nvPicPr>
        <p:blipFill rotWithShape="1">
          <a:blip r:embed="rId5">
            <a:alphaModFix/>
          </a:blip>
          <a:srcRect b="0" l="14521" r="0" t="0"/>
          <a:stretch/>
        </p:blipFill>
        <p:spPr>
          <a:xfrm>
            <a:off x="422475" y="3019925"/>
            <a:ext cx="1992175" cy="123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28736" y="3019925"/>
            <a:ext cx="1825790" cy="123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8"/>
          <p:cNvSpPr txBox="1"/>
          <p:nvPr/>
        </p:nvSpPr>
        <p:spPr>
          <a:xfrm>
            <a:off x="327025" y="2399850"/>
            <a:ext cx="3000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 Gaussian blur to smoothen noise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8"/>
          <p:cNvSpPr txBox="1"/>
          <p:nvPr/>
        </p:nvSpPr>
        <p:spPr>
          <a:xfrm>
            <a:off x="240225" y="4355950"/>
            <a:ext cx="30000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 black correction ( disabled 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98650" y="4510825"/>
            <a:ext cx="3104256" cy="198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02899" y="797249"/>
            <a:ext cx="3000000" cy="23711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8"/>
          <p:cNvCxnSpPr>
            <a:stCxn id="294" idx="1"/>
          </p:cNvCxnSpPr>
          <p:nvPr/>
        </p:nvCxnSpPr>
        <p:spPr>
          <a:xfrm flipH="1">
            <a:off x="4462599" y="1982831"/>
            <a:ext cx="3840300" cy="1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296" name="Google Shape;296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240225" y="4510825"/>
            <a:ext cx="3471750" cy="1981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7" name="Google Shape;297;p8"/>
          <p:cNvCxnSpPr>
            <a:endCxn id="296" idx="3"/>
          </p:cNvCxnSpPr>
          <p:nvPr/>
        </p:nvCxnSpPr>
        <p:spPr>
          <a:xfrm flipH="1">
            <a:off x="6711975" y="5493500"/>
            <a:ext cx="1530900" cy="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2" name="Google Shape;302;p9"/>
          <p:cNvGraphicFramePr/>
          <p:nvPr/>
        </p:nvGraphicFramePr>
        <p:xfrm>
          <a:off x="327034" y="12650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{19045FAF-1B48-423C-8F29-E543F66CD089}</a:tableStyleId>
              </a:tblPr>
              <a:tblGrid>
                <a:gridCol w="1615225"/>
                <a:gridCol w="1615225"/>
                <a:gridCol w="1615225"/>
                <a:gridCol w="1615225"/>
              </a:tblGrid>
              <a:tr h="57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“Weak filter”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“Burn”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“Glare”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“Clear”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7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Amplitude &lt; 120</a:t>
                      </a:r>
                      <a:endParaRPr sz="10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flags &gt; 0</a:t>
                      </a:r>
                      <a:endParaRPr sz="10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ambient &gt; ambient thresh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everything</a:t>
                      </a:r>
                      <a:r>
                        <a:rPr lang="en-US" sz="1050" u="none" cap="none" strike="noStrike"/>
                        <a:t> </a:t>
                      </a: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else</a:t>
                      </a:r>
                      <a:endParaRPr sz="10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7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Phase &gt; ~500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sz="10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sz="10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sz="10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70125"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sz="10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sz="10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sz="10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sz="10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7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303" name="Google Shape;303;p9"/>
          <p:cNvSpPr txBox="1"/>
          <p:nvPr>
            <p:ph type="title"/>
          </p:nvPr>
        </p:nvSpPr>
        <p:spPr>
          <a:xfrm>
            <a:off x="327025" y="390526"/>
            <a:ext cx="54768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rPr lang="en-US"/>
              <a:t>Prelabel according to images</a:t>
            </a:r>
            <a:endParaRPr/>
          </a:p>
        </p:txBody>
      </p:sp>
      <p:pic>
        <p:nvPicPr>
          <p:cNvPr id="304" name="Google Shape;304;p9"/>
          <p:cNvPicPr preferRelativeResize="0"/>
          <p:nvPr/>
        </p:nvPicPr>
        <p:blipFill rotWithShape="1">
          <a:blip r:embed="rId3">
            <a:alphaModFix/>
          </a:blip>
          <a:srcRect b="39305" l="16216" r="67246" t="12307"/>
          <a:stretch/>
        </p:blipFill>
        <p:spPr>
          <a:xfrm>
            <a:off x="7257351" y="1265035"/>
            <a:ext cx="4567600" cy="3758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9"/>
          <p:cNvPicPr preferRelativeResize="0"/>
          <p:nvPr/>
        </p:nvPicPr>
        <p:blipFill rotWithShape="1">
          <a:blip r:embed="rId4">
            <a:alphaModFix/>
          </a:blip>
          <a:srcRect b="4117" l="62399" r="20980" t="79407"/>
          <a:stretch/>
        </p:blipFill>
        <p:spPr>
          <a:xfrm>
            <a:off x="327025" y="2975400"/>
            <a:ext cx="1615226" cy="5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9"/>
          <p:cNvPicPr preferRelativeResize="0"/>
          <p:nvPr/>
        </p:nvPicPr>
        <p:blipFill rotWithShape="1">
          <a:blip r:embed="rId4">
            <a:alphaModFix/>
          </a:blip>
          <a:srcRect b="50998" l="45280" r="39339" t="35608"/>
          <a:stretch/>
        </p:blipFill>
        <p:spPr>
          <a:xfrm>
            <a:off x="5172700" y="2975400"/>
            <a:ext cx="1615226" cy="570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7" name="Google Shape;307;p9"/>
          <p:cNvCxnSpPr/>
          <p:nvPr/>
        </p:nvCxnSpPr>
        <p:spPr>
          <a:xfrm rot="10800000">
            <a:off x="4984175" y="2289125"/>
            <a:ext cx="2704500" cy="16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08" name="Google Shape;308;p9"/>
          <p:cNvCxnSpPr/>
          <p:nvPr/>
        </p:nvCxnSpPr>
        <p:spPr>
          <a:xfrm flipH="1">
            <a:off x="1748250" y="2663775"/>
            <a:ext cx="6614400" cy="9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09" name="Google Shape;309;p9"/>
          <p:cNvCxnSpPr/>
          <p:nvPr/>
        </p:nvCxnSpPr>
        <p:spPr>
          <a:xfrm rot="10800000">
            <a:off x="1670875" y="2347200"/>
            <a:ext cx="8611800" cy="6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0" name="Google Shape;310;p9"/>
          <p:cNvCxnSpPr/>
          <p:nvPr/>
        </p:nvCxnSpPr>
        <p:spPr>
          <a:xfrm rot="10800000">
            <a:off x="3003950" y="2356825"/>
            <a:ext cx="6957900" cy="24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11" name="Google Shape;311;p9"/>
          <p:cNvSpPr/>
          <p:nvPr/>
        </p:nvSpPr>
        <p:spPr>
          <a:xfrm>
            <a:off x="1942250" y="2975450"/>
            <a:ext cx="1615200" cy="5700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9"/>
          <p:cNvSpPr/>
          <p:nvPr/>
        </p:nvSpPr>
        <p:spPr>
          <a:xfrm>
            <a:off x="3557475" y="2975438"/>
            <a:ext cx="1615200" cy="57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Temi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00DB9F"/>
      </a:accent1>
      <a:accent2>
        <a:srgbClr val="A0A1A2"/>
      </a:accent2>
      <a:accent3>
        <a:srgbClr val="B2E2D5"/>
      </a:accent3>
      <a:accent4>
        <a:srgbClr val="DEDEDD"/>
      </a:accent4>
      <a:accent5>
        <a:srgbClr val="EAEAEA"/>
      </a:accent5>
      <a:accent6>
        <a:srgbClr val="00DB9F"/>
      </a:accent6>
      <a:hlink>
        <a:srgbClr val="00DB9F"/>
      </a:hlink>
      <a:folHlink>
        <a:srgbClr val="A0A1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