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a8d76317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ea8d76317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a8d76317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5ea8d76317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ea8d76317_2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5ea8d76317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a8d76317_2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5ea8d76317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a8d76317_2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ea8d76317_2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ea8d76317_2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5ea8d76317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a8d76317_2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5ea8d76317_2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ea8d76317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5ea8d76317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a8d76317_2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ea8d76317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a8d76317_2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5ea8d76317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95591" y="470610"/>
            <a:ext cx="511026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5591" y="2950285"/>
            <a:ext cx="51102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303" y="6188251"/>
            <a:ext cx="818754" cy="26471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bg>
      <p:bgPr>
        <a:solidFill>
          <a:schemeClr val="accent5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27025" y="390526"/>
            <a:ext cx="5476875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2" name="Google Shape;122;p11"/>
          <p:cNvCxnSpPr/>
          <p:nvPr/>
        </p:nvCxnSpPr>
        <p:spPr>
          <a:xfrm>
            <a:off x="431006" y="19946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48615" y="2179358"/>
            <a:ext cx="29787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cap="none">
                <a:solidFill>
                  <a:schemeClr val="accent1"/>
                </a:solidFill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2" type="body"/>
          </p:nvPr>
        </p:nvSpPr>
        <p:spPr>
          <a:xfrm>
            <a:off x="348615" y="2345411"/>
            <a:ext cx="29787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3" type="body"/>
          </p:nvPr>
        </p:nvSpPr>
        <p:spPr>
          <a:xfrm>
            <a:off x="348615" y="2784752"/>
            <a:ext cx="5125085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1"/>
          <p:cNvSpPr/>
          <p:nvPr>
            <p:ph idx="4" type="pic"/>
          </p:nvPr>
        </p:nvSpPr>
        <p:spPr>
          <a:xfrm>
            <a:off x="6070600" y="0"/>
            <a:ext cx="6121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27025" y="314326"/>
            <a:ext cx="105156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327025" y="1339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610600" y="6356350"/>
            <a:ext cx="10197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2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12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sp>
        <p:nvSpPr>
          <p:cNvPr id="134" name="Google Shape;134;p12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7" name="Google Shape;137;p13"/>
          <p:cNvCxnSpPr/>
          <p:nvPr/>
        </p:nvCxnSpPr>
        <p:spPr>
          <a:xfrm>
            <a:off x="431006" y="184229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325755" y="202874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9" name="Google Shape;139;p13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3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sp>
        <p:nvSpPr>
          <p:cNvPr id="141" name="Google Shape;141;p13"/>
          <p:cNvSpPr txBox="1"/>
          <p:nvPr>
            <p:ph idx="2" type="body"/>
          </p:nvPr>
        </p:nvSpPr>
        <p:spPr>
          <a:xfrm>
            <a:off x="325755" y="232132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2" name="Google Shape;142;p13"/>
          <p:cNvCxnSpPr/>
          <p:nvPr/>
        </p:nvCxnSpPr>
        <p:spPr>
          <a:xfrm>
            <a:off x="3517106" y="184229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3"/>
          <p:cNvSpPr txBox="1"/>
          <p:nvPr>
            <p:ph idx="3" type="body"/>
          </p:nvPr>
        </p:nvSpPr>
        <p:spPr>
          <a:xfrm>
            <a:off x="3411855" y="202874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4" type="body"/>
          </p:nvPr>
        </p:nvSpPr>
        <p:spPr>
          <a:xfrm>
            <a:off x="3411855" y="232132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5" name="Google Shape;145;p13"/>
          <p:cNvCxnSpPr/>
          <p:nvPr/>
        </p:nvCxnSpPr>
        <p:spPr>
          <a:xfrm>
            <a:off x="6603206" y="184229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3"/>
          <p:cNvSpPr txBox="1"/>
          <p:nvPr>
            <p:ph idx="5" type="body"/>
          </p:nvPr>
        </p:nvSpPr>
        <p:spPr>
          <a:xfrm>
            <a:off x="6497955" y="202874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6" type="body"/>
          </p:nvPr>
        </p:nvSpPr>
        <p:spPr>
          <a:xfrm>
            <a:off x="6497955" y="232132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8" name="Google Shape;148;p13"/>
          <p:cNvCxnSpPr/>
          <p:nvPr/>
        </p:nvCxnSpPr>
        <p:spPr>
          <a:xfrm>
            <a:off x="431006" y="379301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3"/>
          <p:cNvSpPr txBox="1"/>
          <p:nvPr>
            <p:ph idx="7" type="body"/>
          </p:nvPr>
        </p:nvSpPr>
        <p:spPr>
          <a:xfrm>
            <a:off x="325755" y="397946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8" type="body"/>
          </p:nvPr>
        </p:nvSpPr>
        <p:spPr>
          <a:xfrm>
            <a:off x="325755" y="427204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1" name="Google Shape;151;p13"/>
          <p:cNvCxnSpPr/>
          <p:nvPr/>
        </p:nvCxnSpPr>
        <p:spPr>
          <a:xfrm>
            <a:off x="3517106" y="379301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3"/>
          <p:cNvSpPr txBox="1"/>
          <p:nvPr>
            <p:ph idx="9" type="body"/>
          </p:nvPr>
        </p:nvSpPr>
        <p:spPr>
          <a:xfrm>
            <a:off x="3411855" y="397946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3" type="body"/>
          </p:nvPr>
        </p:nvSpPr>
        <p:spPr>
          <a:xfrm>
            <a:off x="3411855" y="427204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4" name="Google Shape;154;p13"/>
          <p:cNvCxnSpPr/>
          <p:nvPr/>
        </p:nvCxnSpPr>
        <p:spPr>
          <a:xfrm>
            <a:off x="6603206" y="379301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3"/>
          <p:cNvSpPr txBox="1"/>
          <p:nvPr>
            <p:ph idx="14" type="body"/>
          </p:nvPr>
        </p:nvSpPr>
        <p:spPr>
          <a:xfrm>
            <a:off x="6497955" y="397946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5" type="body"/>
          </p:nvPr>
        </p:nvSpPr>
        <p:spPr>
          <a:xfrm>
            <a:off x="6497955" y="427204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7" name="Google Shape;157;p13"/>
          <p:cNvCxnSpPr/>
          <p:nvPr/>
        </p:nvCxnSpPr>
        <p:spPr>
          <a:xfrm>
            <a:off x="9515951" y="184229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3"/>
          <p:cNvSpPr txBox="1"/>
          <p:nvPr>
            <p:ph idx="16" type="body"/>
          </p:nvPr>
        </p:nvSpPr>
        <p:spPr>
          <a:xfrm>
            <a:off x="9410700" y="202874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17" type="body"/>
          </p:nvPr>
        </p:nvSpPr>
        <p:spPr>
          <a:xfrm>
            <a:off x="9410700" y="232132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0" name="Google Shape;160;p13"/>
          <p:cNvCxnSpPr/>
          <p:nvPr/>
        </p:nvCxnSpPr>
        <p:spPr>
          <a:xfrm>
            <a:off x="9515951" y="379301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3"/>
          <p:cNvSpPr txBox="1"/>
          <p:nvPr>
            <p:ph idx="18" type="body"/>
          </p:nvPr>
        </p:nvSpPr>
        <p:spPr>
          <a:xfrm>
            <a:off x="9410700" y="397946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19" type="body"/>
          </p:nvPr>
        </p:nvSpPr>
        <p:spPr>
          <a:xfrm>
            <a:off x="9410700" y="427204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bg>
      <p:bgPr>
        <a:solidFill>
          <a:schemeClr val="accent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560705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7" name="Google Shape;167;p14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4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sp>
        <p:nvSpPr>
          <p:cNvPr id="169" name="Google Shape;169;p14"/>
          <p:cNvSpPr txBox="1"/>
          <p:nvPr>
            <p:ph idx="2" type="body"/>
          </p:nvPr>
        </p:nvSpPr>
        <p:spPr>
          <a:xfrm>
            <a:off x="560705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3" type="body"/>
          </p:nvPr>
        </p:nvSpPr>
        <p:spPr>
          <a:xfrm>
            <a:off x="2822284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4"/>
          <p:cNvSpPr txBox="1"/>
          <p:nvPr>
            <p:ph idx="4" type="body"/>
          </p:nvPr>
        </p:nvSpPr>
        <p:spPr>
          <a:xfrm>
            <a:off x="2822284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4"/>
          <p:cNvSpPr txBox="1"/>
          <p:nvPr>
            <p:ph idx="5" type="body"/>
          </p:nvPr>
        </p:nvSpPr>
        <p:spPr>
          <a:xfrm>
            <a:off x="5083863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4"/>
          <p:cNvSpPr txBox="1"/>
          <p:nvPr>
            <p:ph idx="6" type="body"/>
          </p:nvPr>
        </p:nvSpPr>
        <p:spPr>
          <a:xfrm>
            <a:off x="5083863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4"/>
          <p:cNvSpPr txBox="1"/>
          <p:nvPr>
            <p:ph idx="7" type="body"/>
          </p:nvPr>
        </p:nvSpPr>
        <p:spPr>
          <a:xfrm>
            <a:off x="7345442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4"/>
          <p:cNvSpPr txBox="1"/>
          <p:nvPr>
            <p:ph idx="8" type="body"/>
          </p:nvPr>
        </p:nvSpPr>
        <p:spPr>
          <a:xfrm>
            <a:off x="7345442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4"/>
          <p:cNvSpPr txBox="1"/>
          <p:nvPr>
            <p:ph idx="9" type="body"/>
          </p:nvPr>
        </p:nvSpPr>
        <p:spPr>
          <a:xfrm>
            <a:off x="9607019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4"/>
          <p:cNvSpPr txBox="1"/>
          <p:nvPr>
            <p:ph idx="13" type="body"/>
          </p:nvPr>
        </p:nvSpPr>
        <p:spPr>
          <a:xfrm>
            <a:off x="9607019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4"/>
          <p:cNvSpPr txBox="1"/>
          <p:nvPr>
            <p:ph idx="14" type="body"/>
          </p:nvPr>
        </p:nvSpPr>
        <p:spPr>
          <a:xfrm>
            <a:off x="560705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4"/>
          <p:cNvSpPr txBox="1"/>
          <p:nvPr>
            <p:ph idx="15" type="body"/>
          </p:nvPr>
        </p:nvSpPr>
        <p:spPr>
          <a:xfrm>
            <a:off x="560705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4"/>
          <p:cNvSpPr txBox="1"/>
          <p:nvPr>
            <p:ph idx="16" type="body"/>
          </p:nvPr>
        </p:nvSpPr>
        <p:spPr>
          <a:xfrm>
            <a:off x="2822284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4"/>
          <p:cNvSpPr txBox="1"/>
          <p:nvPr>
            <p:ph idx="17" type="body"/>
          </p:nvPr>
        </p:nvSpPr>
        <p:spPr>
          <a:xfrm>
            <a:off x="2822284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4"/>
          <p:cNvSpPr txBox="1"/>
          <p:nvPr>
            <p:ph idx="18" type="body"/>
          </p:nvPr>
        </p:nvSpPr>
        <p:spPr>
          <a:xfrm>
            <a:off x="5083863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4"/>
          <p:cNvSpPr txBox="1"/>
          <p:nvPr>
            <p:ph idx="19" type="body"/>
          </p:nvPr>
        </p:nvSpPr>
        <p:spPr>
          <a:xfrm>
            <a:off x="5083863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4"/>
          <p:cNvSpPr txBox="1"/>
          <p:nvPr>
            <p:ph idx="20" type="body"/>
          </p:nvPr>
        </p:nvSpPr>
        <p:spPr>
          <a:xfrm>
            <a:off x="7345442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4"/>
          <p:cNvSpPr txBox="1"/>
          <p:nvPr>
            <p:ph idx="21" type="body"/>
          </p:nvPr>
        </p:nvSpPr>
        <p:spPr>
          <a:xfrm>
            <a:off x="7345442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4"/>
          <p:cNvSpPr txBox="1"/>
          <p:nvPr>
            <p:ph idx="22" type="body"/>
          </p:nvPr>
        </p:nvSpPr>
        <p:spPr>
          <a:xfrm>
            <a:off x="9607019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23" type="body"/>
          </p:nvPr>
        </p:nvSpPr>
        <p:spPr>
          <a:xfrm>
            <a:off x="9607019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 showMasterSp="0">
  <p:cSld name="5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3638550" y="2914650"/>
            <a:ext cx="5000625" cy="96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4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638175" y="5768198"/>
            <a:ext cx="11001376" cy="96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CONTACT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Yossi Wolf CEO | Mobile:+972(0)548162808 | yossi@robotemi .com | www.robotemi .com | www.robo-team.com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1936750" y="4896062"/>
            <a:ext cx="131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222388" y="5019593"/>
            <a:ext cx="0" cy="1239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generated with very high confidence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862" y="2287023"/>
            <a:ext cx="2138363" cy="6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768666" y="3328586"/>
            <a:ext cx="45424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PERSONAL ROBOT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338523" y="4919621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BERLIN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 showMasterSp="0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7150100" y="5146887"/>
            <a:ext cx="131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>
            <a:off x="8435738" y="5261685"/>
            <a:ext cx="0" cy="1239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generated with very high confidence"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4862" y="2172723"/>
            <a:ext cx="2138363" cy="6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5975666" y="3214286"/>
            <a:ext cx="45424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PERSONAL ROBOT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605601" y="5162381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BERLIN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 showMasterSp="0">
  <p:cSld name="3_Title Slide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08923" y="2676400"/>
            <a:ext cx="2366198" cy="76503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3849360" y="3817908"/>
            <a:ext cx="45424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 PERSONAL ROBOT</a:t>
            </a:r>
            <a:endParaRPr b="0" i="0" sz="16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" name="Google Shape;38;p5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5"/>
          <p:cNvSpPr/>
          <p:nvPr/>
        </p:nvSpPr>
        <p:spPr>
          <a:xfrm>
            <a:off x="334635" y="6153725"/>
            <a:ext cx="45424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 NEW WAY TO CONNECT </a:t>
            </a:r>
            <a:endParaRPr b="0" i="0" sz="9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440532" y="1258888"/>
            <a:ext cx="26193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431006" y="184229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48615" y="19053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7" name="Google Shape;47;p6"/>
          <p:cNvCxnSpPr/>
          <p:nvPr/>
        </p:nvCxnSpPr>
        <p:spPr>
          <a:xfrm>
            <a:off x="431006" y="269954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348615" y="27625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9" name="Google Shape;49;p6"/>
          <p:cNvCxnSpPr/>
          <p:nvPr/>
        </p:nvCxnSpPr>
        <p:spPr>
          <a:xfrm>
            <a:off x="431006" y="3571082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348615" y="36341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1" name="Google Shape;51;p6"/>
          <p:cNvCxnSpPr/>
          <p:nvPr/>
        </p:nvCxnSpPr>
        <p:spPr>
          <a:xfrm>
            <a:off x="3312319" y="184229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3229928" y="19053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" name="Google Shape;53;p6"/>
          <p:cNvCxnSpPr/>
          <p:nvPr/>
        </p:nvCxnSpPr>
        <p:spPr>
          <a:xfrm>
            <a:off x="3312319" y="269954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6"/>
          <p:cNvSpPr txBox="1"/>
          <p:nvPr>
            <p:ph idx="5" type="body"/>
          </p:nvPr>
        </p:nvSpPr>
        <p:spPr>
          <a:xfrm>
            <a:off x="3229928" y="27625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3312319" y="3571082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6"/>
          <p:cNvSpPr txBox="1"/>
          <p:nvPr>
            <p:ph idx="6" type="body"/>
          </p:nvPr>
        </p:nvSpPr>
        <p:spPr>
          <a:xfrm>
            <a:off x="3229928" y="36341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7" name="Google Shape;57;p6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6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" name="Google Shape;62;p7"/>
          <p:cNvCxnSpPr/>
          <p:nvPr/>
        </p:nvCxnSpPr>
        <p:spPr>
          <a:xfrm>
            <a:off x="440532" y="1258888"/>
            <a:ext cx="26193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7"/>
          <p:cNvCxnSpPr/>
          <p:nvPr/>
        </p:nvCxnSpPr>
        <p:spPr>
          <a:xfrm>
            <a:off x="431006" y="184229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348615" y="19053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5" name="Google Shape;65;p7"/>
          <p:cNvCxnSpPr/>
          <p:nvPr/>
        </p:nvCxnSpPr>
        <p:spPr>
          <a:xfrm>
            <a:off x="431006" y="269954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348615" y="27625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7" name="Google Shape;67;p7"/>
          <p:cNvCxnSpPr/>
          <p:nvPr/>
        </p:nvCxnSpPr>
        <p:spPr>
          <a:xfrm>
            <a:off x="431006" y="3571082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348615" y="36341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7"/>
          <p:cNvCxnSpPr/>
          <p:nvPr/>
        </p:nvCxnSpPr>
        <p:spPr>
          <a:xfrm>
            <a:off x="3312319" y="184229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7"/>
          <p:cNvSpPr txBox="1"/>
          <p:nvPr>
            <p:ph idx="4" type="body"/>
          </p:nvPr>
        </p:nvSpPr>
        <p:spPr>
          <a:xfrm>
            <a:off x="3229928" y="19053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7"/>
          <p:cNvCxnSpPr/>
          <p:nvPr/>
        </p:nvCxnSpPr>
        <p:spPr>
          <a:xfrm>
            <a:off x="3312319" y="269954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7"/>
          <p:cNvSpPr txBox="1"/>
          <p:nvPr>
            <p:ph idx="5" type="body"/>
          </p:nvPr>
        </p:nvSpPr>
        <p:spPr>
          <a:xfrm>
            <a:off x="3229928" y="27625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3" name="Google Shape;73;p7"/>
          <p:cNvCxnSpPr/>
          <p:nvPr/>
        </p:nvCxnSpPr>
        <p:spPr>
          <a:xfrm>
            <a:off x="3312319" y="3571082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7"/>
          <p:cNvSpPr txBox="1"/>
          <p:nvPr>
            <p:ph idx="6" type="body"/>
          </p:nvPr>
        </p:nvSpPr>
        <p:spPr>
          <a:xfrm>
            <a:off x="3229928" y="36341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7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7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sp>
        <p:nvSpPr>
          <p:cNvPr id="77" name="Google Shape;77;p7"/>
          <p:cNvSpPr txBox="1"/>
          <p:nvPr>
            <p:ph idx="7" type="body"/>
          </p:nvPr>
        </p:nvSpPr>
        <p:spPr>
          <a:xfrm>
            <a:off x="348615" y="21212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8" type="body"/>
          </p:nvPr>
        </p:nvSpPr>
        <p:spPr>
          <a:xfrm>
            <a:off x="348615" y="29784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9" type="body"/>
          </p:nvPr>
        </p:nvSpPr>
        <p:spPr>
          <a:xfrm>
            <a:off x="348615" y="38500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3" type="body"/>
          </p:nvPr>
        </p:nvSpPr>
        <p:spPr>
          <a:xfrm>
            <a:off x="3229928" y="21212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4" type="body"/>
          </p:nvPr>
        </p:nvSpPr>
        <p:spPr>
          <a:xfrm>
            <a:off x="3229928" y="29784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5" type="body"/>
          </p:nvPr>
        </p:nvSpPr>
        <p:spPr>
          <a:xfrm>
            <a:off x="3229928" y="38500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6" name="Google Shape;86;p8"/>
          <p:cNvCxnSpPr/>
          <p:nvPr/>
        </p:nvCxnSpPr>
        <p:spPr>
          <a:xfrm>
            <a:off x="431006" y="18422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348615" y="1967070"/>
            <a:ext cx="51250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8" name="Google Shape;88;p8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8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sp>
        <p:nvSpPr>
          <p:cNvPr id="90" name="Google Shape;90;p8"/>
          <p:cNvSpPr txBox="1"/>
          <p:nvPr>
            <p:ph idx="2" type="body"/>
          </p:nvPr>
        </p:nvSpPr>
        <p:spPr>
          <a:xfrm>
            <a:off x="348615" y="2133123"/>
            <a:ext cx="51250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3" type="body"/>
          </p:nvPr>
        </p:nvSpPr>
        <p:spPr>
          <a:xfrm>
            <a:off x="348615" y="2628423"/>
            <a:ext cx="5125085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2" name="Google Shape;92;p8"/>
          <p:cNvCxnSpPr/>
          <p:nvPr/>
        </p:nvCxnSpPr>
        <p:spPr>
          <a:xfrm>
            <a:off x="6403789" y="18422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8"/>
          <p:cNvSpPr txBox="1"/>
          <p:nvPr>
            <p:ph idx="4" type="body"/>
          </p:nvPr>
        </p:nvSpPr>
        <p:spPr>
          <a:xfrm>
            <a:off x="6321398" y="1967070"/>
            <a:ext cx="51250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5" type="body"/>
          </p:nvPr>
        </p:nvSpPr>
        <p:spPr>
          <a:xfrm>
            <a:off x="6321398" y="2133123"/>
            <a:ext cx="51250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6" type="body"/>
          </p:nvPr>
        </p:nvSpPr>
        <p:spPr>
          <a:xfrm>
            <a:off x="6321398" y="2628423"/>
            <a:ext cx="5125085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bg>
      <p:bgPr>
        <a:solidFill>
          <a:schemeClr val="accent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9" name="Google Shape;99;p9"/>
          <p:cNvCxnSpPr/>
          <p:nvPr/>
        </p:nvCxnSpPr>
        <p:spPr>
          <a:xfrm>
            <a:off x="431006" y="18422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348615" y="1967070"/>
            <a:ext cx="29787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1" name="Google Shape;101;p9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9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348615" y="2133123"/>
            <a:ext cx="29787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3" type="body"/>
          </p:nvPr>
        </p:nvSpPr>
        <p:spPr>
          <a:xfrm>
            <a:off x="348615" y="2628423"/>
            <a:ext cx="2978785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5" name="Google Shape;105;p9"/>
          <p:cNvCxnSpPr/>
          <p:nvPr/>
        </p:nvCxnSpPr>
        <p:spPr>
          <a:xfrm>
            <a:off x="6403789" y="18422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9"/>
          <p:cNvSpPr txBox="1"/>
          <p:nvPr>
            <p:ph idx="4" type="body"/>
          </p:nvPr>
        </p:nvSpPr>
        <p:spPr>
          <a:xfrm>
            <a:off x="6321399" y="1967070"/>
            <a:ext cx="278450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5" type="body"/>
          </p:nvPr>
        </p:nvSpPr>
        <p:spPr>
          <a:xfrm>
            <a:off x="6321399" y="2133123"/>
            <a:ext cx="278450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6" type="body"/>
          </p:nvPr>
        </p:nvSpPr>
        <p:spPr>
          <a:xfrm>
            <a:off x="6321399" y="2628423"/>
            <a:ext cx="2784502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"/>
          <p:cNvSpPr/>
          <p:nvPr>
            <p:ph idx="7" type="pic"/>
          </p:nvPr>
        </p:nvSpPr>
        <p:spPr>
          <a:xfrm>
            <a:off x="3365770" y="2628900"/>
            <a:ext cx="2222230" cy="22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9"/>
          <p:cNvSpPr/>
          <p:nvPr>
            <p:ph idx="8" type="pic"/>
          </p:nvPr>
        </p:nvSpPr>
        <p:spPr>
          <a:xfrm>
            <a:off x="9338553" y="2628900"/>
            <a:ext cx="2222230" cy="22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1" name="Google Shape;111;p9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ctrTitle"/>
          </p:nvPr>
        </p:nvSpPr>
        <p:spPr>
          <a:xfrm>
            <a:off x="1226496" y="2509735"/>
            <a:ext cx="9739009" cy="733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" type="subTitle"/>
          </p:nvPr>
        </p:nvSpPr>
        <p:spPr>
          <a:xfrm>
            <a:off x="2356363" y="4221291"/>
            <a:ext cx="7479274" cy="307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5" name="Google Shape;115;p10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303" y="6188251"/>
            <a:ext cx="818754" cy="26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/>
          </a:p>
        </p:txBody>
      </p:sp>
      <p:cxnSp>
        <p:nvCxnSpPr>
          <p:cNvPr id="118" name="Google Shape;118;p10"/>
          <p:cNvCxnSpPr/>
          <p:nvPr/>
        </p:nvCxnSpPr>
        <p:spPr>
          <a:xfrm>
            <a:off x="5940637" y="3691055"/>
            <a:ext cx="310727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0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27025" y="314326"/>
            <a:ext cx="105156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7025" y="1339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5520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generated with very high confidence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3862" y="6200615"/>
            <a:ext cx="762001" cy="228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hyperlink" Target="http://drive.google.com/file/d/1GwPAtXpTvxiEMGjKnmOE0oU8IZd-zxHL/view" TargetMode="External"/><Relationship Id="rId5" Type="http://schemas.openxmlformats.org/officeDocument/2006/relationships/image" Target="../media/image21.jp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327025" y="314326"/>
            <a:ext cx="67341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ROBOT MANAGER -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/>
              <a:t>O V E R V I E W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348615" y="1905318"/>
            <a:ext cx="229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US" sz="1200"/>
              <a:t>RM purpose and responsibilities 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98" name="Google Shape;198;p16"/>
          <p:cNvSpPr txBox="1"/>
          <p:nvPr>
            <p:ph idx="2" type="body"/>
          </p:nvPr>
        </p:nvSpPr>
        <p:spPr>
          <a:xfrm>
            <a:off x="348615" y="2762568"/>
            <a:ext cx="229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Nodes Interactions 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1200"/>
          </a:p>
        </p:txBody>
      </p:sp>
      <p:sp>
        <p:nvSpPr>
          <p:cNvPr id="199" name="Google Shape;199;p16"/>
          <p:cNvSpPr txBox="1"/>
          <p:nvPr>
            <p:ph idx="3" type="body"/>
          </p:nvPr>
        </p:nvSpPr>
        <p:spPr>
          <a:xfrm>
            <a:off x="348615" y="3634106"/>
            <a:ext cx="229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sz="1200"/>
              <a:t>Node Structure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1200"/>
          </a:p>
        </p:txBody>
      </p:sp>
      <p:sp>
        <p:nvSpPr>
          <p:cNvPr id="200" name="Google Shape;200;p16"/>
          <p:cNvSpPr txBox="1"/>
          <p:nvPr>
            <p:ph idx="4" type="body"/>
          </p:nvPr>
        </p:nvSpPr>
        <p:spPr>
          <a:xfrm>
            <a:off x="3229928" y="1905318"/>
            <a:ext cx="229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sz="1200"/>
              <a:t>Feature Flow - Goto  Example</a:t>
            </a:r>
            <a:endParaRPr b="1" sz="1200"/>
          </a:p>
        </p:txBody>
      </p:sp>
      <p:sp>
        <p:nvSpPr>
          <p:cNvPr id="201" name="Google Shape;201;p16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375" y="1398150"/>
            <a:ext cx="6508626" cy="545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327025" y="314326"/>
            <a:ext cx="10515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ROBOT MANAGER  - Feature Flow Example (Goto)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293" name="Google Shape;2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626"/>
            <a:ext cx="11887198" cy="4660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327025" y="314326"/>
            <a:ext cx="10515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ROBOT MANAGER  - Feature Flow Example (Goto)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301" name="Google Shape;3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626"/>
            <a:ext cx="11887200" cy="185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67874"/>
            <a:ext cx="11887200" cy="197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327025" y="314326"/>
            <a:ext cx="10515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ROBOT MANAGER  - Feature Flow Example (Goto)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310" name="Google Shape;3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67874"/>
            <a:ext cx="11887200" cy="197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7" title="goto_flow_slow_mo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12976"/>
            <a:ext cx="12192000" cy="3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327025" y="314326"/>
            <a:ext cx="67341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318" name="Google Shape;318;p28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319" name="Google Shape;3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013" y="962251"/>
            <a:ext cx="5649976" cy="564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ROBOT MANAGER</a:t>
            </a:r>
            <a:r>
              <a:rPr lang="en-US"/>
              <a:t>  - PURPOSE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348625" y="1967141"/>
            <a:ext cx="51252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sz="2400" u="sng"/>
              <a:t>Main Goals: </a:t>
            </a:r>
            <a:endParaRPr b="1" sz="24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-US" sz="1200"/>
              <a:t>R</a:t>
            </a:r>
            <a:r>
              <a:rPr lang="en-US" sz="1200"/>
              <a:t>obot manager is incharge on the execution of external (user) and internal (system) commands.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Translate commands to excutional flow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Trigger the required nodes into action and operate accordingly</a:t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-US" sz="1200"/>
              <a:t>Decision making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Filter invalid inputs and alert/take action accordingly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Process the data and carry out the desired command according to plan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17"/>
          <p:cNvSpPr txBox="1"/>
          <p:nvPr>
            <p:ph idx="4" type="body"/>
          </p:nvPr>
        </p:nvSpPr>
        <p:spPr>
          <a:xfrm>
            <a:off x="6321400" y="1967148"/>
            <a:ext cx="5125200" cy="4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12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12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1200" u="sng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-US" sz="1200"/>
              <a:t>On-Going </a:t>
            </a:r>
            <a:r>
              <a:rPr b="1" lang="en-US" sz="1200"/>
              <a:t>system</a:t>
            </a:r>
            <a:r>
              <a:rPr lang="en-US" sz="1200"/>
              <a:t> status reports.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Robox node status report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Feature status report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-US" sz="1200"/>
              <a:t>“Behind the scenes” commutinction with the other nodes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continuous data and other inputs exchange (locations, traversability, status , obstacles, etc..)</a:t>
            </a:r>
            <a:endParaRPr sz="1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" name="Google Shape;210;p17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327025" y="314326"/>
            <a:ext cx="67341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ROBOT MANAGER  - NODES INTERACTIONS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325755" y="202874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MOTHERBOARD</a:t>
            </a:r>
            <a:endParaRPr/>
          </a:p>
        </p:txBody>
      </p:sp>
      <p:sp>
        <p:nvSpPr>
          <p:cNvPr id="218" name="Google Shape;218;p18"/>
          <p:cNvSpPr txBox="1"/>
          <p:nvPr>
            <p:ph idx="2" type="body"/>
          </p:nvPr>
        </p:nvSpPr>
        <p:spPr>
          <a:xfrm>
            <a:off x="325750" y="2321326"/>
            <a:ext cx="24918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Desired Velocity (V, W), keep alive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PID configurations</a:t>
            </a:r>
            <a:endParaRPr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Lidar RPM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Microphone desired angle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Subscribe</a:t>
            </a:r>
            <a:r>
              <a:rPr b="1" lang="en-US" u="sng"/>
              <a:t>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Odometry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IMU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AdvanceStatus</a:t>
            </a:r>
            <a:endParaRPr b="1" u="sng"/>
          </a:p>
        </p:txBody>
      </p:sp>
      <p:sp>
        <p:nvSpPr>
          <p:cNvPr id="219" name="Google Shape;219;p18"/>
          <p:cNvSpPr txBox="1"/>
          <p:nvPr>
            <p:ph idx="3" type="body"/>
          </p:nvPr>
        </p:nvSpPr>
        <p:spPr>
          <a:xfrm>
            <a:off x="3411855" y="202874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COMMAND PARSER</a:t>
            </a:r>
            <a:endParaRPr/>
          </a:p>
        </p:txBody>
      </p:sp>
      <p:sp>
        <p:nvSpPr>
          <p:cNvPr id="220" name="Google Shape;220;p18"/>
          <p:cNvSpPr txBox="1"/>
          <p:nvPr>
            <p:ph idx="7" type="body"/>
          </p:nvPr>
        </p:nvSpPr>
        <p:spPr>
          <a:xfrm>
            <a:off x="325755" y="397946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LOCAL MAP</a:t>
            </a:r>
            <a:endParaRPr/>
          </a:p>
        </p:txBody>
      </p:sp>
      <p:sp>
        <p:nvSpPr>
          <p:cNvPr id="221" name="Google Shape;221;p18"/>
          <p:cNvSpPr txBox="1"/>
          <p:nvPr>
            <p:ph idx="8" type="body"/>
          </p:nvPr>
        </p:nvSpPr>
        <p:spPr>
          <a:xfrm>
            <a:off x="325750" y="4272053"/>
            <a:ext cx="24918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object to map (currently deprecated)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/>
              <a:t>Subscribe: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Velocity Check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/>
              <a:t>collision on trajectory 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/>
              <a:t>velocity approval and mofidication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Obstacle Status and details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>
            <p:ph idx="9" type="body"/>
          </p:nvPr>
        </p:nvSpPr>
        <p:spPr>
          <a:xfrm>
            <a:off x="3411855" y="397946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HEALTH MONITOR</a:t>
            </a:r>
            <a:endParaRPr/>
          </a:p>
        </p:txBody>
      </p:sp>
      <p:sp>
        <p:nvSpPr>
          <p:cNvPr id="223" name="Google Shape;223;p18"/>
          <p:cNvSpPr txBox="1"/>
          <p:nvPr>
            <p:ph idx="13" type="body"/>
          </p:nvPr>
        </p:nvSpPr>
        <p:spPr>
          <a:xfrm>
            <a:off x="3411850" y="4272054"/>
            <a:ext cx="2491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Features Status 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keep alive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/>
              <a:t>Subscribe: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Nodes Status 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System events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>
            <p:ph idx="14" type="body"/>
          </p:nvPr>
        </p:nvSpPr>
        <p:spPr>
          <a:xfrm>
            <a:off x="6497955" y="397946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SLAM</a:t>
            </a:r>
            <a:endParaRPr/>
          </a:p>
        </p:txBody>
      </p:sp>
      <p:sp>
        <p:nvSpPr>
          <p:cNvPr id="225" name="Google Shape;225;p18"/>
          <p:cNvSpPr txBox="1"/>
          <p:nvPr>
            <p:ph idx="15" type="body"/>
          </p:nvPr>
        </p:nvSpPr>
        <p:spPr>
          <a:xfrm>
            <a:off x="6497950" y="4272055"/>
            <a:ext cx="24918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Traversability (visited poses) 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Map services: reset, load, save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locations handling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future: stack, obstacles, persons, etc.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landmarks - (currently deprecated)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/>
              <a:t>Subscribe: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Map services status: (succeeded, failed)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live locations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 txBox="1"/>
          <p:nvPr>
            <p:ph idx="16" type="body"/>
          </p:nvPr>
        </p:nvSpPr>
        <p:spPr>
          <a:xfrm>
            <a:off x="9410700" y="202874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DEPTH TRACK</a:t>
            </a:r>
            <a:endParaRPr/>
          </a:p>
        </p:txBody>
      </p:sp>
      <p:sp>
        <p:nvSpPr>
          <p:cNvPr id="227" name="Google Shape;227;p18"/>
          <p:cNvSpPr txBox="1"/>
          <p:nvPr>
            <p:ph idx="17" type="body"/>
          </p:nvPr>
        </p:nvSpPr>
        <p:spPr>
          <a:xfrm>
            <a:off x="9410700" y="2321323"/>
            <a:ext cx="2491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Bewith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snap to user	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person detection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desired tilt angle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/>
              <a:t>Subscribe: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person detection 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target location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 txBox="1"/>
          <p:nvPr>
            <p:ph idx="18" type="body"/>
          </p:nvPr>
        </p:nvSpPr>
        <p:spPr>
          <a:xfrm>
            <a:off x="9410700" y="397946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DYNAMIC TRACKING</a:t>
            </a:r>
            <a:endParaRPr/>
          </a:p>
        </p:txBody>
      </p:sp>
      <p:sp>
        <p:nvSpPr>
          <p:cNvPr id="229" name="Google Shape;229;p18"/>
          <p:cNvSpPr txBox="1"/>
          <p:nvPr>
            <p:ph idx="19" type="body"/>
          </p:nvPr>
        </p:nvSpPr>
        <p:spPr>
          <a:xfrm>
            <a:off x="9410700" y="4272043"/>
            <a:ext cx="2491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Bewith - start / stop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/>
              <a:t>Subscribe: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Dynamic object (currently only for bewith)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sp>
        <p:nvSpPr>
          <p:cNvPr id="231" name="Google Shape;231;p18"/>
          <p:cNvSpPr txBox="1"/>
          <p:nvPr>
            <p:ph idx="2" type="body"/>
          </p:nvPr>
        </p:nvSpPr>
        <p:spPr>
          <a:xfrm>
            <a:off x="3411850" y="2321326"/>
            <a:ext cx="24918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Statuses (nodes, sensors, obstacles, states and more)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Locations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Subscribe: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User Commands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Internal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232" name="Google Shape;232;p18"/>
          <p:cNvSpPr txBox="1"/>
          <p:nvPr>
            <p:ph idx="3" type="body"/>
          </p:nvPr>
        </p:nvSpPr>
        <p:spPr>
          <a:xfrm>
            <a:off x="6411280" y="202874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PATH PLAN</a:t>
            </a:r>
            <a:endParaRPr/>
          </a:p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6411275" y="2321326"/>
            <a:ext cx="24918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Path Plan Requests (by type)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Subscribe: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Planned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234" name="Google Shape;2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327025" y="314326"/>
            <a:ext cx="67341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ROBOT MANAGER  - NODES INTERACTIONS</a:t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325755" y="202874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TILT</a:t>
            </a:r>
            <a:endParaRPr/>
          </a:p>
        </p:txBody>
      </p:sp>
      <p:sp>
        <p:nvSpPr>
          <p:cNvPr id="241" name="Google Shape;241;p19"/>
          <p:cNvSpPr txBox="1"/>
          <p:nvPr>
            <p:ph idx="2" type="body"/>
          </p:nvPr>
        </p:nvSpPr>
        <p:spPr>
          <a:xfrm>
            <a:off x="325750" y="2321326"/>
            <a:ext cx="24918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Subscribe: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Tilt angle</a:t>
            </a:r>
            <a:endParaRPr b="1" u="sng"/>
          </a:p>
        </p:txBody>
      </p:sp>
      <p:sp>
        <p:nvSpPr>
          <p:cNvPr id="242" name="Google Shape;242;p19"/>
          <p:cNvSpPr txBox="1"/>
          <p:nvPr>
            <p:ph idx="3" type="body"/>
          </p:nvPr>
        </p:nvSpPr>
        <p:spPr>
          <a:xfrm>
            <a:off x="3411855" y="2028746"/>
            <a:ext cx="24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/>
              <a:t>DOCKING</a:t>
            </a:r>
            <a:endParaRPr/>
          </a:p>
        </p:txBody>
      </p:sp>
      <p:sp>
        <p:nvSpPr>
          <p:cNvPr id="243" name="Google Shape;243;p19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sp>
        <p:nvSpPr>
          <p:cNvPr id="244" name="Google Shape;244;p19"/>
          <p:cNvSpPr txBox="1"/>
          <p:nvPr>
            <p:ph idx="2" type="body"/>
          </p:nvPr>
        </p:nvSpPr>
        <p:spPr>
          <a:xfrm>
            <a:off x="3411850" y="2321326"/>
            <a:ext cx="24918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-US" u="sng"/>
              <a:t>Publish</a:t>
            </a:r>
            <a:r>
              <a:rPr lang="en-US"/>
              <a:t>:</a:t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Docking detection command - start / stop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Subscribe:</a:t>
            </a:r>
            <a:endParaRPr b="1" u="sng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Home Base</a:t>
            </a:r>
            <a:r>
              <a:rPr lang="en-US"/>
              <a:t> </a:t>
            </a:r>
            <a:r>
              <a:rPr lang="en-US"/>
              <a:t>position and</a:t>
            </a:r>
            <a:r>
              <a:rPr lang="en-US"/>
              <a:t> orientation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245" name="Google Shape;2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500" y="1791375"/>
            <a:ext cx="5646300" cy="396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327025" y="390525"/>
            <a:ext cx="65067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ROBOT MANAGER  - Node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 txBox="1"/>
          <p:nvPr>
            <p:ph idx="3" type="body"/>
          </p:nvPr>
        </p:nvSpPr>
        <p:spPr>
          <a:xfrm>
            <a:off x="348625" y="2022750"/>
            <a:ext cx="47559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-US" sz="1200"/>
              <a:t>Main High Level </a:t>
            </a:r>
            <a:r>
              <a:rPr b="1" lang="en-US" sz="1200"/>
              <a:t>MSM (Meta State Machine) Design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Inherited from “boost” MSM library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Implemented in hierarchically form (MSM’s pattern):</a:t>
            </a:r>
            <a:endParaRPr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main state / substate </a:t>
            </a:r>
            <a:endParaRPr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events</a:t>
            </a:r>
            <a:endParaRPr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external / internal  transition and proper guard </a:t>
            </a:r>
            <a:endParaRPr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entry</a:t>
            </a:r>
            <a:r>
              <a:rPr lang="en-US" sz="1200"/>
              <a:t> / exit action </a:t>
            </a:r>
            <a:endParaRPr sz="1200"/>
          </a:p>
          <a:p>
            <a:pPr indent="-3048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/>
              <a:t>Safe entry, exit, transition procedures </a:t>
            </a:r>
            <a:endParaRPr sz="12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</p:txBody>
      </p:sp>
      <p:sp>
        <p:nvSpPr>
          <p:cNvPr id="253" name="Google Shape;253;p20"/>
          <p:cNvSpPr txBox="1"/>
          <p:nvPr>
            <p:ph idx="3" type="body"/>
          </p:nvPr>
        </p:nvSpPr>
        <p:spPr>
          <a:xfrm>
            <a:off x="7016650" y="1786050"/>
            <a:ext cx="47559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Benefits: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Organized and intolerable to undefined transitions between states/substates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runtime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Adjustable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Disadvantages 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“boost” library limitations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slow compile time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</p:txBody>
      </p:sp>
      <p:pic>
        <p:nvPicPr>
          <p:cNvPr id="254" name="Google Shape;2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075" y="4532075"/>
            <a:ext cx="7975574" cy="20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327025" y="314326"/>
            <a:ext cx="10515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ROBOT MANAGER  - MAIN STATE MACHINE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626"/>
            <a:ext cx="11887198" cy="4383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327025" y="390525"/>
            <a:ext cx="65067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ROBOT MANAGER  - Node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 txBox="1"/>
          <p:nvPr>
            <p:ph idx="3" type="body"/>
          </p:nvPr>
        </p:nvSpPr>
        <p:spPr>
          <a:xfrm>
            <a:off x="348625" y="2022750"/>
            <a:ext cx="47559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-US" sz="1200"/>
              <a:t>Managers </a:t>
            </a:r>
            <a:r>
              <a:rPr b="1" lang="en-US" sz="1200"/>
              <a:t>Division</a:t>
            </a:r>
            <a:r>
              <a:rPr b="1" lang="en-US" sz="1200"/>
              <a:t> </a:t>
            </a:r>
            <a:r>
              <a:rPr b="1" lang="en-US" sz="1200"/>
              <a:t> 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Inherited manager for every responsibility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manager for every node interaction 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manager for each assignment </a:t>
            </a:r>
            <a:endParaRPr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velocity</a:t>
            </a:r>
            <a:endParaRPr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locations</a:t>
            </a:r>
            <a:endParaRPr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robox status </a:t>
            </a:r>
            <a:endParaRPr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msgs status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traversability</a:t>
            </a:r>
            <a:endParaRPr sz="1100">
              <a:solidFill>
                <a:srgbClr val="9574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etc…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Benefits: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Easier control on each responsibility 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Scalable 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200"/>
              <a:t>Saves reused logics and code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263" y="2151447"/>
            <a:ext cx="2599975" cy="17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>
            <p:ph idx="3" type="body"/>
          </p:nvPr>
        </p:nvSpPr>
        <p:spPr>
          <a:xfrm>
            <a:off x="7245050" y="2098950"/>
            <a:ext cx="47559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-US" sz="1200"/>
              <a:t>Feature Manager</a:t>
            </a:r>
            <a:r>
              <a:rPr b="1" lang="en-US" sz="1200"/>
              <a:t>  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-US" sz="1200"/>
              <a:t>goto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-US" sz="1200"/>
              <a:t>bewith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-US" sz="1200"/>
              <a:t>moveby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-US" sz="1200"/>
              <a:t>snaptouser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-US" sz="1200"/>
              <a:t>etc.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each feature has its own unique quality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common attributes and structure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movements types (currently not implemented)</a:t>
            </a:r>
            <a:endParaRPr sz="12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327025" y="314325"/>
            <a:ext cx="9487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ROBOT MANAGER  - Feature Flow Example (Goto)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50" y="1285050"/>
            <a:ext cx="4972600" cy="386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">
            <a:off x="5901247" y="1361261"/>
            <a:ext cx="6072851" cy="379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327025" y="314326"/>
            <a:ext cx="10515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ROBOT MANAGER  - Feature Flow Example (Goto)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827026"/>
            <a:ext cx="5696437" cy="564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0100" y="6061976"/>
            <a:ext cx="22288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mi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00DB9F"/>
      </a:accent1>
      <a:accent2>
        <a:srgbClr val="A0A1A2"/>
      </a:accent2>
      <a:accent3>
        <a:srgbClr val="B2E2D5"/>
      </a:accent3>
      <a:accent4>
        <a:srgbClr val="DEDEDD"/>
      </a:accent4>
      <a:accent5>
        <a:srgbClr val="EAEAEA"/>
      </a:accent5>
      <a:accent6>
        <a:srgbClr val="00DB9F"/>
      </a:accent6>
      <a:hlink>
        <a:srgbClr val="00DB9F"/>
      </a:hlink>
      <a:folHlink>
        <a:srgbClr val="A0A1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