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66" r:id="rId4"/>
    <p:sldId id="274" r:id="rId5"/>
    <p:sldId id="277" r:id="rId6"/>
    <p:sldId id="300" r:id="rId7"/>
    <p:sldId id="301" r:id="rId8"/>
    <p:sldId id="281" r:id="rId9"/>
    <p:sldId id="284" r:id="rId10"/>
    <p:sldId id="298" r:id="rId11"/>
    <p:sldId id="299" r:id="rId12"/>
    <p:sldId id="292" r:id="rId13"/>
    <p:sldId id="273" r:id="rId1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E2D6"/>
    <a:srgbClr val="DEDEDC"/>
    <a:srgbClr val="C7E5DD"/>
    <a:srgbClr val="98DECA"/>
    <a:srgbClr val="75D9B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6140" autoAdjust="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8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650B97-7D14-44E6-B82D-A7D7694996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7565B-70CE-4532-AAB5-9E50FBA324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FF076A5D-6310-4B91-A1C8-67745A03D475}" type="datetimeFigureOut">
              <a:rPr lang="he-IL" smtClean="0"/>
              <a:t>ה'/כסלו/תשע"ט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9DA43-E647-45F7-9100-147AFF1C85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964C1-2A68-4877-935A-5BFD3F150E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FB454B7-BE1A-48D2-8B05-ED040D0314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9237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2EAB470-9CBF-4753-AAE0-9C012FC30CF4}" type="datetimeFigureOut">
              <a:rPr lang="he-IL" smtClean="0"/>
              <a:t>ה'/כסלו/תשע"ט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9700E59-C127-44F9-A132-EA52E94BD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774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5E83-2BC0-4783-9002-A761D39DF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91" y="470610"/>
            <a:ext cx="5110264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35175-E60D-4AF6-B06A-A4D2BC40F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91" y="2950285"/>
            <a:ext cx="5110264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EA2C13-54F6-4318-9E97-A5F896E9310E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1CCB7B4-2954-431B-8F05-57EB38AAEC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3" y="6188251"/>
            <a:ext cx="818754" cy="2647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141061-CF6A-441D-9827-33ED42E9E55B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bg1"/>
                </a:solidFill>
              </a:rPr>
              <a:t>TYPO Berlin</a:t>
            </a:r>
          </a:p>
        </p:txBody>
      </p:sp>
      <p:sp>
        <p:nvSpPr>
          <p:cNvPr id="19" name="Date Placeholder 7">
            <a:extLst>
              <a:ext uri="{FF2B5EF4-FFF2-40B4-BE49-F238E27FC236}">
                <a16:creationId xmlns:a16="http://schemas.microsoft.com/office/drawing/2014/main" id="{A1DED9AE-DF03-4844-AADF-EE88590D0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DD41D41-12D3-447D-80F2-823AEA3B2593}" type="datetime1">
              <a:rPr lang="en-US" smtClean="0"/>
              <a:t>13-Nov-18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428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5E83-2BC0-4783-9002-A761D39DF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6496" y="2509735"/>
            <a:ext cx="9739009" cy="733527"/>
          </a:xfrm>
        </p:spPr>
        <p:txBody>
          <a:bodyPr anchor="ctr" anchorCtr="0">
            <a:normAutofit/>
          </a:bodyPr>
          <a:lstStyle>
            <a:lvl1pPr algn="ctr"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35175-E60D-4AF6-B06A-A4D2BC40F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6363" y="4221291"/>
            <a:ext cx="7479274" cy="307022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he-IL" sz="1050" cap="all" spc="300" baseline="0" dirty="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subtitle style</a:t>
            </a:r>
            <a:endParaRPr lang="he-I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EA2C13-54F6-4318-9E97-A5F896E9310E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1CCB7B4-2954-431B-8F05-57EB38AAEC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3" y="6188251"/>
            <a:ext cx="818754" cy="2647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141061-CF6A-441D-9827-33ED42E9E55B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bg1"/>
                </a:solidFill>
              </a:rPr>
              <a:t>TYPO Berlin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7C453E-22C4-401E-A7C2-358BB5257C4C}"/>
              </a:ext>
            </a:extLst>
          </p:cNvPr>
          <p:cNvCxnSpPr>
            <a:cxnSpLocks/>
          </p:cNvCxnSpPr>
          <p:nvPr userDrawn="1"/>
        </p:nvCxnSpPr>
        <p:spPr>
          <a:xfrm>
            <a:off x="5940637" y="3691055"/>
            <a:ext cx="31072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7">
            <a:extLst>
              <a:ext uri="{FF2B5EF4-FFF2-40B4-BE49-F238E27FC236}">
                <a16:creationId xmlns:a16="http://schemas.microsoft.com/office/drawing/2014/main" id="{DECAC782-7DDE-46CF-95CC-EDA631C2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A0444C5-5392-4C26-8F84-D576186F935C}" type="datetime1">
              <a:rPr lang="en-US" smtClean="0"/>
              <a:t>13-Nov-18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243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D63-B3F6-45FB-9E9E-15C64B81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6"/>
            <a:ext cx="5476875" cy="874394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he-I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827654-01A2-4596-B1E8-9A96415A23B6}"/>
              </a:ext>
            </a:extLst>
          </p:cNvPr>
          <p:cNvCxnSpPr>
            <a:cxnSpLocks/>
          </p:cNvCxnSpPr>
          <p:nvPr userDrawn="1"/>
        </p:nvCxnSpPr>
        <p:spPr>
          <a:xfrm>
            <a:off x="431006" y="1994694"/>
            <a:ext cx="504269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3A9BC8-08B9-431C-9E3F-E263A30A9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2179358"/>
            <a:ext cx="297878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>
                <a:solidFill>
                  <a:schemeClr val="accent1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8FEE7F61-1D31-4761-AC36-AFB7677F14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8615" y="2345411"/>
            <a:ext cx="297878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14923E80-46DD-4811-BD9C-8AE6474F9F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5" y="2784752"/>
            <a:ext cx="5125085" cy="313229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3D9A28A-AC6B-4348-B680-95E38E4EB8F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70600" y="0"/>
            <a:ext cx="6121400" cy="6858000"/>
          </a:xfrm>
          <a:pattFill prst="wdDnDiag">
            <a:fgClr>
              <a:schemeClr val="accent5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4117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D63-B3F6-45FB-9E9E-15C64B81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14326"/>
            <a:ext cx="6734175" cy="5889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827654-01A2-4596-B1E8-9A96415A23B6}"/>
              </a:ext>
            </a:extLst>
          </p:cNvPr>
          <p:cNvCxnSpPr>
            <a:cxnSpLocks/>
          </p:cNvCxnSpPr>
          <p:nvPr userDrawn="1"/>
        </p:nvCxnSpPr>
        <p:spPr>
          <a:xfrm>
            <a:off x="431006" y="1842294"/>
            <a:ext cx="20690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3A9BC8-08B9-431C-9E3F-E263A30A9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5755" y="2028746"/>
            <a:ext cx="249186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10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BBC4E-F583-4DBE-93E3-E8CBD127C89B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BA57880-B894-493A-A6D0-A9A61388E277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tx1"/>
                </a:solidFill>
              </a:rPr>
              <a:t>TYPO Berlin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398A9A71-3DDB-48DE-A94C-0DA6433F52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755" y="2321323"/>
            <a:ext cx="2491862" cy="103147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20E59E-D2DB-49E7-A415-956C1C0E0133}"/>
              </a:ext>
            </a:extLst>
          </p:cNvPr>
          <p:cNvCxnSpPr>
            <a:cxnSpLocks/>
          </p:cNvCxnSpPr>
          <p:nvPr userDrawn="1"/>
        </p:nvCxnSpPr>
        <p:spPr>
          <a:xfrm>
            <a:off x="3517106" y="1842294"/>
            <a:ext cx="20690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D66CED76-5B91-413F-98D4-8D0BD7648D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1855" y="2028746"/>
            <a:ext cx="249186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10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EF0B2C8A-5B1D-402D-8A42-2F91E719D1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1855" y="2321323"/>
            <a:ext cx="2491862" cy="103147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9F716B-7971-4E44-B640-B5E4DAD10E01}"/>
              </a:ext>
            </a:extLst>
          </p:cNvPr>
          <p:cNvCxnSpPr>
            <a:cxnSpLocks/>
          </p:cNvCxnSpPr>
          <p:nvPr userDrawn="1"/>
        </p:nvCxnSpPr>
        <p:spPr>
          <a:xfrm>
            <a:off x="6603206" y="1842294"/>
            <a:ext cx="20690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DCB883ED-F9AC-4AF4-9B73-6002307F7A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97955" y="2028746"/>
            <a:ext cx="249186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10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25CE7174-7E77-4664-90CD-B4DC392A0B1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97955" y="2321323"/>
            <a:ext cx="2491862" cy="103147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3E0EFA-BAB3-4EC8-B4F7-491E0A352000}"/>
              </a:ext>
            </a:extLst>
          </p:cNvPr>
          <p:cNvCxnSpPr>
            <a:cxnSpLocks/>
          </p:cNvCxnSpPr>
          <p:nvPr userDrawn="1"/>
        </p:nvCxnSpPr>
        <p:spPr>
          <a:xfrm>
            <a:off x="431006" y="3793014"/>
            <a:ext cx="20690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1B25FB49-DA80-4929-8BE7-438BD59993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755" y="3979466"/>
            <a:ext cx="249186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10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30AA0975-E697-4C80-B1E3-499483394A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5755" y="4272043"/>
            <a:ext cx="2491862" cy="103147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B545B1-E326-43AD-9235-4A8D6CFE9226}"/>
              </a:ext>
            </a:extLst>
          </p:cNvPr>
          <p:cNvCxnSpPr>
            <a:cxnSpLocks/>
          </p:cNvCxnSpPr>
          <p:nvPr userDrawn="1"/>
        </p:nvCxnSpPr>
        <p:spPr>
          <a:xfrm>
            <a:off x="3517106" y="3793014"/>
            <a:ext cx="20690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15">
            <a:extLst>
              <a:ext uri="{FF2B5EF4-FFF2-40B4-BE49-F238E27FC236}">
                <a16:creationId xmlns:a16="http://schemas.microsoft.com/office/drawing/2014/main" id="{48D37CF7-FCDA-4BE8-A7FA-6250BD1CA03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11855" y="3979466"/>
            <a:ext cx="249186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10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1BED5261-F21D-42D1-80F5-C7E430344D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11855" y="4272043"/>
            <a:ext cx="2491862" cy="103147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8BDC23-18D7-4727-8DBB-083C3BD4D3C4}"/>
              </a:ext>
            </a:extLst>
          </p:cNvPr>
          <p:cNvCxnSpPr>
            <a:cxnSpLocks/>
          </p:cNvCxnSpPr>
          <p:nvPr userDrawn="1"/>
        </p:nvCxnSpPr>
        <p:spPr>
          <a:xfrm>
            <a:off x="6603206" y="3793014"/>
            <a:ext cx="20690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15">
            <a:extLst>
              <a:ext uri="{FF2B5EF4-FFF2-40B4-BE49-F238E27FC236}">
                <a16:creationId xmlns:a16="http://schemas.microsoft.com/office/drawing/2014/main" id="{3C0FBD8E-047A-4295-8D68-144FDB925B3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97955" y="3979466"/>
            <a:ext cx="249186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10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15">
            <a:extLst>
              <a:ext uri="{FF2B5EF4-FFF2-40B4-BE49-F238E27FC236}">
                <a16:creationId xmlns:a16="http://schemas.microsoft.com/office/drawing/2014/main" id="{7C0883F8-708B-478A-925E-D5CB8EC388F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97955" y="4272043"/>
            <a:ext cx="2491862" cy="103147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800C38A-BBBB-4486-8092-5858C1FAD5C0}"/>
              </a:ext>
            </a:extLst>
          </p:cNvPr>
          <p:cNvCxnSpPr>
            <a:cxnSpLocks/>
          </p:cNvCxnSpPr>
          <p:nvPr userDrawn="1"/>
        </p:nvCxnSpPr>
        <p:spPr>
          <a:xfrm>
            <a:off x="9515951" y="1842294"/>
            <a:ext cx="20690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950191A8-3EE9-472E-A51F-C8CE57DB374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410700" y="2028746"/>
            <a:ext cx="249186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10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0" name="Text Placeholder 15">
            <a:extLst>
              <a:ext uri="{FF2B5EF4-FFF2-40B4-BE49-F238E27FC236}">
                <a16:creationId xmlns:a16="http://schemas.microsoft.com/office/drawing/2014/main" id="{E1F135D2-A901-4318-90FA-8C5C6512A85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10700" y="2321323"/>
            <a:ext cx="2491862" cy="103147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0AECC81-DD9A-46AB-9BF7-C545931A374B}"/>
              </a:ext>
            </a:extLst>
          </p:cNvPr>
          <p:cNvCxnSpPr>
            <a:cxnSpLocks/>
          </p:cNvCxnSpPr>
          <p:nvPr userDrawn="1"/>
        </p:nvCxnSpPr>
        <p:spPr>
          <a:xfrm>
            <a:off x="9515951" y="3793014"/>
            <a:ext cx="20690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15">
            <a:extLst>
              <a:ext uri="{FF2B5EF4-FFF2-40B4-BE49-F238E27FC236}">
                <a16:creationId xmlns:a16="http://schemas.microsoft.com/office/drawing/2014/main" id="{4B9DFC3D-E3B9-4962-9D15-AD9594EA314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10700" y="3979466"/>
            <a:ext cx="249186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10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D143D125-EBFC-44F9-B7F9-FEA0132979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410700" y="4272043"/>
            <a:ext cx="2491862" cy="103147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Date Placeholder 7">
            <a:extLst>
              <a:ext uri="{FF2B5EF4-FFF2-40B4-BE49-F238E27FC236}">
                <a16:creationId xmlns:a16="http://schemas.microsoft.com/office/drawing/2014/main" id="{3927268B-9AB6-4025-B9AA-E0228C808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0404743-6382-4BAA-80A2-03E90D803E51}" type="datetime1">
              <a:rPr lang="en-US" smtClean="0"/>
              <a:t>13-Nov-18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6784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D63-B3F6-45FB-9E9E-15C64B81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14326"/>
            <a:ext cx="6734175" cy="5889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3A9BC8-08B9-431C-9E3F-E263A30A9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0705" y="2333547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BBC4E-F583-4DBE-93E3-E8CBD127C89B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BA57880-B894-493A-A6D0-A9A61388E277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tx1"/>
                </a:solidFill>
              </a:rPr>
              <a:t>TYPO Berlin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398A9A71-3DDB-48DE-A94C-0DA6433F52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0705" y="2520952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15">
            <a:extLst>
              <a:ext uri="{FF2B5EF4-FFF2-40B4-BE49-F238E27FC236}">
                <a16:creationId xmlns:a16="http://schemas.microsoft.com/office/drawing/2014/main" id="{55075689-AE06-4764-B15D-F48F9301A3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22284" y="2333547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5" name="Text Placeholder 15">
            <a:extLst>
              <a:ext uri="{FF2B5EF4-FFF2-40B4-BE49-F238E27FC236}">
                <a16:creationId xmlns:a16="http://schemas.microsoft.com/office/drawing/2014/main" id="{FE2D1470-99E6-4D94-A49A-7BC1A6AB3B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22284" y="2520952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641FC4CA-5676-42C3-A64B-2821E44F0B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83863" y="2333547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7" name="Text Placeholder 15">
            <a:extLst>
              <a:ext uri="{FF2B5EF4-FFF2-40B4-BE49-F238E27FC236}">
                <a16:creationId xmlns:a16="http://schemas.microsoft.com/office/drawing/2014/main" id="{DFB48172-2359-42FE-A6CD-CB935AD949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83863" y="2520952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8" name="Text Placeholder 15">
            <a:extLst>
              <a:ext uri="{FF2B5EF4-FFF2-40B4-BE49-F238E27FC236}">
                <a16:creationId xmlns:a16="http://schemas.microsoft.com/office/drawing/2014/main" id="{A53CAD00-6806-4C20-A765-C40A82F00B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45442" y="2333547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9" name="Text Placeholder 15">
            <a:extLst>
              <a:ext uri="{FF2B5EF4-FFF2-40B4-BE49-F238E27FC236}">
                <a16:creationId xmlns:a16="http://schemas.microsoft.com/office/drawing/2014/main" id="{0522B124-7AE5-4147-9ECF-98FD154D27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45442" y="2520952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F0E7E17A-5A44-4F0E-A515-DA5CC3AC49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07019" y="2333547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1" name="Text Placeholder 15">
            <a:extLst>
              <a:ext uri="{FF2B5EF4-FFF2-40B4-BE49-F238E27FC236}">
                <a16:creationId xmlns:a16="http://schemas.microsoft.com/office/drawing/2014/main" id="{11A5CA86-7D39-4CC5-993A-5A789FE1A29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07019" y="2520952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46F23882-0B92-4830-B636-C6929F598C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0705" y="4274314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3" name="Text Placeholder 15">
            <a:extLst>
              <a:ext uri="{FF2B5EF4-FFF2-40B4-BE49-F238E27FC236}">
                <a16:creationId xmlns:a16="http://schemas.microsoft.com/office/drawing/2014/main" id="{7299CE8D-4BC5-4F55-9B31-995897DF5D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60705" y="4461719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6CCD42BC-E23B-4C85-BA70-B7C50A8A303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22284" y="4274314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5" name="Text Placeholder 15">
            <a:extLst>
              <a:ext uri="{FF2B5EF4-FFF2-40B4-BE49-F238E27FC236}">
                <a16:creationId xmlns:a16="http://schemas.microsoft.com/office/drawing/2014/main" id="{FA6BCB13-DB6A-41F6-A61B-4CEBFBDEBF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822284" y="4461719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A1DA14B7-1233-440F-B95C-65560EB25CA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83863" y="4274314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7" name="Text Placeholder 15">
            <a:extLst>
              <a:ext uri="{FF2B5EF4-FFF2-40B4-BE49-F238E27FC236}">
                <a16:creationId xmlns:a16="http://schemas.microsoft.com/office/drawing/2014/main" id="{6F6A8D40-C788-4C8F-9B42-EEFE8FC363B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83863" y="4461719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6299F0D1-5EFF-4D7F-A1B7-46D7E2216E4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45442" y="4274314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9" name="Text Placeholder 15">
            <a:extLst>
              <a:ext uri="{FF2B5EF4-FFF2-40B4-BE49-F238E27FC236}">
                <a16:creationId xmlns:a16="http://schemas.microsoft.com/office/drawing/2014/main" id="{B7571385-D6AD-4A2B-A4B2-831982DA8B7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345442" y="4461719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0" name="Text Placeholder 15">
            <a:extLst>
              <a:ext uri="{FF2B5EF4-FFF2-40B4-BE49-F238E27FC236}">
                <a16:creationId xmlns:a16="http://schemas.microsoft.com/office/drawing/2014/main" id="{62DD5576-3FD4-4F69-B36E-58859D585AF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607019" y="4274314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71" name="Text Placeholder 15">
            <a:extLst>
              <a:ext uri="{FF2B5EF4-FFF2-40B4-BE49-F238E27FC236}">
                <a16:creationId xmlns:a16="http://schemas.microsoft.com/office/drawing/2014/main" id="{2019C9EA-76B4-4C91-A5D0-DCD231D9C6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607019" y="4461719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2" name="Date Placeholder 7">
            <a:extLst>
              <a:ext uri="{FF2B5EF4-FFF2-40B4-BE49-F238E27FC236}">
                <a16:creationId xmlns:a16="http://schemas.microsoft.com/office/drawing/2014/main" id="{C1D79968-3B55-4180-957F-DF76B09FE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385944F-0ACA-46EF-9629-5672E21CDC9D}" type="datetime1">
              <a:rPr lang="en-US" smtClean="0"/>
              <a:t>13-Nov-18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422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5F68C-5D43-410F-A0E5-42055AF469DA}"/>
              </a:ext>
            </a:extLst>
          </p:cNvPr>
          <p:cNvSpPr/>
          <p:nvPr userDrawn="1"/>
        </p:nvSpPr>
        <p:spPr>
          <a:xfrm>
            <a:off x="3638550" y="2914650"/>
            <a:ext cx="5000625" cy="962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spc="600" dirty="0">
                <a:latin typeface="Avenir" pitchFamily="50" charset="0"/>
              </a:rPr>
              <a:t>THANK YOU</a:t>
            </a:r>
            <a:endParaRPr lang="he-IL" sz="4000" spc="600" dirty="0">
              <a:latin typeface="Avenir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B927E2-AEF4-4366-A418-AE2D95EF3601}"/>
              </a:ext>
            </a:extLst>
          </p:cNvPr>
          <p:cNvSpPr/>
          <p:nvPr userDrawn="1"/>
        </p:nvSpPr>
        <p:spPr>
          <a:xfrm>
            <a:off x="638175" y="5768198"/>
            <a:ext cx="11001376" cy="962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1000" spc="130" baseline="0" dirty="0">
                <a:latin typeface="+mj-lt"/>
              </a:rPr>
              <a:t>CONTACT</a:t>
            </a:r>
          </a:p>
          <a:p>
            <a:pPr algn="ctr">
              <a:lnSpc>
                <a:spcPct val="150000"/>
              </a:lnSpc>
            </a:pPr>
            <a:r>
              <a:rPr lang="en-US" sz="1000" spc="130" baseline="0" dirty="0">
                <a:latin typeface="+mj-lt"/>
              </a:rPr>
              <a:t>Yossi Wolf CEO | Mobile:+972(0)548162808 | </a:t>
            </a:r>
            <a:r>
              <a:rPr lang="en-US" sz="1000" spc="130" baseline="0" dirty="0" err="1">
                <a:latin typeface="+mj-lt"/>
              </a:rPr>
              <a:t>yossi@robotemi</a:t>
            </a:r>
            <a:r>
              <a:rPr lang="en-US" sz="1000" spc="130" baseline="0" dirty="0">
                <a:latin typeface="+mj-lt"/>
              </a:rPr>
              <a:t> .com | www.robotemi .com | www.robo-team.com</a:t>
            </a:r>
            <a:endParaRPr lang="he-IL" sz="1000" spc="130" baseline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065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B5888-522E-4F01-A598-FBD7E62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36750" y="4896062"/>
            <a:ext cx="1315801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spc="500" baseline="0">
                <a:solidFill>
                  <a:schemeClr val="tx1"/>
                </a:solidFill>
                <a:latin typeface="Avenir" pitchFamily="50" charset="0"/>
              </a:defRPr>
            </a:lvl1pPr>
          </a:lstStyle>
          <a:p>
            <a:fld id="{A08779AC-3FA2-4195-8009-557C4DD6A6DC}" type="datetime1">
              <a:rPr lang="en-US" smtClean="0"/>
              <a:t>13-Nov-18</a:t>
            </a:fld>
            <a:endParaRPr lang="he-I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EA2C13-54F6-4318-9E97-A5F896E9310E}"/>
              </a:ext>
            </a:extLst>
          </p:cNvPr>
          <p:cNvCxnSpPr>
            <a:cxnSpLocks/>
          </p:cNvCxnSpPr>
          <p:nvPr userDrawn="1"/>
        </p:nvCxnSpPr>
        <p:spPr>
          <a:xfrm>
            <a:off x="3222388" y="5019593"/>
            <a:ext cx="0" cy="12390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9295389-1F07-4866-9C2A-D24A59F463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2287023"/>
            <a:ext cx="2138363" cy="6403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4F09C1-123E-42AE-984D-1734C2EDB539}"/>
              </a:ext>
            </a:extLst>
          </p:cNvPr>
          <p:cNvSpPr/>
          <p:nvPr userDrawn="1"/>
        </p:nvSpPr>
        <p:spPr>
          <a:xfrm>
            <a:off x="768666" y="3328586"/>
            <a:ext cx="454247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cap="all" spc="400" baseline="0" dirty="0">
                <a:solidFill>
                  <a:schemeClr val="tx1"/>
                </a:solidFill>
              </a:rPr>
              <a:t>The personal robot</a:t>
            </a:r>
            <a:endParaRPr lang="he-IL" sz="1600" cap="all" spc="400" baseline="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B31324-3505-49E2-BAE5-14316C256291}"/>
              </a:ext>
            </a:extLst>
          </p:cNvPr>
          <p:cNvSpPr/>
          <p:nvPr userDrawn="1"/>
        </p:nvSpPr>
        <p:spPr>
          <a:xfrm>
            <a:off x="3338523" y="4919621"/>
            <a:ext cx="1252053" cy="34156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900" spc="500" baseline="0" dirty="0">
                <a:solidFill>
                  <a:schemeClr val="tx1"/>
                </a:solidFill>
              </a:rPr>
              <a:t>BERLIN</a:t>
            </a:r>
          </a:p>
        </p:txBody>
      </p:sp>
    </p:spTree>
    <p:extLst>
      <p:ext uri="{BB962C8B-B14F-4D97-AF65-F5344CB8AC3E}">
        <p14:creationId xmlns:p14="http://schemas.microsoft.com/office/powerpoint/2010/main" val="331269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B5888-522E-4F01-A598-FBD7E62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50100" y="5146887"/>
            <a:ext cx="1315801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spc="500" baseline="0">
                <a:solidFill>
                  <a:schemeClr val="tx1"/>
                </a:solidFill>
                <a:latin typeface="Avenir" pitchFamily="50" charset="0"/>
              </a:defRPr>
            </a:lvl1pPr>
          </a:lstStyle>
          <a:p>
            <a:fld id="{612AA254-FA2F-4B43-B649-ACE516EBD6CF}" type="datetime1">
              <a:rPr lang="en-US" smtClean="0"/>
              <a:t>13-Nov-18</a:t>
            </a:fld>
            <a:endParaRPr lang="he-I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EA2C13-54F6-4318-9E97-A5F896E9310E}"/>
              </a:ext>
            </a:extLst>
          </p:cNvPr>
          <p:cNvCxnSpPr>
            <a:cxnSpLocks/>
          </p:cNvCxnSpPr>
          <p:nvPr userDrawn="1"/>
        </p:nvCxnSpPr>
        <p:spPr>
          <a:xfrm>
            <a:off x="8435738" y="5261685"/>
            <a:ext cx="0" cy="12390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9295389-1F07-4866-9C2A-D24A59F463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862" y="2172723"/>
            <a:ext cx="2138363" cy="6403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4F09C1-123E-42AE-984D-1734C2EDB539}"/>
              </a:ext>
            </a:extLst>
          </p:cNvPr>
          <p:cNvSpPr/>
          <p:nvPr userDrawn="1"/>
        </p:nvSpPr>
        <p:spPr>
          <a:xfrm>
            <a:off x="5975666" y="3214286"/>
            <a:ext cx="454247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cap="all" spc="400" baseline="0" dirty="0">
                <a:solidFill>
                  <a:schemeClr val="tx1"/>
                </a:solidFill>
              </a:rPr>
              <a:t>The personal robot</a:t>
            </a:r>
            <a:endParaRPr lang="he-IL" sz="1600" cap="all" spc="400" baseline="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818CA-8320-42AB-ADC4-8C2C1FAD8E9A}"/>
              </a:ext>
            </a:extLst>
          </p:cNvPr>
          <p:cNvSpPr/>
          <p:nvPr userDrawn="1"/>
        </p:nvSpPr>
        <p:spPr>
          <a:xfrm>
            <a:off x="8605601" y="5162381"/>
            <a:ext cx="1252053" cy="34156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900" spc="500" baseline="0" dirty="0">
                <a:solidFill>
                  <a:schemeClr val="tx1"/>
                </a:solidFill>
              </a:rPr>
              <a:t>BERLIN</a:t>
            </a:r>
          </a:p>
        </p:txBody>
      </p:sp>
    </p:spTree>
    <p:extLst>
      <p:ext uri="{BB962C8B-B14F-4D97-AF65-F5344CB8AC3E}">
        <p14:creationId xmlns:p14="http://schemas.microsoft.com/office/powerpoint/2010/main" val="319295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295389-1F07-4866-9C2A-D24A59F463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923" y="2676400"/>
            <a:ext cx="2366198" cy="7650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4F09C1-123E-42AE-984D-1734C2EDB539}"/>
              </a:ext>
            </a:extLst>
          </p:cNvPr>
          <p:cNvSpPr/>
          <p:nvPr userDrawn="1"/>
        </p:nvSpPr>
        <p:spPr>
          <a:xfrm>
            <a:off x="3849360" y="3817908"/>
            <a:ext cx="454247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cap="all" spc="400" baseline="0" dirty="0">
                <a:solidFill>
                  <a:schemeClr val="bg1"/>
                </a:solidFill>
              </a:rPr>
              <a:t>The personal robot</a:t>
            </a:r>
            <a:endParaRPr lang="he-IL" sz="1600" cap="all" spc="400" baseline="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AEAC5C-6E7A-4E97-BD21-62116F9E0A03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F59D65F-58FD-4F8D-A559-6F1E28DCEF63}"/>
              </a:ext>
            </a:extLst>
          </p:cNvPr>
          <p:cNvSpPr/>
          <p:nvPr userDrawn="1"/>
        </p:nvSpPr>
        <p:spPr>
          <a:xfrm>
            <a:off x="334635" y="6153725"/>
            <a:ext cx="454247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900" cap="all" spc="200" baseline="0" dirty="0">
                <a:solidFill>
                  <a:schemeClr val="bg1"/>
                </a:solidFill>
              </a:rPr>
              <a:t>A NEW WAY TO CONNECT </a:t>
            </a:r>
            <a:endParaRPr lang="he-IL" sz="900" cap="all" spc="200" baseline="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77E15-85F2-45EC-B56A-612455717768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bg1"/>
                </a:solidFill>
              </a:rPr>
              <a:t>TYPO Berlin</a:t>
            </a:r>
          </a:p>
        </p:txBody>
      </p:sp>
      <p:sp>
        <p:nvSpPr>
          <p:cNvPr id="16" name="Date Placeholder 7">
            <a:extLst>
              <a:ext uri="{FF2B5EF4-FFF2-40B4-BE49-F238E27FC236}">
                <a16:creationId xmlns:a16="http://schemas.microsoft.com/office/drawing/2014/main" id="{D9ACB092-8EDB-456B-952A-A28564745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E604BD4-5541-4294-BAD2-3BB47F04AB88}" type="datetime1">
              <a:rPr lang="en-US" smtClean="0"/>
              <a:t>13-Nov-18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012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D63-B3F6-45FB-9E9E-15C64B81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6E02-7DE0-48DB-B443-3AAEDE52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37633-F07B-4A4F-9FF7-DCC1B798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Generic Tools Presentation</a:t>
            </a:r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6767-973C-4FDB-BA46-0E19CE0D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019783" cy="365125"/>
          </a:xfrm>
        </p:spPr>
        <p:txBody>
          <a:bodyPr/>
          <a:lstStyle/>
          <a:p>
            <a:fld id="{481A5563-B707-4AA7-B5B2-6DC3A60E3A2A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D034A9-09F8-4C08-9ABD-8677630E305E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A291B2-D004-47A7-969C-18427ED88CC6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tx1"/>
                </a:solidFill>
              </a:rPr>
              <a:t>TYPO Berlin</a:t>
            </a:r>
          </a:p>
        </p:txBody>
      </p:sp>
      <p:sp>
        <p:nvSpPr>
          <p:cNvPr id="10" name="Date Placeholder 7">
            <a:extLst>
              <a:ext uri="{FF2B5EF4-FFF2-40B4-BE49-F238E27FC236}">
                <a16:creationId xmlns:a16="http://schemas.microsoft.com/office/drawing/2014/main" id="{4DF37E3D-499B-46BB-825F-BB65D7D8C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EB64ADA-CA57-4F42-BC18-513790BA3ED2}" type="datetime1">
              <a:rPr lang="en-US" smtClean="0"/>
              <a:t>13-Nov-18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699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D63-B3F6-45FB-9E9E-15C64B81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14326"/>
            <a:ext cx="6734175" cy="5889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FAEACE-D281-4BB6-B4B2-7AB7BD885555}"/>
              </a:ext>
            </a:extLst>
          </p:cNvPr>
          <p:cNvCxnSpPr>
            <a:cxnSpLocks/>
          </p:cNvCxnSpPr>
          <p:nvPr userDrawn="1"/>
        </p:nvCxnSpPr>
        <p:spPr>
          <a:xfrm>
            <a:off x="440532" y="1258888"/>
            <a:ext cx="2619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827654-01A2-4596-B1E8-9A96415A23B6}"/>
              </a:ext>
            </a:extLst>
          </p:cNvPr>
          <p:cNvCxnSpPr>
            <a:cxnSpLocks/>
          </p:cNvCxnSpPr>
          <p:nvPr userDrawn="1"/>
        </p:nvCxnSpPr>
        <p:spPr>
          <a:xfrm>
            <a:off x="431006" y="1842294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3A9BC8-08B9-431C-9E3F-E263A30A9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190531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B816AE-413F-4799-A8C8-E168DCECF141}"/>
              </a:ext>
            </a:extLst>
          </p:cNvPr>
          <p:cNvCxnSpPr>
            <a:cxnSpLocks/>
          </p:cNvCxnSpPr>
          <p:nvPr userDrawn="1"/>
        </p:nvCxnSpPr>
        <p:spPr>
          <a:xfrm>
            <a:off x="431006" y="2699544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54FB7CA-FB97-4CFE-88F5-A876F27487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8615" y="276256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ECE3D4-F8A5-476E-9AE3-1B04A950B516}"/>
              </a:ext>
            </a:extLst>
          </p:cNvPr>
          <p:cNvCxnSpPr>
            <a:cxnSpLocks/>
          </p:cNvCxnSpPr>
          <p:nvPr userDrawn="1"/>
        </p:nvCxnSpPr>
        <p:spPr>
          <a:xfrm>
            <a:off x="431006" y="3571082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78228AB5-3DE0-4654-8387-FD1944AFEA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615" y="3634106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B00083-95C4-4E39-B999-9E66B47B0A2E}"/>
              </a:ext>
            </a:extLst>
          </p:cNvPr>
          <p:cNvCxnSpPr>
            <a:cxnSpLocks/>
          </p:cNvCxnSpPr>
          <p:nvPr userDrawn="1"/>
        </p:nvCxnSpPr>
        <p:spPr>
          <a:xfrm>
            <a:off x="3312319" y="1842294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9564BD66-1780-4EB6-A981-1F0EF556E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29928" y="190531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8A7D7F-143F-424C-8014-73C8255F840C}"/>
              </a:ext>
            </a:extLst>
          </p:cNvPr>
          <p:cNvCxnSpPr>
            <a:cxnSpLocks/>
          </p:cNvCxnSpPr>
          <p:nvPr userDrawn="1"/>
        </p:nvCxnSpPr>
        <p:spPr>
          <a:xfrm>
            <a:off x="3312319" y="2699544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868C4585-9ED1-4DC3-88A3-A86419ECF6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29928" y="276256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AF60BC-8152-4A9E-9141-0ABF0FFCA50F}"/>
              </a:ext>
            </a:extLst>
          </p:cNvPr>
          <p:cNvCxnSpPr>
            <a:cxnSpLocks/>
          </p:cNvCxnSpPr>
          <p:nvPr userDrawn="1"/>
        </p:nvCxnSpPr>
        <p:spPr>
          <a:xfrm>
            <a:off x="3312319" y="3571082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923D82B-E248-459D-80A9-8DE4C2697F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29928" y="3634106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BBC4E-F583-4DBE-93E3-E8CBD127C89B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BA57880-B894-493A-A6D0-A9A61388E277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tx1"/>
                </a:solidFill>
              </a:rPr>
              <a:t>TYPO Berlin</a:t>
            </a:r>
          </a:p>
        </p:txBody>
      </p:sp>
      <p:sp>
        <p:nvSpPr>
          <p:cNvPr id="33" name="Date Placeholder 7">
            <a:extLst>
              <a:ext uri="{FF2B5EF4-FFF2-40B4-BE49-F238E27FC236}">
                <a16:creationId xmlns:a16="http://schemas.microsoft.com/office/drawing/2014/main" id="{E5BFEDF8-36C5-4270-9294-7CC679DBA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2A26FCD-FC22-4671-9107-EB6E8CF15402}" type="datetime1">
              <a:rPr lang="en-US" smtClean="0"/>
              <a:t>13-Nov-18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414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D63-B3F6-45FB-9E9E-15C64B81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14326"/>
            <a:ext cx="6734175" cy="5889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FAEACE-D281-4BB6-B4B2-7AB7BD885555}"/>
              </a:ext>
            </a:extLst>
          </p:cNvPr>
          <p:cNvCxnSpPr>
            <a:cxnSpLocks/>
          </p:cNvCxnSpPr>
          <p:nvPr userDrawn="1"/>
        </p:nvCxnSpPr>
        <p:spPr>
          <a:xfrm>
            <a:off x="440532" y="1258888"/>
            <a:ext cx="2619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827654-01A2-4596-B1E8-9A96415A23B6}"/>
              </a:ext>
            </a:extLst>
          </p:cNvPr>
          <p:cNvCxnSpPr>
            <a:cxnSpLocks/>
          </p:cNvCxnSpPr>
          <p:nvPr userDrawn="1"/>
        </p:nvCxnSpPr>
        <p:spPr>
          <a:xfrm>
            <a:off x="431006" y="1842294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3A9BC8-08B9-431C-9E3F-E263A30A9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190531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B816AE-413F-4799-A8C8-E168DCECF141}"/>
              </a:ext>
            </a:extLst>
          </p:cNvPr>
          <p:cNvCxnSpPr>
            <a:cxnSpLocks/>
          </p:cNvCxnSpPr>
          <p:nvPr userDrawn="1"/>
        </p:nvCxnSpPr>
        <p:spPr>
          <a:xfrm>
            <a:off x="431006" y="2699544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54FB7CA-FB97-4CFE-88F5-A876F27487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8615" y="276256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ECE3D4-F8A5-476E-9AE3-1B04A950B516}"/>
              </a:ext>
            </a:extLst>
          </p:cNvPr>
          <p:cNvCxnSpPr>
            <a:cxnSpLocks/>
          </p:cNvCxnSpPr>
          <p:nvPr userDrawn="1"/>
        </p:nvCxnSpPr>
        <p:spPr>
          <a:xfrm>
            <a:off x="431006" y="3571082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78228AB5-3DE0-4654-8387-FD1944AFEA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615" y="3634106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B00083-95C4-4E39-B999-9E66B47B0A2E}"/>
              </a:ext>
            </a:extLst>
          </p:cNvPr>
          <p:cNvCxnSpPr>
            <a:cxnSpLocks/>
          </p:cNvCxnSpPr>
          <p:nvPr userDrawn="1"/>
        </p:nvCxnSpPr>
        <p:spPr>
          <a:xfrm>
            <a:off x="3312319" y="1842294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9564BD66-1780-4EB6-A981-1F0EF556E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29928" y="190531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8A7D7F-143F-424C-8014-73C8255F840C}"/>
              </a:ext>
            </a:extLst>
          </p:cNvPr>
          <p:cNvCxnSpPr>
            <a:cxnSpLocks/>
          </p:cNvCxnSpPr>
          <p:nvPr userDrawn="1"/>
        </p:nvCxnSpPr>
        <p:spPr>
          <a:xfrm>
            <a:off x="3312319" y="2699544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868C4585-9ED1-4DC3-88A3-A86419ECF6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29928" y="276256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AF60BC-8152-4A9E-9141-0ABF0FFCA50F}"/>
              </a:ext>
            </a:extLst>
          </p:cNvPr>
          <p:cNvCxnSpPr>
            <a:cxnSpLocks/>
          </p:cNvCxnSpPr>
          <p:nvPr userDrawn="1"/>
        </p:nvCxnSpPr>
        <p:spPr>
          <a:xfrm>
            <a:off x="3312319" y="3571082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923D82B-E248-459D-80A9-8DE4C2697F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29928" y="3634106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BBC4E-F583-4DBE-93E3-E8CBD127C89B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BA57880-B894-493A-A6D0-A9A61388E277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tx1"/>
                </a:solidFill>
              </a:rPr>
              <a:t>TYPO Berlin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8FEE7F61-1D31-4761-AC36-AFB7677F14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8615" y="212121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0FF7D0C8-63DD-4041-AECB-4F52565945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5" y="297846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368326CD-702B-4686-9A16-435D90B075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8615" y="3850006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65663232-92E6-49DC-A742-0B35C2DAE06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29928" y="212121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993471E-FEE7-4C5C-A2CF-F4A790B009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29928" y="297846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6337B7D6-3719-42C3-8A9F-D08A68D1873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229928" y="3850006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Date Placeholder 7">
            <a:extLst>
              <a:ext uri="{FF2B5EF4-FFF2-40B4-BE49-F238E27FC236}">
                <a16:creationId xmlns:a16="http://schemas.microsoft.com/office/drawing/2014/main" id="{5C7E98D8-A0EA-41B1-8CA8-E8EB37FE8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4600771-7B17-425B-B7FA-08E967E6EA17}" type="datetime1">
              <a:rPr lang="en-US" smtClean="0"/>
              <a:t>13-Nov-18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870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D63-B3F6-45FB-9E9E-15C64B81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14326"/>
            <a:ext cx="6734175" cy="5889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827654-01A2-4596-B1E8-9A96415A23B6}"/>
              </a:ext>
            </a:extLst>
          </p:cNvPr>
          <p:cNvCxnSpPr>
            <a:cxnSpLocks/>
          </p:cNvCxnSpPr>
          <p:nvPr userDrawn="1"/>
        </p:nvCxnSpPr>
        <p:spPr>
          <a:xfrm>
            <a:off x="431006" y="1842294"/>
            <a:ext cx="50426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3A9BC8-08B9-431C-9E3F-E263A30A9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1967070"/>
            <a:ext cx="512508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BBC4E-F583-4DBE-93E3-E8CBD127C89B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BA57880-B894-493A-A6D0-A9A61388E277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tx1"/>
                </a:solidFill>
              </a:rPr>
              <a:t>TYPO Berlin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8FEE7F61-1D31-4761-AC36-AFB7677F14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8615" y="2133123"/>
            <a:ext cx="512508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14923E80-46DD-4811-BD9C-8AE6474F9F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5" y="2628423"/>
            <a:ext cx="5125085" cy="313229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1DA1ED-187B-4BC9-8BF1-DCA6E9388DCD}"/>
              </a:ext>
            </a:extLst>
          </p:cNvPr>
          <p:cNvCxnSpPr>
            <a:cxnSpLocks/>
          </p:cNvCxnSpPr>
          <p:nvPr userDrawn="1"/>
        </p:nvCxnSpPr>
        <p:spPr>
          <a:xfrm>
            <a:off x="6403789" y="1842294"/>
            <a:ext cx="50426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8DE50828-A189-4D51-B082-1852A1CB26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21398" y="1967070"/>
            <a:ext cx="512508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96CFC142-8DA3-4F77-B437-53A59F2E6C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21398" y="2133123"/>
            <a:ext cx="512508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 Placeholder 15">
            <a:extLst>
              <a:ext uri="{FF2B5EF4-FFF2-40B4-BE49-F238E27FC236}">
                <a16:creationId xmlns:a16="http://schemas.microsoft.com/office/drawing/2014/main" id="{7EA4D583-9A97-484D-A88E-7D4BB35F5B1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21398" y="2628423"/>
            <a:ext cx="5125085" cy="313229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Date Placeholder 7">
            <a:extLst>
              <a:ext uri="{FF2B5EF4-FFF2-40B4-BE49-F238E27FC236}">
                <a16:creationId xmlns:a16="http://schemas.microsoft.com/office/drawing/2014/main" id="{5F40DF2A-2290-4416-9806-0C0BEDE55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6F0786C-F41A-4BF3-BBEA-90A9975635B7}" type="datetime1">
              <a:rPr lang="en-US" smtClean="0"/>
              <a:t>13-Nov-18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935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D63-B3F6-45FB-9E9E-15C64B81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14326"/>
            <a:ext cx="6734175" cy="5889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827654-01A2-4596-B1E8-9A96415A23B6}"/>
              </a:ext>
            </a:extLst>
          </p:cNvPr>
          <p:cNvCxnSpPr>
            <a:cxnSpLocks/>
          </p:cNvCxnSpPr>
          <p:nvPr userDrawn="1"/>
        </p:nvCxnSpPr>
        <p:spPr>
          <a:xfrm>
            <a:off x="431006" y="1842294"/>
            <a:ext cx="50426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3A9BC8-08B9-431C-9E3F-E263A30A9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1967070"/>
            <a:ext cx="297878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BBC4E-F583-4DBE-93E3-E8CBD127C89B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BA57880-B894-493A-A6D0-A9A61388E277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tx1"/>
                </a:solidFill>
              </a:rPr>
              <a:t>TYPO Berlin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8FEE7F61-1D31-4761-AC36-AFB7677F14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8615" y="2133123"/>
            <a:ext cx="297878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14923E80-46DD-4811-BD9C-8AE6474F9F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5" y="2628423"/>
            <a:ext cx="2978785" cy="313229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1DA1ED-187B-4BC9-8BF1-DCA6E9388DCD}"/>
              </a:ext>
            </a:extLst>
          </p:cNvPr>
          <p:cNvCxnSpPr>
            <a:cxnSpLocks/>
          </p:cNvCxnSpPr>
          <p:nvPr userDrawn="1"/>
        </p:nvCxnSpPr>
        <p:spPr>
          <a:xfrm>
            <a:off x="6403789" y="1842294"/>
            <a:ext cx="50426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8DE50828-A189-4D51-B082-1852A1CB26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21399" y="1967070"/>
            <a:ext cx="278450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96CFC142-8DA3-4F77-B437-53A59F2E6C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21399" y="2133123"/>
            <a:ext cx="278450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 Placeholder 15">
            <a:extLst>
              <a:ext uri="{FF2B5EF4-FFF2-40B4-BE49-F238E27FC236}">
                <a16:creationId xmlns:a16="http://schemas.microsoft.com/office/drawing/2014/main" id="{7EA4D583-9A97-484D-A88E-7D4BB35F5B1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21399" y="2628423"/>
            <a:ext cx="2784502" cy="313229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3D9A28A-AC6B-4348-B680-95E38E4EB8F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65770" y="2628900"/>
            <a:ext cx="2222230" cy="2235200"/>
          </a:xfrm>
          <a:pattFill prst="wdDnDiag">
            <a:fgClr>
              <a:schemeClr val="accent5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he-IL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D8943EB4-BA02-4AF7-9A45-B6F45E4CECB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338553" y="2628900"/>
            <a:ext cx="2222230" cy="2235200"/>
          </a:xfrm>
          <a:pattFill prst="wdDnDiag">
            <a:fgClr>
              <a:schemeClr val="accent5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he-IL"/>
          </a:p>
        </p:txBody>
      </p:sp>
      <p:sp>
        <p:nvSpPr>
          <p:cNvPr id="18" name="Date Placeholder 7">
            <a:extLst>
              <a:ext uri="{FF2B5EF4-FFF2-40B4-BE49-F238E27FC236}">
                <a16:creationId xmlns:a16="http://schemas.microsoft.com/office/drawing/2014/main" id="{F6E3AD51-A4C8-4778-88D7-105DE64BE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F02211C-F5FC-4C4A-A305-A9F3DC46A8E0}" type="datetime1">
              <a:rPr lang="en-US" smtClean="0"/>
              <a:t>13-Nov-18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580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FD546-B281-48AD-84BC-2B8C290B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14326"/>
            <a:ext cx="10515600" cy="58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FED84-F9BC-47AD-B813-1351AA12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025" y="1339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1F334-D7C8-43F2-8DDF-0F4105329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Generic Tools Presentation</a:t>
            </a:r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23C3-391B-4A3B-AB6E-CA2AD08B3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552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5563-B707-4AA7-B5B2-6DC3A60E3A2A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95AD4E-D554-4533-BE29-0ADB967C8D9B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200615"/>
            <a:ext cx="762001" cy="22817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6CF16D5-5D0B-4E26-A42F-AD2652FC4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58025D2-AB0A-4A35-A949-67FC27CADBE5}" type="datetime1">
              <a:rPr lang="en-US" smtClean="0"/>
              <a:t>13-Nov-18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970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venirNext LT Pro Regular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venirNext LT Pro Regular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venirNext LT Pro Regular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venirNext LT Pro Regular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venirNext LT Pro Regular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8B0614E-EB97-48DB-B852-951738B1D9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7AE4464-40E8-494D-8707-0892875408DA}" type="datetime1">
              <a:rPr lang="en-US" smtClean="0"/>
              <a:t>13-Nov-18</a:t>
            </a:fld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562915-E59C-40CF-9BC0-D2185C4E488F}"/>
              </a:ext>
            </a:extLst>
          </p:cNvPr>
          <p:cNvSpPr/>
          <p:nvPr/>
        </p:nvSpPr>
        <p:spPr>
          <a:xfrm>
            <a:off x="436285" y="1331482"/>
            <a:ext cx="4058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Robox Team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D50E64-7F3E-4CFF-B098-EC63B666AD83}"/>
              </a:ext>
            </a:extLst>
          </p:cNvPr>
          <p:cNvSpPr/>
          <p:nvPr/>
        </p:nvSpPr>
        <p:spPr>
          <a:xfrm>
            <a:off x="1018206" y="2254812"/>
            <a:ext cx="3352200" cy="1708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New </a:t>
            </a:r>
            <a:br>
              <a:rPr lang="en-US" sz="3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en-US" sz="3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Work</a:t>
            </a:r>
            <a:endParaRPr lang="en-US" sz="35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5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Methodologies</a:t>
            </a:r>
            <a:endParaRPr lang="en-US" sz="35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ECA06-1400-4166-ADA3-FBB07DFE2724}"/>
              </a:ext>
            </a:extLst>
          </p:cNvPr>
          <p:cNvSpPr/>
          <p:nvPr/>
        </p:nvSpPr>
        <p:spPr>
          <a:xfrm>
            <a:off x="1640073" y="6158773"/>
            <a:ext cx="21084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RoBoX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DiViSiOn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109209" y="582442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 Gil Kedar</a:t>
            </a:r>
          </a:p>
        </p:txBody>
      </p:sp>
    </p:spTree>
    <p:extLst>
      <p:ext uri="{BB962C8B-B14F-4D97-AF65-F5344CB8AC3E}">
        <p14:creationId xmlns:p14="http://schemas.microsoft.com/office/powerpoint/2010/main" val="351351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5AEB21-9BD4-46EE-8284-A7F970BF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5"/>
            <a:ext cx="5476875" cy="971549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+mj-lt"/>
              </a:rPr>
              <a:t>Testing environment</a:t>
            </a:r>
            <a:endParaRPr lang="he-IL" sz="18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7B98C1-69B4-4BFF-B4DF-38E5BE93B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6" y="1439869"/>
            <a:ext cx="2978785" cy="292577"/>
          </a:xfrm>
        </p:spPr>
        <p:txBody>
          <a:bodyPr/>
          <a:lstStyle/>
          <a:p>
            <a:r>
              <a:rPr lang="en-US" dirty="0" smtClean="0"/>
              <a:t>Production line Stations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0D1A6A-876C-4FB1-B3E6-CCBFDCBAEA32}"/>
              </a:ext>
            </a:extLst>
          </p:cNvPr>
          <p:cNvSpPr txBox="1">
            <a:spLocks/>
          </p:cNvSpPr>
          <p:nvPr/>
        </p:nvSpPr>
        <p:spPr>
          <a:xfrm>
            <a:off x="348616" y="2336018"/>
            <a:ext cx="3943984" cy="36753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 sz="900" kern="1200" cap="none" spc="200" baseline="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1000" dirty="0"/>
              <a:t>F</a:t>
            </a:r>
            <a:r>
              <a:rPr lang="en-US" sz="1000" dirty="0" smtClean="0"/>
              <a:t>ollow Me Path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1000" dirty="0" smtClean="0"/>
              <a:t>Path Plan course (Dynamic/Static obstacles)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1000" dirty="0" smtClean="0"/>
              <a:t>Map stability tests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1000" dirty="0" smtClean="0"/>
              <a:t>Ground camera obstacle avoidance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1000" dirty="0" smtClean="0"/>
              <a:t>ST obstacle avoidance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1000" dirty="0" smtClean="0"/>
              <a:t>Various </a:t>
            </a:r>
            <a:r>
              <a:rPr lang="en-US" sz="1000" dirty="0"/>
              <a:t>d</a:t>
            </a:r>
            <a:r>
              <a:rPr lang="en-US" sz="1000" dirty="0" smtClean="0"/>
              <a:t>ocking tests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1000" dirty="0" smtClean="0"/>
              <a:t>Knowledge and void stations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1000" dirty="0" smtClean="0"/>
              <a:t>Video calls sessions &amp; Skid joy navigation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1000" dirty="0" smtClean="0"/>
              <a:t>Stability &amp; Durability tests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1000" dirty="0"/>
              <a:t> </a:t>
            </a:r>
            <a:r>
              <a:rPr lang="en-US" sz="1000" dirty="0" smtClean="0"/>
              <a:t>More Ideas???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en-US" sz="1000" dirty="0" smtClean="0"/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en-US" sz="1000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r="248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9025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5AEB21-9BD4-46EE-8284-A7F970BF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5"/>
            <a:ext cx="5476875" cy="971549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+mj-lt"/>
              </a:rPr>
              <a:t>Hopefully, in Two Or Three months...</a:t>
            </a:r>
            <a:endParaRPr lang="he-IL" sz="18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7B98C1-69B4-4BFF-B4DF-38E5BE93B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6" y="1439869"/>
            <a:ext cx="2978785" cy="292577"/>
          </a:xfrm>
        </p:spPr>
        <p:txBody>
          <a:bodyPr/>
          <a:lstStyle/>
          <a:p>
            <a:r>
              <a:rPr lang="en-US" dirty="0" smtClean="0"/>
              <a:t>Results!!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0D1A6A-876C-4FB1-B3E6-CCBFDCBAEA32}"/>
              </a:ext>
            </a:extLst>
          </p:cNvPr>
          <p:cNvSpPr txBox="1">
            <a:spLocks/>
          </p:cNvSpPr>
          <p:nvPr/>
        </p:nvSpPr>
        <p:spPr>
          <a:xfrm>
            <a:off x="348616" y="2336018"/>
            <a:ext cx="5187480" cy="36753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 sz="900" kern="1200" cap="none" spc="200" baseline="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1000" dirty="0" smtClean="0"/>
              <a:t>Recruitment of Robox dedicated QA engineers, senior &amp; junior software developers, Computer Vision expert, etc...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1000" dirty="0" smtClean="0"/>
              <a:t>Steady, improving, and healthy work flow that will generate versions almost every week, and reconnect everyone to the development process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1000" dirty="0" smtClean="0"/>
              <a:t>Better and faster integration with Android and other teams, since all branches must merge together.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1000" dirty="0" smtClean="0"/>
              <a:t>We will solve most critical Issues ( Unacceptable and Must Have) and start working on new interesting features ( nice to have</a:t>
            </a:r>
            <a:r>
              <a:rPr lang="en-US" sz="1000" dirty="0" smtClean="0"/>
              <a:t>)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1000" dirty="0" smtClean="0"/>
              <a:t>Gain critical experience (especially as young developers) with agile methodology and proper </a:t>
            </a:r>
            <a:r>
              <a:rPr lang="en-US" sz="1000" smtClean="0"/>
              <a:t>work flow.</a:t>
            </a:r>
            <a:endParaRPr lang="en-US" sz="1000" dirty="0" smtClean="0"/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en-US" sz="1000" dirty="0" smtClean="0"/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en-US" sz="1000" dirty="0" smtClean="0"/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en-US" sz="10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" r="6263"/>
          <a:stretch>
            <a:fillRect/>
          </a:stretch>
        </p:blipFill>
        <p:spPr>
          <a:xfrm>
            <a:off x="6380532" y="3447874"/>
            <a:ext cx="4671986" cy="296090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499" y="1780233"/>
            <a:ext cx="2980433" cy="14061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91" y="1780233"/>
            <a:ext cx="2510934" cy="140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3290-5A53-4939-98D7-A32B6035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to work 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56DF9-6A80-47A3-BA92-7122C786CE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1495867"/>
            <a:ext cx="2978785" cy="292577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dirty="0" err="1" smtClean="0"/>
              <a:t>WeeK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CE311-9A65-421F-80D3-7B0BF27AC6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Today - send master candidate to staging</a:t>
            </a:r>
          </a:p>
          <a:p>
            <a:r>
              <a:rPr lang="en-US" dirty="0" smtClean="0"/>
              <a:t>Wednesday/Thursday - Continue Working on your projects</a:t>
            </a:r>
          </a:p>
          <a:p>
            <a:r>
              <a:rPr lang="en-US" dirty="0" smtClean="0"/>
              <a:t>Next week- start our first sprint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2" r="20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47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06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9B0D-EBF5-4874-942C-DFCB9F99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V E R V I E W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ED081-F1CF-40D6-83F0-E901CBE47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Motive and goals</a:t>
            </a:r>
            <a:endParaRPr lang="he-IL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390A2-D176-4EEC-AB7C-8D79C5CE74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8614" y="2762568"/>
            <a:ext cx="2610895" cy="292577"/>
          </a:xfrm>
        </p:spPr>
        <p:txBody>
          <a:bodyPr/>
          <a:lstStyle/>
          <a:p>
            <a:r>
              <a:rPr lang="en-US" b="1" dirty="0" smtClean="0"/>
              <a:t>New methodologies</a:t>
            </a:r>
            <a:endParaRPr lang="he-IL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9E895-F91B-4C5D-B839-898318C1A6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615" y="3649941"/>
            <a:ext cx="2299335" cy="292577"/>
          </a:xfrm>
        </p:spPr>
        <p:txBody>
          <a:bodyPr/>
          <a:lstStyle/>
          <a:p>
            <a:r>
              <a:rPr lang="en-US" b="1" dirty="0"/>
              <a:t>Git </a:t>
            </a:r>
            <a:r>
              <a:rPr lang="en-US" b="1" dirty="0" smtClean="0"/>
              <a:t>management</a:t>
            </a:r>
            <a:endParaRPr lang="he-IL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212B56-AD41-4781-A70F-0DFFC39A61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Production &amp; QA teams</a:t>
            </a:r>
            <a:endParaRPr lang="he-IL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7B36CF-8322-447E-AF03-545329ABE5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Testing environments</a:t>
            </a:r>
            <a:endParaRPr lang="he-IL" b="1" dirty="0"/>
          </a:p>
          <a:p>
            <a:endParaRPr lang="he-IL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C4889F-765E-4775-885D-8DCE640CFB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 smtClean="0"/>
              <a:t>Two Months from now…</a:t>
            </a:r>
            <a:endParaRPr lang="he-IL" b="1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E97F591-1815-4272-ACCE-BC698B57D9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9D4DC6-1471-41AA-B9BE-B3F9195AF25F}" type="datetime1">
              <a:rPr lang="en-US" smtClean="0"/>
              <a:t>13-Nov-18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52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CBDC-9BFC-45C8-9110-2DB976B1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6"/>
            <a:ext cx="4102197" cy="874394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+mj-lt"/>
              </a:rPr>
              <a:t>Motive and goals</a:t>
            </a:r>
            <a:endParaRPr lang="he-IL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96627-7F6A-4DA9-BA0F-BA21CD28C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7025" y="2332171"/>
            <a:ext cx="5741266" cy="3597575"/>
          </a:xfrm>
        </p:spPr>
        <p:txBody>
          <a:bodyPr/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Every developer works independently, with no time frame, thus hard to manage and create a balanced improved version.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Projects are not strictly defined, causing many changes back and forth along the way due to </a:t>
            </a:r>
            <a:r>
              <a:rPr lang="en-US" sz="1200" dirty="0" smtClean="0"/>
              <a:t>conflicts</a:t>
            </a:r>
            <a:endParaRPr lang="en-US" sz="1200" dirty="0" smtClean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master branch is always unstable due to random commits, merges, version difference, and neglect of testing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Assignments frequently change due to  necessity or upcoming demos, causing many context-switches that increase confusion and reduce productivity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74705-C756-4889-866C-626B8CF7A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269" y="1470516"/>
            <a:ext cx="2978785" cy="292577"/>
          </a:xfrm>
        </p:spPr>
        <p:txBody>
          <a:bodyPr/>
          <a:lstStyle/>
          <a:p>
            <a:r>
              <a:rPr lang="en-US" sz="1200" dirty="0" smtClean="0"/>
              <a:t>Motives…</a:t>
            </a:r>
            <a:endParaRPr lang="en-US" sz="1200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" r="5370"/>
          <a:stretch>
            <a:fillRect/>
          </a:stretch>
        </p:blipFill>
        <p:spPr>
          <a:xfrm>
            <a:off x="7181637" y="3645249"/>
            <a:ext cx="3318552" cy="282173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174" y="852755"/>
            <a:ext cx="3241016" cy="264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8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CBDC-9BFC-45C8-9110-2DB976B1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6"/>
            <a:ext cx="5476875" cy="874394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+mj-lt"/>
              </a:rPr>
              <a:t>Motive and goals</a:t>
            </a:r>
            <a:endParaRPr lang="he-IL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96627-7F6A-4DA9-BA0F-BA21CD28C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7025" y="2332171"/>
            <a:ext cx="5220912" cy="3671465"/>
          </a:xfrm>
        </p:spPr>
        <p:txBody>
          <a:bodyPr/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Establish order and control over projects by prioritizing and planning ahead.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React </a:t>
            </a:r>
            <a:r>
              <a:rPr lang="en-US" sz="1200" dirty="0" smtClean="0"/>
              <a:t>to market/product necessities quickly without quick instant patches </a:t>
            </a:r>
            <a:endParaRPr 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Reconnect the whole team to all projects, acquire new ideas and improvement tips on a weekly base</a:t>
            </a:r>
            <a:endParaRPr 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Create a proper, consistent and stable development process that will only improve over time, increasing effectiveness and productivity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74705-C756-4889-866C-626B8CF7A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025" y="1516698"/>
            <a:ext cx="2978785" cy="292577"/>
          </a:xfrm>
        </p:spPr>
        <p:txBody>
          <a:bodyPr/>
          <a:lstStyle/>
          <a:p>
            <a:r>
              <a:rPr lang="en-US" sz="1200" dirty="0" smtClean="0"/>
              <a:t>Goals…</a:t>
            </a:r>
            <a:endParaRPr lang="en-US" sz="1200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1" r="20301"/>
          <a:stretch>
            <a:fillRect/>
          </a:stretch>
        </p:blipFill>
        <p:spPr>
          <a:xfrm>
            <a:off x="6102848" y="1141631"/>
            <a:ext cx="2483848" cy="278273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48" y="4489595"/>
            <a:ext cx="5719709" cy="1514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189" y="1141632"/>
            <a:ext cx="3095368" cy="278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CBDC-9BFC-45C8-9110-2DB976B1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New Methodologies</a:t>
            </a:r>
            <a:endParaRPr lang="he-IL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96627-7F6A-4DA9-BA0F-BA21CD28C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7024" y="2035463"/>
            <a:ext cx="5476876" cy="4143664"/>
          </a:xfrm>
        </p:spPr>
        <p:txBody>
          <a:bodyPr/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smtClean="0"/>
              <a:t>One week sprints</a:t>
            </a:r>
            <a:r>
              <a:rPr lang="en-US" sz="1000" dirty="0"/>
              <a:t> </a:t>
            </a:r>
            <a:endParaRPr lang="en-US" sz="1000" dirty="0" smtClean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Proper initial design of projects. Create smaller and testable units, and define desired behavior , under a predefined time period. </a:t>
            </a:r>
            <a:endParaRPr lang="en-US" sz="1000" dirty="0" smtClean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smtClean="0"/>
              <a:t>Each developer will receive specific tasks per current sprint, and will need to design and define what needs to be done</a:t>
            </a:r>
            <a:r>
              <a:rPr lang="en-US" sz="1000" dirty="0" smtClean="0"/>
              <a:t>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smtClean="0"/>
              <a:t>Every </a:t>
            </a:r>
            <a:r>
              <a:rPr lang="en-US" sz="1000" dirty="0" smtClean="0"/>
              <a:t>developer is responsible to test their own code, and get approval of </a:t>
            </a:r>
            <a:r>
              <a:rPr lang="en-US" sz="1000" dirty="0" err="1" smtClean="0"/>
              <a:t>QA&amp;CodeReview</a:t>
            </a:r>
            <a:r>
              <a:rPr lang="en-US" sz="1000" dirty="0" smtClean="0"/>
              <a:t> before declaring the task as done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smtClean="0"/>
              <a:t>At the end of the sprint, each developer will talk during the weekly meeting, and present</a:t>
            </a:r>
          </a:p>
          <a:p>
            <a:pPr marL="857250" lvl="1" indent="-171450">
              <a:lnSpc>
                <a:spcPct val="120000"/>
              </a:lnSpc>
            </a:pPr>
            <a:r>
              <a:rPr lang="en-US" sz="1000" dirty="0" smtClean="0"/>
              <a:t>What is done</a:t>
            </a:r>
          </a:p>
          <a:p>
            <a:pPr marL="857250" lvl="1" indent="-171450">
              <a:lnSpc>
                <a:spcPct val="120000"/>
              </a:lnSpc>
            </a:pPr>
            <a:r>
              <a:rPr lang="en-US" sz="1000" dirty="0" smtClean="0"/>
              <a:t>What is left to do</a:t>
            </a:r>
          </a:p>
          <a:p>
            <a:pPr marL="857250" lvl="1" indent="-171450">
              <a:lnSpc>
                <a:spcPct val="120000"/>
              </a:lnSpc>
            </a:pPr>
            <a:r>
              <a:rPr lang="en-US" sz="1000" dirty="0" smtClean="0"/>
              <a:t>Raise warning flags for future development and suggest  improvement tips </a:t>
            </a:r>
            <a:endParaRPr lang="en-US" sz="10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smtClean="0"/>
              <a:t>After we all merge together, code is sent to </a:t>
            </a:r>
            <a:r>
              <a:rPr lang="en-US" sz="1000" dirty="0" smtClean="0"/>
              <a:t>production </a:t>
            </a:r>
            <a:r>
              <a:rPr lang="en-US" sz="1000" dirty="0" smtClean="0"/>
              <a:t>team , </a:t>
            </a:r>
            <a:r>
              <a:rPr lang="en-US" sz="1000" dirty="0" smtClean="0"/>
              <a:t>who </a:t>
            </a:r>
            <a:r>
              <a:rPr lang="en-US" sz="1000" dirty="0" smtClean="0"/>
              <a:t>will conduct a full bug/errors/feature report per current version, and </a:t>
            </a:r>
            <a:r>
              <a:rPr lang="en-US" sz="1000" dirty="0" smtClean="0"/>
              <a:t>release a well documented version</a:t>
            </a:r>
            <a:endParaRPr lang="en-US" sz="1000" dirty="0" smtClean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74705-C756-4889-866C-626B8CF7A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506" y="1497480"/>
            <a:ext cx="3595312" cy="257429"/>
          </a:xfrm>
        </p:spPr>
        <p:txBody>
          <a:bodyPr/>
          <a:lstStyle/>
          <a:p>
            <a:r>
              <a:rPr lang="en-US" sz="1200" dirty="0" smtClean="0"/>
              <a:t>Agile Development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62" y="4712390"/>
            <a:ext cx="5124879" cy="19181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60" y="887396"/>
            <a:ext cx="5124879" cy="1641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61" y="2712378"/>
            <a:ext cx="5124879" cy="184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CBDC-9BFC-45C8-9110-2DB976B1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New Methodologies</a:t>
            </a:r>
            <a:endParaRPr lang="he-IL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96627-7F6A-4DA9-BA0F-BA21CD28C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7025" y="2330680"/>
            <a:ext cx="5476875" cy="3636011"/>
          </a:xfrm>
        </p:spPr>
        <p:txBody>
          <a:bodyPr/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Thursday – Meeting (Gil &amp; Ben) to understand android’s dependencies from us for current </a:t>
            </a:r>
            <a:r>
              <a:rPr lang="en-US" sz="1000" dirty="0" smtClean="0"/>
              <a:t>sprint</a:t>
            </a:r>
            <a:endParaRPr lang="en-US" sz="1000" dirty="0" smtClean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smtClean="0"/>
              <a:t>Thursday – Meeting ( </a:t>
            </a:r>
            <a:r>
              <a:rPr lang="en-US" sz="1000" dirty="0" err="1" smtClean="0"/>
              <a:t>Gil&amp;Efi</a:t>
            </a:r>
            <a:r>
              <a:rPr lang="en-US" sz="1000" dirty="0" smtClean="0"/>
              <a:t> ) to characterize and plan next sprints according to Yossi’s priorities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smtClean="0"/>
              <a:t>Sunday – Robox Meeting – Discuss last and next sprint</a:t>
            </a:r>
            <a:endParaRPr lang="en-US" sz="1000" dirty="0" smtClean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smtClean="0"/>
              <a:t>Sunday, Monday – pre staging – only critical hot fixes will be merged to master.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smtClean="0"/>
              <a:t>Monday evening – version lock to production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smtClean="0"/>
              <a:t>Tuesday – Saturday </a:t>
            </a:r>
            <a:r>
              <a:rPr lang="en-US" sz="1000" dirty="0" smtClean="0"/>
              <a:t>:</a:t>
            </a:r>
            <a:r>
              <a:rPr lang="en-US" sz="1000" dirty="0" smtClean="0"/>
              <a:t> Production &amp; QA staging and version lock</a:t>
            </a:r>
          </a:p>
          <a:p>
            <a:pPr>
              <a:lnSpc>
                <a:spcPct val="120000"/>
              </a:lnSpc>
            </a:pPr>
            <a:r>
              <a:rPr lang="en-US" sz="1000" dirty="0" smtClean="0"/>
              <a:t>And loop again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000" dirty="0" smtClean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74705-C756-4889-866C-626B8CF7A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506" y="1497480"/>
            <a:ext cx="3595312" cy="257429"/>
          </a:xfrm>
        </p:spPr>
        <p:txBody>
          <a:bodyPr/>
          <a:lstStyle/>
          <a:p>
            <a:r>
              <a:rPr lang="en-US" sz="1200" dirty="0" smtClean="0"/>
              <a:t>Flow schedules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62" y="4712390"/>
            <a:ext cx="5124879" cy="19181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60" y="887396"/>
            <a:ext cx="5124879" cy="1641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61" y="2712378"/>
            <a:ext cx="5124879" cy="184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5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5AEB21-9BD4-46EE-8284-A7F970BF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5"/>
            <a:ext cx="5476875" cy="971549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+mj-lt"/>
              </a:rPr>
              <a:t>Git Managment</a:t>
            </a:r>
            <a:endParaRPr lang="he-IL" sz="18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7B98C1-69B4-4BFF-B4DF-38E5BE93B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1458923"/>
            <a:ext cx="2978785" cy="29257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333"/>
            <a:ext cx="12192000" cy="532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5AEB21-9BD4-46EE-8284-A7F970BF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5"/>
            <a:ext cx="5476875" cy="971549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+mj-lt"/>
              </a:rPr>
              <a:t>Git Managment</a:t>
            </a:r>
            <a:endParaRPr lang="he-IL" sz="18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7B98C1-69B4-4BFF-B4DF-38E5BE93B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1458923"/>
            <a:ext cx="2978785" cy="292577"/>
          </a:xfrm>
        </p:spPr>
        <p:txBody>
          <a:bodyPr/>
          <a:lstStyle/>
          <a:p>
            <a:r>
              <a:rPr lang="en-US" dirty="0" smtClean="0"/>
              <a:t>Unified Git conventions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0D1A6A-876C-4FB1-B3E6-CCBFDCBAEA32}"/>
              </a:ext>
            </a:extLst>
          </p:cNvPr>
          <p:cNvSpPr txBox="1">
            <a:spLocks/>
          </p:cNvSpPr>
          <p:nvPr/>
        </p:nvSpPr>
        <p:spPr>
          <a:xfrm>
            <a:off x="327025" y="2119734"/>
            <a:ext cx="6193848" cy="40316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 sz="900" kern="1200" cap="none" spc="200" baseline="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buFont typeface="+mj-lt"/>
              <a:buAutoNum type="arabicPeriod"/>
            </a:pPr>
            <a:r>
              <a:rPr lang="en-US" dirty="0" smtClean="0"/>
              <a:t>Each developer </a:t>
            </a:r>
            <a:r>
              <a:rPr lang="en-US" dirty="0" smtClean="0"/>
              <a:t>will create </a:t>
            </a:r>
            <a:r>
              <a:rPr lang="en-US" dirty="0"/>
              <a:t>a </a:t>
            </a:r>
            <a:r>
              <a:rPr lang="en-US" dirty="0" smtClean="0"/>
              <a:t>new branch </a:t>
            </a:r>
            <a:r>
              <a:rPr lang="en-US" dirty="0"/>
              <a:t>from the </a:t>
            </a:r>
            <a:r>
              <a:rPr lang="en-US" dirty="0" smtClean="0"/>
              <a:t>master branch  </a:t>
            </a:r>
            <a:r>
              <a:rPr lang="en-US" dirty="0" smtClean="0"/>
              <a:t>dedicated </a:t>
            </a:r>
            <a:r>
              <a:rPr lang="en-US" dirty="0"/>
              <a:t>to </a:t>
            </a:r>
            <a:r>
              <a:rPr lang="en-US" dirty="0" smtClean="0"/>
              <a:t>assigned feature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sprintNum_projectName_featureName_issueNum_developerName</a:t>
            </a:r>
            <a:r>
              <a:rPr lang="en-US" b="1" dirty="0" smtClean="0"/>
              <a:t> </a:t>
            </a:r>
            <a:r>
              <a:rPr lang="en-US" b="1" dirty="0" smtClean="0"/>
              <a:t>sp_88_OTA_automationScript_145_aviad</a:t>
            </a:r>
            <a:endParaRPr lang="en-US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dirty="0" smtClean="0"/>
              <a:t>When finished feature, after you tested it yourself, Move issue to QA and contact Michael, guide him to test it more intensively with all system.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 smtClean="0"/>
              <a:t>After Michael’s approval, send issue to code-review, and assign your current code review buddy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 smtClean="0"/>
              <a:t>After </a:t>
            </a:r>
            <a:r>
              <a:rPr lang="en-US" dirty="0" err="1" smtClean="0"/>
              <a:t>QA&amp;CodeReview</a:t>
            </a:r>
            <a:r>
              <a:rPr lang="en-US" dirty="0" smtClean="0"/>
              <a:t> approval, create merge request and move on to the next task in the queue.</a:t>
            </a:r>
            <a:endParaRPr lang="en-US" dirty="0"/>
          </a:p>
          <a:p>
            <a:pPr marL="228600" lvl="0" indent="-228600">
              <a:buFont typeface="+mj-lt"/>
              <a:buAutoNum type="arabicPeriod"/>
            </a:pPr>
            <a:r>
              <a:rPr lang="en-US" dirty="0" smtClean="0"/>
              <a:t>After all tasks are merged, p</a:t>
            </a:r>
            <a:r>
              <a:rPr lang="en-US" dirty="0" smtClean="0"/>
              <a:t>roduction </a:t>
            </a:r>
            <a:r>
              <a:rPr lang="en-US" dirty="0" smtClean="0"/>
              <a:t>team will create </a:t>
            </a:r>
            <a:r>
              <a:rPr lang="en-US" dirty="0"/>
              <a:t>a new testing </a:t>
            </a:r>
            <a:r>
              <a:rPr lang="en-US" dirty="0" smtClean="0"/>
              <a:t>branch from our master, </a:t>
            </a:r>
            <a:r>
              <a:rPr lang="en-US" dirty="0" smtClean="0"/>
              <a:t>and pull updates </a:t>
            </a:r>
            <a:r>
              <a:rPr lang="en-US" dirty="0"/>
              <a:t>from android sprint as </a:t>
            </a:r>
            <a:r>
              <a:rPr lang="en-US" dirty="0" smtClean="0"/>
              <a:t>well.</a:t>
            </a:r>
            <a:br>
              <a:rPr lang="en-US" dirty="0" smtClean="0"/>
            </a:br>
            <a:r>
              <a:rPr lang="en-US" b="1" dirty="0" err="1" smtClean="0"/>
              <a:t>RC_sprintNum</a:t>
            </a:r>
            <a:r>
              <a:rPr lang="en-US" b="1" dirty="0"/>
              <a:t>( release candidate) </a:t>
            </a:r>
            <a:r>
              <a:rPr lang="en-US" b="1" dirty="0" smtClean="0"/>
              <a:t>,</a:t>
            </a:r>
            <a:endParaRPr lang="en-US" b="1" dirty="0"/>
          </a:p>
          <a:p>
            <a:pPr marL="228600" lvl="0" indent="-228600">
              <a:buFont typeface="+mj-lt"/>
              <a:buAutoNum type="arabicPeriod"/>
            </a:pPr>
            <a:r>
              <a:rPr lang="en-US" dirty="0" smtClean="0"/>
              <a:t>After </a:t>
            </a:r>
            <a:r>
              <a:rPr lang="en-US" dirty="0"/>
              <a:t>testing all system, merge to production branch and create a version </a:t>
            </a:r>
            <a:r>
              <a:rPr lang="en-US" dirty="0" smtClean="0"/>
              <a:t>tag.</a:t>
            </a:r>
          </a:p>
          <a:p>
            <a:pPr lvl="0"/>
            <a:r>
              <a:rPr lang="en-US" dirty="0" smtClean="0"/>
              <a:t>If version is not approved, no version will be released this week, and critical failures will be pushed to current sprint.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sz="1000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73" y="1751500"/>
            <a:ext cx="5633768" cy="2774950"/>
          </a:xfrm>
        </p:spPr>
      </p:pic>
    </p:spTree>
    <p:extLst>
      <p:ext uri="{BB962C8B-B14F-4D97-AF65-F5344CB8AC3E}">
        <p14:creationId xmlns:p14="http://schemas.microsoft.com/office/powerpoint/2010/main" val="117033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5AEB21-9BD4-46EE-8284-A7F970BF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5"/>
            <a:ext cx="5476875" cy="971549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+mj-lt"/>
              </a:rPr>
              <a:t>Production &amp; QA   Team</a:t>
            </a:r>
            <a:endParaRPr lang="he-IL" sz="18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7B98C1-69B4-4BFF-B4DF-38E5BE93B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6" y="1439869"/>
            <a:ext cx="2978785" cy="292577"/>
          </a:xfrm>
        </p:spPr>
        <p:txBody>
          <a:bodyPr/>
          <a:lstStyle/>
          <a:p>
            <a:r>
              <a:rPr lang="en-US" dirty="0" smtClean="0"/>
              <a:t>Weekly effort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0D1A6A-876C-4FB1-B3E6-CCBFDCBAEA32}"/>
              </a:ext>
            </a:extLst>
          </p:cNvPr>
          <p:cNvSpPr txBox="1">
            <a:spLocks/>
          </p:cNvSpPr>
          <p:nvPr/>
        </p:nvSpPr>
        <p:spPr>
          <a:xfrm>
            <a:off x="348616" y="2336018"/>
            <a:ext cx="3943984" cy="31493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 sz="900" kern="1200" cap="none" spc="200" baseline="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smtClean="0"/>
              <a:t>Will test every related feature or task according to your instructions, and iterate with us until final approval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smtClean="0"/>
              <a:t>Test new full version from last sprint in production line. Discover, characterize and raise new issues, which will be documented and assigned according to priority queue for our next sprints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smtClean="0"/>
              <a:t>In case of critical failures and special approval, minor tasks can even enter current sprint(hot fixes).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smtClean="0"/>
              <a:t>Create a standard desired behavior and make sure no version fails that standard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r="16493"/>
          <a:stretch>
            <a:fillRect/>
          </a:stretch>
        </p:blipFill>
        <p:spPr>
          <a:xfrm>
            <a:off x="5803900" y="1732445"/>
            <a:ext cx="5763020" cy="4885581"/>
          </a:xfrm>
        </p:spPr>
      </p:pic>
    </p:spTree>
    <p:extLst>
      <p:ext uri="{BB962C8B-B14F-4D97-AF65-F5344CB8AC3E}">
        <p14:creationId xmlns:p14="http://schemas.microsoft.com/office/powerpoint/2010/main" val="342071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i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00DB9F"/>
      </a:accent1>
      <a:accent2>
        <a:srgbClr val="A0A1A2"/>
      </a:accent2>
      <a:accent3>
        <a:srgbClr val="B2E2D5"/>
      </a:accent3>
      <a:accent4>
        <a:srgbClr val="DEDEDD"/>
      </a:accent4>
      <a:accent5>
        <a:srgbClr val="EAEAEA"/>
      </a:accent5>
      <a:accent6>
        <a:srgbClr val="00DB9F"/>
      </a:accent6>
      <a:hlink>
        <a:srgbClr val="00DB9F"/>
      </a:hlink>
      <a:folHlink>
        <a:srgbClr val="A0A1A2"/>
      </a:folHlink>
    </a:clrScheme>
    <a:fontScheme name="Avenir">
      <a:majorFont>
        <a:latin typeface="Avenir"/>
        <a:ea typeface=""/>
        <a:cs typeface="Arial"/>
      </a:majorFont>
      <a:minorFont>
        <a:latin typeface="Avenir 05173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704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</vt:lpstr>
      <vt:lpstr>Avenir 05173</vt:lpstr>
      <vt:lpstr>AvenirNext LT Pro Regular</vt:lpstr>
      <vt:lpstr>Calibri</vt:lpstr>
      <vt:lpstr>Wingdings</vt:lpstr>
      <vt:lpstr>Office Theme</vt:lpstr>
      <vt:lpstr>PowerPoint Presentation</vt:lpstr>
      <vt:lpstr>O V E R V I E W</vt:lpstr>
      <vt:lpstr>Motive and goals</vt:lpstr>
      <vt:lpstr>Motive and goals</vt:lpstr>
      <vt:lpstr>New Methodologies</vt:lpstr>
      <vt:lpstr>New Methodologies</vt:lpstr>
      <vt:lpstr>Git Managment</vt:lpstr>
      <vt:lpstr>Git Managment</vt:lpstr>
      <vt:lpstr>Production &amp; QA   Team</vt:lpstr>
      <vt:lpstr>Testing environment</vt:lpstr>
      <vt:lpstr>Hopefully, in Two Or Three months...</vt:lpstr>
      <vt:lpstr>Lets get to work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siga</dc:creator>
  <cp:lastModifiedBy>Gil Kedar</cp:lastModifiedBy>
  <cp:revision>114</cp:revision>
  <dcterms:created xsi:type="dcterms:W3CDTF">2017-09-25T12:17:10Z</dcterms:created>
  <dcterms:modified xsi:type="dcterms:W3CDTF">2018-11-13T12:37:35Z</dcterms:modified>
</cp:coreProperties>
</file>