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52" r:id="rId5"/>
  </p:sldMasterIdLst>
  <p:notesMasterIdLst>
    <p:notesMasterId r:id="rId19"/>
  </p:notesMasterIdLst>
  <p:sldIdLst>
    <p:sldId id="256" r:id="rId6"/>
    <p:sldId id="257" r:id="rId7"/>
    <p:sldId id="260" r:id="rId8"/>
    <p:sldId id="269" r:id="rId9"/>
    <p:sldId id="258" r:id="rId10"/>
    <p:sldId id="264" r:id="rId11"/>
    <p:sldId id="276" r:id="rId12"/>
    <p:sldId id="274" r:id="rId13"/>
    <p:sldId id="271" r:id="rId14"/>
    <p:sldId id="275" r:id="rId15"/>
    <p:sldId id="270" r:id="rId16"/>
    <p:sldId id="273" r:id="rId17"/>
    <p:sldId id="272" r:id="rId1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Kedar" initials="GK" lastIdx="3" clrIdx="0">
    <p:extLst>
      <p:ext uri="{19B8F6BF-5375-455C-9EA6-DF929625EA0E}">
        <p15:presenceInfo xmlns:p15="http://schemas.microsoft.com/office/powerpoint/2012/main" userId="fa86e85c9c79da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7D64-8583-4A09-86AB-1E66AC8B427E}" type="datetimeFigureOut">
              <a:rPr lang="en-US" smtClean="0"/>
              <a:t>28-Feb-17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1C08-C294-4476-B6D6-77CE8525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1C08-C294-4476-B6D6-77CE8525A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8" name="Pictur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4" name="Picture 16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67" name="Picture 26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8" name="Picture 26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2286000" y="2416680"/>
            <a:ext cx="4571640" cy="143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84" name="Picture 48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5" name="Picture 48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86000" y="2416680"/>
            <a:ext cx="4571640" cy="3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2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6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323640" y="4570200"/>
            <a:ext cx="3312000" cy="309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414042"/>
                </a:solidFill>
                <a:latin typeface="Bariol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8015760" y="4659840"/>
            <a:ext cx="9356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pic>
        <p:nvPicPr>
          <p:cNvPr id="1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033720" y="2213280"/>
            <a:ext cx="3076200" cy="711000"/>
          </a:xfrm>
          <a:prstGeom prst="rect">
            <a:avLst/>
          </a:prstGeom>
          <a:ln>
            <a:noFill/>
          </a:ln>
        </p:spPr>
      </p:pic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50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51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2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3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4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5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6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7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8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59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444600" y="1932480"/>
            <a:ext cx="2686680" cy="1522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14"/>
              </a:buBlip>
            </a:pPr>
            <a:r>
              <a:rPr lang="en-US" sz="1200">
                <a:solidFill>
                  <a:srgbClr val="414042"/>
                </a:solidFill>
                <a:latin typeface="Bariol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14"/>
              </a:buBlip>
            </a:pPr>
            <a:r>
              <a:rPr lang="en-US" sz="1100">
                <a:solidFill>
                  <a:srgbClr val="414042"/>
                </a:solidFill>
                <a:latin typeface="Bariol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14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14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Fifth level</a:t>
            </a:r>
            <a:endParaRPr/>
          </a:p>
        </p:txBody>
      </p:sp>
      <p:sp>
        <p:nvSpPr>
          <p:cNvPr id="62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63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64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FCD6FF09-AD44-415A-A147-D74070C0ED8D}" type="slidenum">
              <a:rPr lang="en-US" sz="600">
                <a:solidFill>
                  <a:srgbClr val="FFFFFF"/>
                </a:solidFill>
                <a:latin typeface="Bariol Light"/>
              </a:rPr>
              <a:t>‹#›</a:t>
            </a:fld>
            <a:endParaRPr/>
          </a:p>
        </p:txBody>
      </p:sp>
      <p:sp>
        <p:nvSpPr>
          <p:cNvPr id="65" name="PlaceHolder 17"/>
          <p:cNvSpPr>
            <a:spLocks noGrp="1"/>
          </p:cNvSpPr>
          <p:nvPr>
            <p:ph type="body"/>
          </p:nvPr>
        </p:nvSpPr>
        <p:spPr>
          <a:xfrm>
            <a:off x="3355560" y="1932480"/>
            <a:ext cx="2686680" cy="1522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en-US" sz="1400">
                <a:solidFill>
                  <a:srgbClr val="414042"/>
                </a:solidFill>
                <a:latin typeface="Bariol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14"/>
              </a:buBlip>
            </a:pPr>
            <a:r>
              <a:rPr lang="en-US" sz="1200">
                <a:solidFill>
                  <a:srgbClr val="414042"/>
                </a:solidFill>
                <a:latin typeface="Bariol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14"/>
              </a:buBlip>
            </a:pPr>
            <a:r>
              <a:rPr lang="en-US" sz="1100">
                <a:solidFill>
                  <a:srgbClr val="414042"/>
                </a:solidFill>
                <a:latin typeface="Bariol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14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14"/>
              </a:buBlip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101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02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3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4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5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6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7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8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09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0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111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112" name="PlaceHolder 13"/>
          <p:cNvSpPr>
            <a:spLocks noGrp="1"/>
          </p:cNvSpPr>
          <p:nvPr>
            <p:ph type="body"/>
          </p:nvPr>
        </p:nvSpPr>
        <p:spPr>
          <a:xfrm>
            <a:off x="1115640" y="168012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sp>
        <p:nvSpPr>
          <p:cNvPr id="113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114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115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B5185489-2986-4279-8B35-2DF5998AA534}" type="slidenum">
              <a:rPr lang="en-US" sz="600">
                <a:solidFill>
                  <a:srgbClr val="FFFFFF"/>
                </a:solidFill>
                <a:latin typeface="Bariol Light"/>
              </a:rPr>
              <a:t>‹#›</a:t>
            </a:fld>
            <a:endParaRPr/>
          </a:p>
        </p:txBody>
      </p:sp>
      <p:pic>
        <p:nvPicPr>
          <p:cNvPr id="11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980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17" name="Line 17"/>
          <p:cNvSpPr/>
          <p:nvPr/>
        </p:nvSpPr>
        <p:spPr>
          <a:xfrm>
            <a:off x="3301200" y="1050480"/>
            <a:ext cx="0" cy="314676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18" name="Line 18"/>
          <p:cNvSpPr/>
          <p:nvPr/>
        </p:nvSpPr>
        <p:spPr>
          <a:xfrm>
            <a:off x="5873040" y="1050480"/>
            <a:ext cx="0" cy="314676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19" name="Line 19"/>
          <p:cNvSpPr/>
          <p:nvPr/>
        </p:nvSpPr>
        <p:spPr>
          <a:xfrm flipH="1">
            <a:off x="926280" y="2628720"/>
            <a:ext cx="2197800" cy="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20" name="PlaceHolder 20"/>
          <p:cNvSpPr>
            <a:spLocks noGrp="1"/>
          </p:cNvSpPr>
          <p:nvPr>
            <p:ph type="body"/>
          </p:nvPr>
        </p:nvSpPr>
        <p:spPr>
          <a:xfrm>
            <a:off x="3680280" y="168012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1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76128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1"/>
          <p:cNvSpPr>
            <a:spLocks noGrp="1"/>
          </p:cNvSpPr>
          <p:nvPr>
            <p:ph type="body"/>
          </p:nvPr>
        </p:nvSpPr>
        <p:spPr>
          <a:xfrm>
            <a:off x="6226560" y="168012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307920" y="131904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4" name="PlaceHolder 22"/>
          <p:cNvSpPr>
            <a:spLocks noGrp="1"/>
          </p:cNvSpPr>
          <p:nvPr>
            <p:ph type="body"/>
          </p:nvPr>
        </p:nvSpPr>
        <p:spPr>
          <a:xfrm>
            <a:off x="1115640" y="336924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5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980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6" name="PlaceHolder 23"/>
          <p:cNvSpPr>
            <a:spLocks noGrp="1"/>
          </p:cNvSpPr>
          <p:nvPr>
            <p:ph type="body"/>
          </p:nvPr>
        </p:nvSpPr>
        <p:spPr>
          <a:xfrm>
            <a:off x="3680280" y="336924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76128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28" name="PlaceHolder 24"/>
          <p:cNvSpPr>
            <a:spLocks noGrp="1"/>
          </p:cNvSpPr>
          <p:nvPr>
            <p:ph type="body"/>
          </p:nvPr>
        </p:nvSpPr>
        <p:spPr>
          <a:xfrm>
            <a:off x="6226560" y="3369240"/>
            <a:ext cx="2185560" cy="91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</p:txBody>
      </p:sp>
      <p:pic>
        <p:nvPicPr>
          <p:cNvPr id="129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307920" y="3008160"/>
            <a:ext cx="286200" cy="286200"/>
          </a:xfrm>
          <a:prstGeom prst="rect">
            <a:avLst/>
          </a:prstGeom>
          <a:ln>
            <a:noFill/>
          </a:ln>
        </p:spPr>
      </p:pic>
      <p:sp>
        <p:nvSpPr>
          <p:cNvPr id="130" name="Line 25"/>
          <p:cNvSpPr/>
          <p:nvPr/>
        </p:nvSpPr>
        <p:spPr>
          <a:xfrm flipH="1">
            <a:off x="3485520" y="2628720"/>
            <a:ext cx="2197440" cy="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131" name="Line 26"/>
          <p:cNvSpPr/>
          <p:nvPr/>
        </p:nvSpPr>
        <p:spPr>
          <a:xfrm flipH="1">
            <a:off x="6053040" y="2628720"/>
            <a:ext cx="2197440" cy="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219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220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1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2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3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4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5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6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7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8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229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376488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 title style</a:t>
            </a:r>
            <a:endParaRPr/>
          </a:p>
        </p:txBody>
      </p:sp>
      <p:sp>
        <p:nvSpPr>
          <p:cNvPr id="230" name="PlaceHolder 13"/>
          <p:cNvSpPr>
            <a:spLocks noGrp="1"/>
          </p:cNvSpPr>
          <p:nvPr>
            <p:ph type="body"/>
          </p:nvPr>
        </p:nvSpPr>
        <p:spPr>
          <a:xfrm>
            <a:off x="444600" y="921960"/>
            <a:ext cx="3695040" cy="3233880"/>
          </a:xfrm>
          <a:prstGeom prst="rect">
            <a:avLst/>
          </a:prstGeom>
        </p:spPr>
        <p:txBody>
          <a:bodyPr l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14042"/>
                </a:solidFill>
                <a:latin typeface="Graphik Light"/>
              </a:rPr>
              <a:t>Seventh Outline LevelClick to edit Master text styles</a:t>
            </a:r>
            <a:endParaRPr/>
          </a:p>
          <a:p>
            <a:r>
              <a:rPr lang="en-US" sz="1200">
                <a:solidFill>
                  <a:srgbClr val="414042"/>
                </a:solidFill>
                <a:latin typeface="Graphik Light"/>
              </a:rPr>
              <a:t>Second level</a:t>
            </a:r>
            <a:endParaRPr/>
          </a:p>
          <a:p>
            <a:r>
              <a:rPr lang="en-US" sz="1100">
                <a:solidFill>
                  <a:srgbClr val="414042"/>
                </a:solidFill>
                <a:latin typeface="Graphik Light"/>
              </a:rPr>
              <a:t>Third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Fourth level</a:t>
            </a:r>
            <a:endParaRPr/>
          </a:p>
          <a:p>
            <a:r>
              <a:rPr lang="en-US" sz="1050">
                <a:solidFill>
                  <a:srgbClr val="414042"/>
                </a:solidFill>
                <a:latin typeface="Graphik Light"/>
              </a:rPr>
              <a:t>Fifth level</a:t>
            </a:r>
            <a:endParaRPr/>
          </a:p>
        </p:txBody>
      </p:sp>
      <p:sp>
        <p:nvSpPr>
          <p:cNvPr id="231" name="PlaceHolder 14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232" name="PlaceHolder 15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233" name="PlaceHolder 16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EECC502-072F-448E-B52C-E921A6695850}" type="slidenum">
              <a:rPr lang="en-US" sz="600">
                <a:solidFill>
                  <a:srgbClr val="FFFFFF"/>
                </a:solidFill>
                <a:latin typeface="Bariol Light"/>
              </a:rPr>
              <a:t>‹#›</a:t>
            </a:fld>
            <a:endParaRPr/>
          </a:p>
        </p:txBody>
      </p:sp>
      <p:sp>
        <p:nvSpPr>
          <p:cNvPr id="234" name="PlaceHolder 17"/>
          <p:cNvSpPr>
            <a:spLocks noGrp="1"/>
          </p:cNvSpPr>
          <p:nvPr>
            <p:ph type="body"/>
          </p:nvPr>
        </p:nvSpPr>
        <p:spPr>
          <a:xfrm>
            <a:off x="4716360" y="0"/>
            <a:ext cx="4427280" cy="514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8844120" y="4884120"/>
            <a:ext cx="118440" cy="118440"/>
          </a:xfrm>
          <a:prstGeom prst="ellipse">
            <a:avLst/>
          </a:prstGeom>
          <a:solidFill>
            <a:srgbClr val="A6A6A6"/>
          </a:solidFill>
          <a:ln w="6480">
            <a:noFill/>
          </a:ln>
        </p:spPr>
      </p:sp>
      <p:sp>
        <p:nvSpPr>
          <p:cNvPr id="437" name="Line 2"/>
          <p:cNvSpPr/>
          <p:nvPr/>
        </p:nvSpPr>
        <p:spPr>
          <a:xfrm>
            <a:off x="1320120" y="4835160"/>
            <a:ext cx="0" cy="203400"/>
          </a:xfrm>
          <a:prstGeom prst="line">
            <a:avLst/>
          </a:prstGeom>
          <a:ln w="15840" cap="rnd">
            <a:solidFill>
              <a:srgbClr val="BFBFBF"/>
            </a:solidFill>
            <a:custDash>
              <a:ds d="44000" sp="44000"/>
            </a:custDash>
            <a:round/>
          </a:ln>
        </p:spPr>
      </p:sp>
      <p:sp>
        <p:nvSpPr>
          <p:cNvPr id="438" name="CustomShape 3"/>
          <p:cNvSpPr/>
          <p:nvPr/>
        </p:nvSpPr>
        <p:spPr>
          <a:xfrm>
            <a:off x="185040" y="4851720"/>
            <a:ext cx="113400" cy="1396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39" name="CustomShape 4"/>
          <p:cNvSpPr/>
          <p:nvPr/>
        </p:nvSpPr>
        <p:spPr>
          <a:xfrm>
            <a:off x="30348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0" name="CustomShape 5"/>
          <p:cNvSpPr/>
          <p:nvPr/>
        </p:nvSpPr>
        <p:spPr>
          <a:xfrm>
            <a:off x="429120" y="4851720"/>
            <a:ext cx="11340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1" name="CustomShape 6"/>
          <p:cNvSpPr/>
          <p:nvPr/>
        </p:nvSpPr>
        <p:spPr>
          <a:xfrm>
            <a:off x="55332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2" name="CustomShape 7"/>
          <p:cNvSpPr/>
          <p:nvPr/>
        </p:nvSpPr>
        <p:spPr>
          <a:xfrm>
            <a:off x="678960" y="4851720"/>
            <a:ext cx="85680" cy="14184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3" name="CustomShape 8"/>
          <p:cNvSpPr/>
          <p:nvPr/>
        </p:nvSpPr>
        <p:spPr>
          <a:xfrm>
            <a:off x="772200" y="4883760"/>
            <a:ext cx="11340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4" name="CustomShape 9"/>
          <p:cNvSpPr/>
          <p:nvPr/>
        </p:nvSpPr>
        <p:spPr>
          <a:xfrm>
            <a:off x="894240" y="4883760"/>
            <a:ext cx="111960" cy="1098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5" name="CustomShape 10"/>
          <p:cNvSpPr/>
          <p:nvPr/>
        </p:nvSpPr>
        <p:spPr>
          <a:xfrm>
            <a:off x="1023120" y="4883760"/>
            <a:ext cx="162360" cy="10728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6" name="CustomShape 11"/>
          <p:cNvSpPr/>
          <p:nvPr/>
        </p:nvSpPr>
        <p:spPr>
          <a:xfrm>
            <a:off x="185040" y="4851720"/>
            <a:ext cx="27000" cy="27000"/>
          </a:xfrm>
          <a:prstGeom prst="rect">
            <a:avLst/>
          </a:prstGeom>
          <a:solidFill>
            <a:srgbClr val="414042"/>
          </a:solidFill>
          <a:ln>
            <a:noFill/>
          </a:ln>
        </p:spPr>
      </p:sp>
      <p:sp>
        <p:nvSpPr>
          <p:cNvPr id="447" name="PlaceHolder 12"/>
          <p:cNvSpPr>
            <a:spLocks noGrp="1"/>
          </p:cNvSpPr>
          <p:nvPr>
            <p:ph type="title"/>
          </p:nvPr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EDC218"/>
                </a:solidFill>
                <a:latin typeface="Bariol Regular"/>
              </a:rPr>
              <a:t>Click to edit the title text formatClick to edit Master</a:t>
            </a:r>
            <a:endParaRPr/>
          </a:p>
        </p:txBody>
      </p:sp>
      <p:sp>
        <p:nvSpPr>
          <p:cNvPr id="448" name="PlaceHolder 13"/>
          <p:cNvSpPr>
            <a:spLocks noGrp="1"/>
          </p:cNvSpPr>
          <p:nvPr>
            <p:ph type="dt"/>
          </p:nvPr>
        </p:nvSpPr>
        <p:spPr>
          <a:xfrm>
            <a:off x="43560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Bariol Light"/>
              </a:rPr>
              <a:t>2/19/17</a:t>
            </a:r>
            <a:endParaRPr/>
          </a:p>
        </p:txBody>
      </p:sp>
      <p:sp>
        <p:nvSpPr>
          <p:cNvPr id="449" name="PlaceHolder 14"/>
          <p:cNvSpPr>
            <a:spLocks noGrp="1"/>
          </p:cNvSpPr>
          <p:nvPr>
            <p:ph type="ftr"/>
          </p:nvPr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450" name="PlaceHolder 15"/>
          <p:cNvSpPr>
            <a:spLocks noGrp="1"/>
          </p:cNvSpPr>
          <p:nvPr>
            <p:ph type="sldNum"/>
          </p:nvPr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B3338EE-81DF-42E7-BB40-2368DBF7E505}" type="slidenum">
              <a:rPr lang="en-US" sz="600">
                <a:solidFill>
                  <a:srgbClr val="FFFFFF"/>
                </a:solidFill>
                <a:latin typeface="Bariol Light"/>
              </a:rPr>
              <a:t>‹#›</a:t>
            </a:fld>
            <a:endParaRPr/>
          </a:p>
        </p:txBody>
      </p:sp>
      <p:sp>
        <p:nvSpPr>
          <p:cNvPr id="451" name="PlaceHolder 1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Bariol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100">
                <a:latin typeface="Bariol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Bariol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Bariol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ariol Light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2011680" y="4570200"/>
            <a:ext cx="3566160" cy="3099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>
                <a:latin typeface="Calibri"/>
              </a:rPr>
              <a:t>                         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015760" y="4659840"/>
            <a:ext cx="9356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>
                <a:solidFill>
                  <a:srgbClr val="414042"/>
                </a:solidFill>
                <a:latin typeface="Segoe UI Light"/>
              </a:rPr>
              <a:t>2/19/17</a:t>
            </a:r>
            <a:endParaRPr/>
          </a:p>
        </p:txBody>
      </p:sp>
      <p:sp>
        <p:nvSpPr>
          <p:cNvPr id="536" name="CustomShape 3"/>
          <p:cNvSpPr/>
          <p:nvPr/>
        </p:nvSpPr>
        <p:spPr>
          <a:xfrm>
            <a:off x="2915640" y="2139840"/>
            <a:ext cx="3312000" cy="575640"/>
          </a:xfrm>
          <a:prstGeom prst="rect">
            <a:avLst/>
          </a:prstGeom>
          <a:solidFill>
            <a:srgbClr val="EDC218"/>
          </a:solidFill>
          <a:ln w="25560">
            <a:noFill/>
          </a:ln>
        </p:spPr>
      </p:sp>
      <p:pic>
        <p:nvPicPr>
          <p:cNvPr id="5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1779840"/>
            <a:ext cx="3888000" cy="13305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21993" y="3985425"/>
            <a:ext cx="340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Automation Server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373"/>
            <a:ext cx="9144000" cy="1677703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DOT </a:t>
            </a: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Example – RQT Final Results File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7" y="3315521"/>
            <a:ext cx="1590846" cy="1590846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10800000">
            <a:off x="8165206" y="3279468"/>
            <a:ext cx="712470" cy="11204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Project Goals</a:t>
            </a:r>
            <a:endParaRPr dirty="0"/>
          </a:p>
        </p:txBody>
      </p:sp>
      <p:sp>
        <p:nvSpPr>
          <p:cNvPr id="5" name="TextShape 2"/>
          <p:cNvSpPr txBox="1"/>
          <p:nvPr/>
        </p:nvSpPr>
        <p:spPr>
          <a:xfrm>
            <a:off x="374760" y="1322459"/>
            <a:ext cx="7960857" cy="29000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Create a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stable, scalable and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friendly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testing new code </a:t>
            </a:r>
            <a:endParaRPr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>
                <a:solidFill>
                  <a:srgbClr val="414042"/>
                </a:solidFill>
                <a:latin typeface="Segoe UI Light"/>
              </a:rPr>
              <a:t> 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Create a 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large, 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well-organized database of recordings  to increase tests accuracy and efficiency 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 Develop test environments for all ongoing algorithms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>
                <a:solidFill>
                  <a:srgbClr val="414042"/>
                </a:solidFill>
                <a:latin typeface="Segoe UI Light"/>
              </a:rPr>
              <a:t> 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Inherit a deep understanding of the whole system to locate origin upon rising errors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>
                <a:solidFill>
                  <a:srgbClr val="414042"/>
                </a:solidFill>
                <a:latin typeface="Segoe UI Light"/>
              </a:rPr>
              <a:t> 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Develop a parallel multi-computer testing environment to decrease runtime and increase </a:t>
            </a:r>
            <a:r>
              <a:rPr lang="en-US" sz="1400" dirty="0" err="1" smtClean="0">
                <a:solidFill>
                  <a:srgbClr val="414042"/>
                </a:solidFill>
                <a:latin typeface="Segoe UI Light"/>
              </a:rPr>
              <a:t>testcases</a:t>
            </a: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. </a:t>
            </a: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44" y="277560"/>
            <a:ext cx="1369956" cy="1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Questions and Suggestion…?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52" y="1048735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" y="1803576"/>
            <a:ext cx="2877761" cy="27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978" y="3506154"/>
            <a:ext cx="340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We will talk about..</a:t>
            </a:r>
            <a:endParaRPr dirty="0"/>
          </a:p>
        </p:txBody>
      </p:sp>
      <p:sp>
        <p:nvSpPr>
          <p:cNvPr id="539" name="TextShape 2"/>
          <p:cNvSpPr txBox="1"/>
          <p:nvPr/>
        </p:nvSpPr>
        <p:spPr>
          <a:xfrm>
            <a:off x="374760" y="1300859"/>
            <a:ext cx="2951536" cy="29000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What is Automation</a:t>
            </a:r>
            <a:endParaRPr dirty="0"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What are we looking for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How it works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DOT Example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Project Goals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Questions &amp; Suggestions</a:t>
            </a: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dirty="0"/>
          </a:p>
        </p:txBody>
      </p:sp>
      <p:sp>
        <p:nvSpPr>
          <p:cNvPr id="541" name="TextShape 4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542" name="TextShape 5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0E40D697-E8D7-4EF5-B76C-600106B044BB}" type="slidenum">
              <a:rPr lang="en-US" sz="600">
                <a:solidFill>
                  <a:srgbClr val="FFFFFF"/>
                </a:solidFill>
                <a:latin typeface="Bariol Light"/>
              </a:rPr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8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374760" y="277560"/>
            <a:ext cx="3764880" cy="492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444600" y="921960"/>
            <a:ext cx="3695040" cy="2513520"/>
          </a:xfrm>
          <a:prstGeom prst="rect">
            <a:avLst/>
          </a:prstGeom>
        </p:spPr>
        <p:txBody>
          <a:bodyPr lIns="0"/>
          <a:lstStyle/>
          <a:p>
            <a:endParaRPr/>
          </a:p>
        </p:txBody>
      </p:sp>
      <p:sp>
        <p:nvSpPr>
          <p:cNvPr id="562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563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50E1DEB-122B-421C-8EA5-E41ABFB85739}" type="slidenum">
              <a:rPr lang="en-US" sz="600">
                <a:solidFill>
                  <a:srgbClr val="FFFFFF"/>
                </a:solidFill>
                <a:latin typeface="Bariol Light"/>
              </a:rPr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2519534"/>
            <a:ext cx="4932193" cy="2379706"/>
          </a:xfrm>
          <a:prstGeom prst="rect">
            <a:avLst/>
          </a:prstGeom>
        </p:spPr>
      </p:pic>
      <p:sp>
        <p:nvSpPr>
          <p:cNvPr id="9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What is Automation…?</a:t>
            </a:r>
            <a:endParaRPr dirty="0"/>
          </a:p>
        </p:txBody>
      </p:sp>
      <p:sp>
        <p:nvSpPr>
          <p:cNvPr id="10" name="TextShape 2"/>
          <p:cNvSpPr txBox="1"/>
          <p:nvPr/>
        </p:nvSpPr>
        <p:spPr>
          <a:xfrm>
            <a:off x="223156" y="1258938"/>
            <a:ext cx="8380844" cy="15220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long, repetitive manual tasks into a single click operation,</a:t>
            </a:r>
          </a:p>
          <a:p>
            <a:pPr lvl="0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minimizing human intervention to maximize productivity and enable scalability.</a:t>
            </a:r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 b="1" dirty="0"/>
          </a:p>
        </p:txBody>
      </p:sp>
      <p:sp>
        <p:nvSpPr>
          <p:cNvPr id="11" name="TextShape 2"/>
          <p:cNvSpPr txBox="1"/>
          <p:nvPr/>
        </p:nvSpPr>
        <p:spPr>
          <a:xfrm>
            <a:off x="208845" y="2519534"/>
            <a:ext cx="1768606" cy="13456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 smtClean="0">
                <a:solidFill>
                  <a:srgbClr val="414042"/>
                </a:solidFill>
                <a:latin typeface="Segoe UI Light"/>
              </a:rPr>
              <a:t>For Example…</a:t>
            </a:r>
            <a:br>
              <a:rPr lang="en-US" sz="1200" b="1" dirty="0" smtClean="0">
                <a:solidFill>
                  <a:srgbClr val="414042"/>
                </a:solidFill>
                <a:latin typeface="Segoe UI Light"/>
              </a:rPr>
            </a:br>
            <a:endParaRPr lang="en-US" sz="1200" b="1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1200" b="1" dirty="0" err="1" smtClean="0">
                <a:solidFill>
                  <a:srgbClr val="414042"/>
                </a:solidFill>
                <a:latin typeface="Segoe UI Light"/>
              </a:rPr>
              <a:t>ChangeMe</a:t>
            </a:r>
            <a:r>
              <a:rPr lang="en-US" sz="1200" b="1" dirty="0" smtClean="0">
                <a:solidFill>
                  <a:srgbClr val="414042"/>
                </a:solidFill>
                <a:latin typeface="Segoe UI Light"/>
              </a:rPr>
              <a:t> node</a:t>
            </a:r>
            <a:endParaRPr sz="1600" b="1" dirty="0"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 lang="en-US" sz="1200" b="1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1200" b="1" dirty="0" err="1" smtClean="0">
                <a:solidFill>
                  <a:srgbClr val="414042"/>
                </a:solidFill>
                <a:latin typeface="Segoe UI Light"/>
              </a:rPr>
              <a:t>TeamyInstall</a:t>
            </a:r>
            <a:endParaRPr lang="en-US" sz="1200" b="1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 lang="en-US" sz="1200" b="1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1200" b="1" dirty="0" err="1" smtClean="0">
                <a:solidFill>
                  <a:srgbClr val="414042"/>
                </a:solidFill>
                <a:latin typeface="Segoe UI Light"/>
              </a:rPr>
              <a:t>Rosbag_play</a:t>
            </a:r>
            <a:endParaRPr lang="en-US" sz="1200" b="1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Why Do We Need It?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374759" y="1300860"/>
            <a:ext cx="4608058" cy="23832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Internal Error Detection</a:t>
            </a:r>
            <a:endParaRPr dirty="0"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Integration and Synchronization error detection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 </a:t>
            </a: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Code degradation prevention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Thresholds optimization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1400" dirty="0" smtClean="0">
                <a:solidFill>
                  <a:srgbClr val="414042"/>
                </a:solidFill>
                <a:latin typeface="Segoe UI Light"/>
              </a:rPr>
              <a:t>Benchmarking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414042"/>
              </a:solidFill>
              <a:latin typeface="Segoe UI Light"/>
            </a:endParaRPr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49" y="3780507"/>
            <a:ext cx="507060" cy="507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67" y="1204457"/>
            <a:ext cx="476854" cy="4563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94" y="1748040"/>
            <a:ext cx="510623" cy="5106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0" y="3040334"/>
            <a:ext cx="643770" cy="6437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70" y="2258663"/>
            <a:ext cx="1105704" cy="7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374760" y="277560"/>
            <a:ext cx="8229240" cy="492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938129" y="1680120"/>
            <a:ext cx="2185560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Obtaining a large set of successful bag records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546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AA5F06F-5856-426D-9776-C1A1620B8B7C}" type="slidenum">
              <a:rPr lang="en-US" sz="600">
                <a:solidFill>
                  <a:srgbClr val="FFFFFF"/>
                </a:solidFill>
                <a:latin typeface="Bariol Light"/>
              </a:rPr>
              <a:t>5</a:t>
            </a:fld>
            <a:endParaRPr/>
          </a:p>
        </p:txBody>
      </p:sp>
      <p:sp>
        <p:nvSpPr>
          <p:cNvPr id="547" name="TextShape 5"/>
          <p:cNvSpPr txBox="1"/>
          <p:nvPr/>
        </p:nvSpPr>
        <p:spPr>
          <a:xfrm>
            <a:off x="3680280" y="1680120"/>
            <a:ext cx="2185560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Optimizing the test environment to stabilize results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8" name="TextShape 6"/>
          <p:cNvSpPr txBox="1"/>
          <p:nvPr/>
        </p:nvSpPr>
        <p:spPr>
          <a:xfrm>
            <a:off x="6226560" y="1680120"/>
            <a:ext cx="2377440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 '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GroundTruth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 data output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9" name="TextShape 7"/>
          <p:cNvSpPr txBox="1"/>
          <p:nvPr/>
        </p:nvSpPr>
        <p:spPr>
          <a:xfrm>
            <a:off x="1115639" y="3369240"/>
            <a:ext cx="2203921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 '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TrialCode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 data output 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0" name="TextShape 8"/>
          <p:cNvSpPr txBox="1"/>
          <p:nvPr/>
        </p:nvSpPr>
        <p:spPr>
          <a:xfrm>
            <a:off x="3680280" y="3369240"/>
            <a:ext cx="2185560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Analyze results and export to a well organized excel file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1" name="TextShape 9"/>
          <p:cNvSpPr txBox="1"/>
          <p:nvPr/>
        </p:nvSpPr>
        <p:spPr>
          <a:xfrm>
            <a:off x="6226560" y="3369240"/>
            <a:ext cx="2185560" cy="910440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RQT reconfigure benchmarking and analytics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How It Works?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374760" y="277560"/>
            <a:ext cx="8301240" cy="492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444600" y="763920"/>
            <a:ext cx="3695040" cy="36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6" name="TextShape 3"/>
          <p:cNvSpPr txBox="1"/>
          <p:nvPr/>
        </p:nvSpPr>
        <p:spPr>
          <a:xfrm>
            <a:off x="1403640" y="4875840"/>
            <a:ext cx="2895120" cy="142560"/>
          </a:xfrm>
          <a:prstGeom prst="rect">
            <a:avLst/>
          </a:prstGeom>
        </p:spPr>
        <p:txBody>
          <a:bodyPr lIns="36000" anchor="ctr"/>
          <a:lstStyle/>
          <a:p>
            <a:endParaRPr/>
          </a:p>
        </p:txBody>
      </p:sp>
      <p:sp>
        <p:nvSpPr>
          <p:cNvPr id="587" name="TextShape 4"/>
          <p:cNvSpPr txBox="1"/>
          <p:nvPr/>
        </p:nvSpPr>
        <p:spPr>
          <a:xfrm>
            <a:off x="8831520" y="4899240"/>
            <a:ext cx="143640" cy="9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02928CC-D1D2-46A7-B406-8F0F2D251F13}" type="slidenum">
              <a:rPr lang="en-US" sz="600">
                <a:solidFill>
                  <a:srgbClr val="FFFFFF"/>
                </a:solidFill>
                <a:latin typeface="Bariol Light"/>
              </a:rPr>
              <a:t>6</a:t>
            </a:fld>
            <a:endParaRPr/>
          </a:p>
        </p:txBody>
      </p:sp>
      <p:sp>
        <p:nvSpPr>
          <p:cNvPr id="591" name="TextShape 5"/>
          <p:cNvSpPr txBox="1"/>
          <p:nvPr/>
        </p:nvSpPr>
        <p:spPr>
          <a:xfrm>
            <a:off x="467640" y="3875400"/>
            <a:ext cx="2520000" cy="36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2" name="TextShape 6"/>
          <p:cNvSpPr txBox="1"/>
          <p:nvPr/>
        </p:nvSpPr>
        <p:spPr>
          <a:xfrm>
            <a:off x="3309840" y="3875400"/>
            <a:ext cx="2520000" cy="36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3" name="TextShape 7"/>
          <p:cNvSpPr txBox="1"/>
          <p:nvPr/>
        </p:nvSpPr>
        <p:spPr>
          <a:xfrm>
            <a:off x="6129360" y="3875400"/>
            <a:ext cx="2520000" cy="36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DOT </a:t>
            </a: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Example – Instructions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1" y="961706"/>
            <a:ext cx="4932188" cy="40118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" y="959476"/>
            <a:ext cx="3335571" cy="4184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903"/>
            <a:ext cx="9144000" cy="1868598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DOT </a:t>
            </a: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Example – Files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52"/>
            <a:ext cx="3971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324"/>
            <a:ext cx="3702676" cy="4245425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DOT </a:t>
            </a: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Example – Results files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946597"/>
            <a:ext cx="4740338" cy="41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4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74760" y="264308"/>
            <a:ext cx="8229240" cy="492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DOT </a:t>
            </a:r>
            <a:r>
              <a:rPr lang="en-US" sz="2400" dirty="0" smtClean="0">
                <a:solidFill>
                  <a:srgbClr val="EDC218"/>
                </a:solidFill>
                <a:latin typeface="Segoe UI"/>
              </a:rPr>
              <a:t>Example – RQT parameters comparison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210"/>
            <a:ext cx="9044277" cy="42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227</Words>
  <Application>Microsoft Office PowerPoint</Application>
  <PresentationFormat>On-screen Show (16:9)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Bariol Light</vt:lpstr>
      <vt:lpstr>Bariol Regular</vt:lpstr>
      <vt:lpstr>Calibri</vt:lpstr>
      <vt:lpstr>DejaVu Sans</vt:lpstr>
      <vt:lpstr>Graphik Light</vt:lpstr>
      <vt:lpstr>Segoe UI</vt:lpstr>
      <vt:lpstr>Segoe UI Light</vt:lpstr>
      <vt:lpstr>StarSymbol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Kedar</dc:creator>
  <cp:lastModifiedBy>Gil Kedar</cp:lastModifiedBy>
  <cp:revision>21</cp:revision>
  <dcterms:modified xsi:type="dcterms:W3CDTF">2017-02-28T07:30:18Z</dcterms:modified>
</cp:coreProperties>
</file>