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dc2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pic>
        <p:nvPicPr>
          <p:cNvPr id="1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3720" y="2213280"/>
            <a:ext cx="3072240" cy="707040"/>
          </a:xfrm>
          <a:prstGeom prst="rect">
            <a:avLst/>
          </a:prstGeom>
          <a:ln>
            <a:noFill/>
          </a:ln>
        </p:spPr>
      </p:pic>
      <p:sp>
        <p:nvSpPr>
          <p:cNvPr id="12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49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50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1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2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3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4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5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6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7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8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9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96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97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98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99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0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1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2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3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4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5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6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7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43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144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47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48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49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50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51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52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53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90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191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2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3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4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5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6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7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8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99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00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1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dc2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844120" y="4884120"/>
            <a:ext cx="114480" cy="11448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237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cap="rnd" w="15840">
            <a:solidFill>
              <a:srgbClr val="bfbfbf"/>
            </a:solidFill>
            <a:custDash>
              <a:ds d="-715345920000" sp="-715345920000"/>
            </a:custDash>
            <a:round/>
          </a:ln>
        </p:spPr>
      </p:sp>
      <p:sp>
        <p:nvSpPr>
          <p:cNvPr id="238" name="CustomShape 3"/>
          <p:cNvSpPr/>
          <p:nvPr/>
        </p:nvSpPr>
        <p:spPr>
          <a:xfrm>
            <a:off x="185040" y="4851720"/>
            <a:ext cx="109440" cy="1357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39" name="CustomShape 4"/>
          <p:cNvSpPr/>
          <p:nvPr/>
        </p:nvSpPr>
        <p:spPr>
          <a:xfrm>
            <a:off x="30348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0" name="CustomShape 5"/>
          <p:cNvSpPr/>
          <p:nvPr/>
        </p:nvSpPr>
        <p:spPr>
          <a:xfrm>
            <a:off x="429120" y="4851720"/>
            <a:ext cx="10944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1" name="CustomShape 6"/>
          <p:cNvSpPr/>
          <p:nvPr/>
        </p:nvSpPr>
        <p:spPr>
          <a:xfrm>
            <a:off x="55332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2" name="CustomShape 7"/>
          <p:cNvSpPr/>
          <p:nvPr/>
        </p:nvSpPr>
        <p:spPr>
          <a:xfrm>
            <a:off x="678960" y="4851720"/>
            <a:ext cx="81720" cy="1378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3" name="CustomShape 8"/>
          <p:cNvSpPr/>
          <p:nvPr/>
        </p:nvSpPr>
        <p:spPr>
          <a:xfrm>
            <a:off x="772200" y="4883760"/>
            <a:ext cx="10944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4" name="CustomShape 9"/>
          <p:cNvSpPr/>
          <p:nvPr/>
        </p:nvSpPr>
        <p:spPr>
          <a:xfrm>
            <a:off x="894240" y="4883760"/>
            <a:ext cx="108000" cy="105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5" name="CustomShape 10"/>
          <p:cNvSpPr/>
          <p:nvPr/>
        </p:nvSpPr>
        <p:spPr>
          <a:xfrm>
            <a:off x="1023120" y="4883760"/>
            <a:ext cx="158400" cy="10332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6" name="CustomShape 11"/>
          <p:cNvSpPr/>
          <p:nvPr/>
        </p:nvSpPr>
        <p:spPr>
          <a:xfrm>
            <a:off x="185040" y="4851720"/>
            <a:ext cx="23040" cy="230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47" name="CustomShape 12"/>
          <p:cNvSpPr/>
          <p:nvPr/>
        </p:nvSpPr>
        <p:spPr>
          <a:xfrm>
            <a:off x="425880" y="3919680"/>
            <a:ext cx="3524040" cy="92448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20000"/>
              </a:lnSpc>
            </a:pPr>
            <a:r>
              <a:rPr lang="en-CA" sz="1200" baseline="30000">
                <a:solidFill>
                  <a:srgbClr val="414042"/>
                </a:solidFill>
                <a:latin typeface="Graphik Semibold"/>
              </a:rPr>
              <a:t>Contact info:</a:t>
            </a:r>
            <a:endParaRPr/>
          </a:p>
          <a:p>
            <a:pPr>
              <a:lnSpc>
                <a:spcPct val="120000"/>
              </a:lnSpc>
            </a:pPr>
            <a:r>
              <a:rPr lang="en-CA" sz="1200" baseline="30000">
                <a:solidFill>
                  <a:srgbClr val="414042"/>
                </a:solidFill>
                <a:latin typeface="Graphik Light"/>
              </a:rPr>
              <a:t>Yosi Wolf Co. CEO </a:t>
            </a:r>
            <a:endParaRPr/>
          </a:p>
          <a:p>
            <a:pPr>
              <a:lnSpc>
                <a:spcPct val="120000"/>
              </a:lnSpc>
            </a:pPr>
            <a:r>
              <a:rPr lang="en-CA" sz="1200" baseline="30000">
                <a:solidFill>
                  <a:srgbClr val="414042"/>
                </a:solidFill>
                <a:latin typeface="Graphik Light"/>
              </a:rPr>
              <a:t>Tel: +972(3)6870008 | Mobile:+972(0)548162808 | Fax: +972(3)5717327 Yosi@robo-team.com | www.robo-team.com</a:t>
            </a:r>
            <a:endParaRPr/>
          </a:p>
        </p:txBody>
      </p:sp>
      <p:sp>
        <p:nvSpPr>
          <p:cNvPr id="248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011680" y="4570200"/>
            <a:ext cx="3562200" cy="30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CA">
                <a:latin typeface="Calibri"/>
              </a:rPr>
              <a:t>                         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8015760" y="4659840"/>
            <a:ext cx="931680" cy="2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CA" sz="1050">
                <a:solidFill>
                  <a:srgbClr val="414042"/>
                </a:solidFill>
                <a:latin typeface="Segoe UI Light"/>
              </a:rPr>
              <a:t>20/2/17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216000" y="72000"/>
            <a:ext cx="8637480" cy="452664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</p:sp>
      <p:sp>
        <p:nvSpPr>
          <p:cNvPr id="367" name="CustomShape 3"/>
          <p:cNvSpPr/>
          <p:nvPr/>
        </p:nvSpPr>
        <p:spPr>
          <a:xfrm>
            <a:off x="465120" y="0"/>
            <a:ext cx="2052360" cy="77796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CustomShape 4"/>
          <p:cNvSpPr/>
          <p:nvPr/>
        </p:nvSpPr>
        <p:spPr>
          <a:xfrm>
            <a:off x="648000" y="2154600"/>
            <a:ext cx="210024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get Roi histogram</a:t>
            </a:r>
            <a:endParaRPr/>
          </a:p>
        </p:txBody>
      </p:sp>
      <p:sp>
        <p:nvSpPr>
          <p:cNvPr id="369" name="CustomShape 5"/>
          <p:cNvSpPr/>
          <p:nvPr/>
        </p:nvSpPr>
        <p:spPr>
          <a:xfrm>
            <a:off x="511200" y="4109400"/>
            <a:ext cx="29422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Dilation to close small gaps</a:t>
            </a:r>
            <a:endParaRPr/>
          </a:p>
        </p:txBody>
      </p:sp>
      <p:sp>
        <p:nvSpPr>
          <p:cNvPr id="370" name="CustomShape 6"/>
          <p:cNvSpPr/>
          <p:nvPr/>
        </p:nvSpPr>
        <p:spPr>
          <a:xfrm>
            <a:off x="360000" y="3096000"/>
            <a:ext cx="3309480" cy="64080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Pass 0.7*((last bin value &gt;0%) - 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(bin value &gt;50%)) 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648000" y="792000"/>
            <a:ext cx="210024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Get mean 4 corners</a:t>
            </a:r>
            <a:endParaRPr/>
          </a:p>
        </p:txBody>
      </p:sp>
      <p:sp>
        <p:nvSpPr>
          <p:cNvPr id="372" name="CustomShape 8"/>
          <p:cNvSpPr/>
          <p:nvPr/>
        </p:nvSpPr>
        <p:spPr>
          <a:xfrm>
            <a:off x="1021320" y="1457640"/>
            <a:ext cx="1293480" cy="501480"/>
          </a:xfrm>
          <a:prstGeom prst="diamond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Mean &lt;? t</a:t>
            </a:r>
            <a:endParaRPr/>
          </a:p>
        </p:txBody>
      </p:sp>
      <p:sp>
        <p:nvSpPr>
          <p:cNvPr id="373" name="CustomShape 9"/>
          <p:cNvSpPr/>
          <p:nvPr/>
        </p:nvSpPr>
        <p:spPr>
          <a:xfrm>
            <a:off x="2304000" y="1656000"/>
            <a:ext cx="141480" cy="14148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</p:sp>
      <p:sp>
        <p:nvSpPr>
          <p:cNvPr id="374" name="Line 10"/>
          <p:cNvSpPr/>
          <p:nvPr/>
        </p:nvSpPr>
        <p:spPr>
          <a:xfrm>
            <a:off x="2448000" y="1728000"/>
            <a:ext cx="720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75" name="Line 11"/>
          <p:cNvSpPr/>
          <p:nvPr/>
        </p:nvSpPr>
        <p:spPr>
          <a:xfrm flipV="1">
            <a:off x="3672000" y="144000"/>
            <a:ext cx="0" cy="144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76" name="Line 12"/>
          <p:cNvSpPr/>
          <p:nvPr/>
        </p:nvSpPr>
        <p:spPr>
          <a:xfrm>
            <a:off x="72000" y="1008000"/>
            <a:ext cx="576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77" name="Line 13"/>
          <p:cNvSpPr/>
          <p:nvPr/>
        </p:nvSpPr>
        <p:spPr>
          <a:xfrm>
            <a:off x="1656000" y="1157400"/>
            <a:ext cx="0" cy="2826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78" name="Line 14"/>
          <p:cNvSpPr/>
          <p:nvPr/>
        </p:nvSpPr>
        <p:spPr>
          <a:xfrm flipH="1">
            <a:off x="288000" y="1656000"/>
            <a:ext cx="792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79" name="Line 15"/>
          <p:cNvSpPr/>
          <p:nvPr/>
        </p:nvSpPr>
        <p:spPr>
          <a:xfrm>
            <a:off x="288000" y="1656000"/>
            <a:ext cx="0" cy="72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0" name="Line 16"/>
          <p:cNvSpPr/>
          <p:nvPr/>
        </p:nvSpPr>
        <p:spPr>
          <a:xfrm>
            <a:off x="1512000" y="2520000"/>
            <a:ext cx="0" cy="576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1" name="Line 17"/>
          <p:cNvSpPr/>
          <p:nvPr/>
        </p:nvSpPr>
        <p:spPr>
          <a:xfrm>
            <a:off x="1512000" y="3739320"/>
            <a:ext cx="0" cy="3700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2" name="Line 18"/>
          <p:cNvSpPr/>
          <p:nvPr/>
        </p:nvSpPr>
        <p:spPr>
          <a:xfrm>
            <a:off x="3456000" y="4320000"/>
            <a:ext cx="18792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3" name="Line 19"/>
          <p:cNvSpPr/>
          <p:nvPr/>
        </p:nvSpPr>
        <p:spPr>
          <a:xfrm>
            <a:off x="288000" y="2376000"/>
            <a:ext cx="360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4" name="CustomShape 20"/>
          <p:cNvSpPr/>
          <p:nvPr/>
        </p:nvSpPr>
        <p:spPr>
          <a:xfrm>
            <a:off x="5335200" y="4170600"/>
            <a:ext cx="14302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findContours</a:t>
            </a:r>
            <a:endParaRPr/>
          </a:p>
        </p:txBody>
      </p:sp>
      <p:sp>
        <p:nvSpPr>
          <p:cNvPr id="385" name="Line 21"/>
          <p:cNvSpPr/>
          <p:nvPr/>
        </p:nvSpPr>
        <p:spPr>
          <a:xfrm flipV="1">
            <a:off x="5976000" y="3888000"/>
            <a:ext cx="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6" name="CustomShape 22"/>
          <p:cNvSpPr/>
          <p:nvPr/>
        </p:nvSpPr>
        <p:spPr>
          <a:xfrm>
            <a:off x="5328000" y="3528000"/>
            <a:ext cx="14302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get moments</a:t>
            </a:r>
            <a:endParaRPr/>
          </a:p>
        </p:txBody>
      </p:sp>
      <p:sp>
        <p:nvSpPr>
          <p:cNvPr id="387" name="CustomShape 23"/>
          <p:cNvSpPr/>
          <p:nvPr/>
        </p:nvSpPr>
        <p:spPr>
          <a:xfrm>
            <a:off x="4608000" y="2874600"/>
            <a:ext cx="2949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Get laser point centre cords</a:t>
            </a:r>
            <a:endParaRPr/>
          </a:p>
        </p:txBody>
      </p:sp>
      <p:sp>
        <p:nvSpPr>
          <p:cNvPr id="388" name="Line 24"/>
          <p:cNvSpPr/>
          <p:nvPr/>
        </p:nvSpPr>
        <p:spPr>
          <a:xfrm flipV="1">
            <a:off x="5976000" y="3240000"/>
            <a:ext cx="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89" name="Line 25"/>
          <p:cNvSpPr/>
          <p:nvPr/>
        </p:nvSpPr>
        <p:spPr>
          <a:xfrm flipV="1">
            <a:off x="5976000" y="2586600"/>
            <a:ext cx="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90" name="CustomShape 26"/>
          <p:cNvSpPr/>
          <p:nvPr/>
        </p:nvSpPr>
        <p:spPr>
          <a:xfrm>
            <a:off x="4608000" y="2232000"/>
            <a:ext cx="3021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get distance from roi centre  </a:t>
            </a:r>
            <a:endParaRPr/>
          </a:p>
        </p:txBody>
      </p:sp>
      <p:sp>
        <p:nvSpPr>
          <p:cNvPr id="391" name="CustomShape 27"/>
          <p:cNvSpPr/>
          <p:nvPr/>
        </p:nvSpPr>
        <p:spPr>
          <a:xfrm>
            <a:off x="3168000" y="1578600"/>
            <a:ext cx="1005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Out = 2</a:t>
            </a:r>
            <a:endParaRPr/>
          </a:p>
        </p:txBody>
      </p:sp>
      <p:sp>
        <p:nvSpPr>
          <p:cNvPr id="392" name="CustomShape 28"/>
          <p:cNvSpPr/>
          <p:nvPr/>
        </p:nvSpPr>
        <p:spPr>
          <a:xfrm>
            <a:off x="1152000" y="4651200"/>
            <a:ext cx="784548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600">
                <a:latin typeface="Arial"/>
              </a:rPr>
              <a:t>0 = obstacle ; 1 = clear ; 2 = over-exposure</a:t>
            </a:r>
            <a:endParaRPr/>
          </a:p>
        </p:txBody>
      </p:sp>
      <p:sp>
        <p:nvSpPr>
          <p:cNvPr id="393" name="CustomShape 29"/>
          <p:cNvSpPr/>
          <p:nvPr/>
        </p:nvSpPr>
        <p:spPr>
          <a:xfrm>
            <a:off x="7416000" y="288000"/>
            <a:ext cx="1005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Out = 1</a:t>
            </a:r>
            <a:endParaRPr/>
          </a:p>
        </p:txBody>
      </p:sp>
      <p:sp>
        <p:nvSpPr>
          <p:cNvPr id="394" name="CustomShape 30"/>
          <p:cNvSpPr/>
          <p:nvPr/>
        </p:nvSpPr>
        <p:spPr>
          <a:xfrm>
            <a:off x="4320000" y="1578600"/>
            <a:ext cx="1005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Out = 0</a:t>
            </a:r>
            <a:endParaRPr/>
          </a:p>
        </p:txBody>
      </p:sp>
      <p:sp>
        <p:nvSpPr>
          <p:cNvPr id="395" name="CustomShape 31"/>
          <p:cNvSpPr/>
          <p:nvPr/>
        </p:nvSpPr>
        <p:spPr>
          <a:xfrm>
            <a:off x="5328000" y="1512000"/>
            <a:ext cx="1221480" cy="501480"/>
          </a:xfrm>
          <a:prstGeom prst="diamond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dist &gt;? t</a:t>
            </a:r>
            <a:endParaRPr/>
          </a:p>
        </p:txBody>
      </p:sp>
      <p:sp>
        <p:nvSpPr>
          <p:cNvPr id="396" name="CustomShape 32"/>
          <p:cNvSpPr/>
          <p:nvPr/>
        </p:nvSpPr>
        <p:spPr>
          <a:xfrm>
            <a:off x="6552000" y="1728000"/>
            <a:ext cx="141480" cy="14148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</p:sp>
      <p:sp>
        <p:nvSpPr>
          <p:cNvPr id="397" name="CustomShape 33"/>
          <p:cNvSpPr/>
          <p:nvPr/>
        </p:nvSpPr>
        <p:spPr>
          <a:xfrm>
            <a:off x="6264000" y="1224000"/>
            <a:ext cx="2013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get max pix value  </a:t>
            </a:r>
            <a:endParaRPr/>
          </a:p>
        </p:txBody>
      </p:sp>
      <p:sp>
        <p:nvSpPr>
          <p:cNvPr id="398" name="CustomShape 34"/>
          <p:cNvSpPr/>
          <p:nvPr/>
        </p:nvSpPr>
        <p:spPr>
          <a:xfrm>
            <a:off x="6624000" y="720000"/>
            <a:ext cx="1221480" cy="501480"/>
          </a:xfrm>
          <a:prstGeom prst="diamond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500">
                <a:latin typeface="Arial"/>
              </a:rPr>
              <a:t>max &lt;? t</a:t>
            </a:r>
            <a:endParaRPr/>
          </a:p>
        </p:txBody>
      </p:sp>
      <p:sp>
        <p:nvSpPr>
          <p:cNvPr id="399" name="CustomShape 35"/>
          <p:cNvSpPr/>
          <p:nvPr/>
        </p:nvSpPr>
        <p:spPr>
          <a:xfrm>
            <a:off x="7848000" y="864000"/>
            <a:ext cx="141480" cy="14148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</p:sp>
      <p:sp>
        <p:nvSpPr>
          <p:cNvPr id="400" name="CustomShape 36"/>
          <p:cNvSpPr/>
          <p:nvPr/>
        </p:nvSpPr>
        <p:spPr>
          <a:xfrm>
            <a:off x="5616000" y="786600"/>
            <a:ext cx="1005480" cy="362880"/>
          </a:xfrm>
          <a:prstGeom prst="rect">
            <a:avLst/>
          </a:prstGeom>
          <a:solidFill>
            <a:srgbClr val="ffffcc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r>
              <a:rPr lang="en-CA" sz="1500">
                <a:latin typeface="Arial"/>
              </a:rPr>
              <a:t>Out = 0</a:t>
            </a:r>
            <a:endParaRPr/>
          </a:p>
        </p:txBody>
      </p:sp>
      <p:sp>
        <p:nvSpPr>
          <p:cNvPr id="401" name="Line 37"/>
          <p:cNvSpPr/>
          <p:nvPr/>
        </p:nvSpPr>
        <p:spPr>
          <a:xfrm flipV="1">
            <a:off x="5976000" y="2016000"/>
            <a:ext cx="0" cy="216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2" name="Line 38"/>
          <p:cNvSpPr/>
          <p:nvPr/>
        </p:nvSpPr>
        <p:spPr>
          <a:xfrm flipV="1">
            <a:off x="7920000" y="653400"/>
            <a:ext cx="0" cy="2106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3" name="Line 39"/>
          <p:cNvSpPr/>
          <p:nvPr/>
        </p:nvSpPr>
        <p:spPr>
          <a:xfrm flipV="1">
            <a:off x="5976000" y="2586960"/>
            <a:ext cx="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4" name="Line 40"/>
          <p:cNvSpPr/>
          <p:nvPr/>
        </p:nvSpPr>
        <p:spPr>
          <a:xfrm flipV="1">
            <a:off x="7200000" y="1512000"/>
            <a:ext cx="0" cy="288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5" name="Line 41"/>
          <p:cNvSpPr/>
          <p:nvPr/>
        </p:nvSpPr>
        <p:spPr>
          <a:xfrm>
            <a:off x="6696000" y="1800000"/>
            <a:ext cx="504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6" name="Line 42"/>
          <p:cNvSpPr/>
          <p:nvPr/>
        </p:nvSpPr>
        <p:spPr>
          <a:xfrm flipH="1">
            <a:off x="3672000" y="1224000"/>
            <a:ext cx="1152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7" name="Line 43"/>
          <p:cNvSpPr/>
          <p:nvPr/>
        </p:nvSpPr>
        <p:spPr>
          <a:xfrm flipV="1">
            <a:off x="4824000" y="1224000"/>
            <a:ext cx="0" cy="36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8" name="Line 44"/>
          <p:cNvSpPr/>
          <p:nvPr/>
        </p:nvSpPr>
        <p:spPr>
          <a:xfrm flipH="1">
            <a:off x="3672000" y="1008000"/>
            <a:ext cx="1944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09" name="Line 45"/>
          <p:cNvSpPr/>
          <p:nvPr/>
        </p:nvSpPr>
        <p:spPr>
          <a:xfrm flipH="1">
            <a:off x="3672000" y="504000"/>
            <a:ext cx="3744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10" name="CustomShape 46"/>
          <p:cNvSpPr/>
          <p:nvPr/>
        </p:nvSpPr>
        <p:spPr>
          <a:xfrm>
            <a:off x="720000" y="117360"/>
            <a:ext cx="1888560" cy="60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Analyzing single 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Laser dot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144000" y="216000"/>
            <a:ext cx="8637480" cy="68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2800" u="sng">
                <a:latin typeface="Arial"/>
              </a:rPr>
              <a:t>Analyzing single Laser dot – filters: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324080"/>
            <a:ext cx="1407240" cy="1099800"/>
          </a:xfrm>
          <a:prstGeom prst="rect">
            <a:avLst/>
          </a:prstGeom>
          <a:ln>
            <a:noFill/>
          </a:ln>
        </p:spPr>
      </p:pic>
      <p:sp>
        <p:nvSpPr>
          <p:cNvPr id="414" name="Line 3"/>
          <p:cNvSpPr/>
          <p:nvPr/>
        </p:nvSpPr>
        <p:spPr>
          <a:xfrm>
            <a:off x="1121760" y="1324080"/>
            <a:ext cx="0" cy="110160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415" name="Line 4"/>
          <p:cNvSpPr/>
          <p:nvPr/>
        </p:nvSpPr>
        <p:spPr>
          <a:xfrm>
            <a:off x="432000" y="1900080"/>
            <a:ext cx="1409760" cy="0"/>
          </a:xfrm>
          <a:prstGeom prst="line">
            <a:avLst/>
          </a:prstGeom>
          <a:ln>
            <a:solidFill>
              <a:srgbClr val="ff3333"/>
            </a:solidFill>
          </a:ln>
        </p:spPr>
      </p:sp>
      <p:pic>
        <p:nvPicPr>
          <p:cNvPr id="4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3168000"/>
            <a:ext cx="2032560" cy="148212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6000" y="1346400"/>
            <a:ext cx="1407240" cy="1099080"/>
          </a:xfrm>
          <a:prstGeom prst="rect">
            <a:avLst/>
          </a:prstGeom>
          <a:ln>
            <a:noFill/>
          </a:ln>
        </p:spPr>
      </p:pic>
      <p:sp>
        <p:nvSpPr>
          <p:cNvPr id="418" name="Line 5"/>
          <p:cNvSpPr/>
          <p:nvPr/>
        </p:nvSpPr>
        <p:spPr>
          <a:xfrm>
            <a:off x="2705760" y="1346400"/>
            <a:ext cx="0" cy="110160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419" name="Line 6"/>
          <p:cNvSpPr/>
          <p:nvPr/>
        </p:nvSpPr>
        <p:spPr>
          <a:xfrm>
            <a:off x="2016000" y="1872000"/>
            <a:ext cx="1409760" cy="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420" name="CustomShape 7"/>
          <p:cNvSpPr/>
          <p:nvPr/>
        </p:nvSpPr>
        <p:spPr>
          <a:xfrm>
            <a:off x="4696920" y="792000"/>
            <a:ext cx="394056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latin typeface="Arial"/>
              </a:rPr>
              <a:t>3) distance from centre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19760" y="1440000"/>
            <a:ext cx="1593720" cy="1077480"/>
          </a:xfrm>
          <a:prstGeom prst="rect">
            <a:avLst/>
          </a:prstGeom>
          <a:ln>
            <a:noFill/>
          </a:ln>
        </p:spPr>
      </p:pic>
      <p:sp>
        <p:nvSpPr>
          <p:cNvPr id="422" name="CustomShape 8"/>
          <p:cNvSpPr/>
          <p:nvPr/>
        </p:nvSpPr>
        <p:spPr>
          <a:xfrm>
            <a:off x="6336000" y="1872000"/>
            <a:ext cx="141480" cy="14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3" name="CustomShape 9"/>
          <p:cNvSpPr/>
          <p:nvPr/>
        </p:nvSpPr>
        <p:spPr>
          <a:xfrm>
            <a:off x="6624000" y="1872000"/>
            <a:ext cx="141480" cy="14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4" name="Line 10"/>
          <p:cNvSpPr/>
          <p:nvPr/>
        </p:nvSpPr>
        <p:spPr>
          <a:xfrm flipH="1">
            <a:off x="6403320" y="1944000"/>
            <a:ext cx="292680" cy="0"/>
          </a:xfrm>
          <a:prstGeom prst="line">
            <a:avLst/>
          </a:prstGeom>
          <a:ln w="72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425" name="CustomShape 11"/>
          <p:cNvSpPr/>
          <p:nvPr/>
        </p:nvSpPr>
        <p:spPr>
          <a:xfrm>
            <a:off x="4608000" y="2664000"/>
            <a:ext cx="424548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latin typeface="Arial"/>
              </a:rPr>
              <a:t>4) maximum pixel value</a:t>
            </a:r>
            <a:endParaRPr/>
          </a:p>
        </p:txBody>
      </p:sp>
      <p:pic>
        <p:nvPicPr>
          <p:cNvPr id="42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680000" y="3168000"/>
            <a:ext cx="1797480" cy="1509480"/>
          </a:xfrm>
          <a:prstGeom prst="rect">
            <a:avLst/>
          </a:prstGeom>
          <a:ln>
            <a:noFill/>
          </a:ln>
        </p:spPr>
      </p:pic>
      <p:pic>
        <p:nvPicPr>
          <p:cNvPr id="42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768000" y="3168000"/>
            <a:ext cx="1815120" cy="1509480"/>
          </a:xfrm>
          <a:prstGeom prst="rect">
            <a:avLst/>
          </a:prstGeom>
          <a:ln>
            <a:noFill/>
          </a:ln>
        </p:spPr>
      </p:pic>
      <p:sp>
        <p:nvSpPr>
          <p:cNvPr id="428" name="CustomShape 12"/>
          <p:cNvSpPr/>
          <p:nvPr/>
        </p:nvSpPr>
        <p:spPr>
          <a:xfrm>
            <a:off x="266760" y="2664000"/>
            <a:ext cx="376272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latin typeface="Arial"/>
              </a:rPr>
              <a:t>2) top histogram range</a:t>
            </a:r>
            <a:endParaRPr/>
          </a:p>
        </p:txBody>
      </p:sp>
      <p:sp>
        <p:nvSpPr>
          <p:cNvPr id="429" name="CustomShape 13"/>
          <p:cNvSpPr/>
          <p:nvPr/>
        </p:nvSpPr>
        <p:spPr>
          <a:xfrm>
            <a:off x="288000" y="792000"/>
            <a:ext cx="405972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latin typeface="Arial"/>
              </a:rPr>
              <a:t>1) 4 corners mean</a:t>
            </a:r>
            <a:endParaRPr/>
          </a:p>
        </p:txBody>
      </p:sp>
      <p:pic>
        <p:nvPicPr>
          <p:cNvPr id="43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28560" y="3384000"/>
            <a:ext cx="1593720" cy="10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32" name="CustomShape 2"/>
          <p:cNvSpPr/>
          <p:nvPr/>
        </p:nvSpPr>
        <p:spPr>
          <a:xfrm>
            <a:off x="823320" y="182880"/>
            <a:ext cx="7586280" cy="7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4400" u="sng">
                <a:latin typeface="Arial"/>
              </a:rPr>
              <a:t>System potential problems:</a:t>
            </a:r>
            <a:endParaRPr/>
          </a:p>
        </p:txBody>
      </p:sp>
      <p:sp>
        <p:nvSpPr>
          <p:cNvPr id="433" name="CustomShape 3"/>
          <p:cNvSpPr/>
          <p:nvPr/>
        </p:nvSpPr>
        <p:spPr>
          <a:xfrm>
            <a:off x="182880" y="1097280"/>
            <a:ext cx="429480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               </a:t>
            </a:r>
            <a:endParaRPr/>
          </a:p>
        </p:txBody>
      </p:sp>
      <p:pic>
        <p:nvPicPr>
          <p:cNvPr id="4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828800"/>
            <a:ext cx="2494440" cy="2831760"/>
          </a:xfrm>
          <a:prstGeom prst="rect">
            <a:avLst/>
          </a:prstGeom>
          <a:ln>
            <a:noFill/>
          </a:ln>
        </p:spPr>
      </p:pic>
      <p:pic>
        <p:nvPicPr>
          <p:cNvPr id="4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40520" y="1828800"/>
            <a:ext cx="2500200" cy="2831760"/>
          </a:xfrm>
          <a:prstGeom prst="rect">
            <a:avLst/>
          </a:prstGeom>
          <a:ln>
            <a:noFill/>
          </a:ln>
        </p:spPr>
      </p:pic>
      <p:pic>
        <p:nvPicPr>
          <p:cNvPr id="4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24040" y="1811880"/>
            <a:ext cx="2459880" cy="2848680"/>
          </a:xfrm>
          <a:prstGeom prst="rect">
            <a:avLst/>
          </a:prstGeom>
          <a:ln>
            <a:noFill/>
          </a:ln>
        </p:spPr>
      </p:pic>
      <p:sp>
        <p:nvSpPr>
          <p:cNvPr id="437" name="Line 4"/>
          <p:cNvSpPr/>
          <p:nvPr/>
        </p:nvSpPr>
        <p:spPr>
          <a:xfrm>
            <a:off x="1005840" y="3200400"/>
            <a:ext cx="457200" cy="914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38" name="Line 5"/>
          <p:cNvSpPr/>
          <p:nvPr/>
        </p:nvSpPr>
        <p:spPr>
          <a:xfrm>
            <a:off x="3840480" y="3200400"/>
            <a:ext cx="457200" cy="914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39" name="Line 6"/>
          <p:cNvSpPr/>
          <p:nvPr/>
        </p:nvSpPr>
        <p:spPr>
          <a:xfrm>
            <a:off x="6400800" y="3840480"/>
            <a:ext cx="457200" cy="914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440" name="CustomShape 7"/>
          <p:cNvSpPr/>
          <p:nvPr/>
        </p:nvSpPr>
        <p:spPr>
          <a:xfrm>
            <a:off x="216000" y="936000"/>
            <a:ext cx="863784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1) Over exposure, due to Camera Auto Exposure</a:t>
            </a:r>
            <a:r>
              <a:rPr b="1" lang="en-CA" sz="3200">
                <a:latin typeface="Arial"/>
              </a:rPr>
              <a:t>  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CustomShape 2"/>
          <p:cNvSpPr/>
          <p:nvPr/>
        </p:nvSpPr>
        <p:spPr>
          <a:xfrm>
            <a:off x="144000" y="216000"/>
            <a:ext cx="417384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1) Solution:</a:t>
            </a:r>
            <a:endParaRPr/>
          </a:p>
        </p:txBody>
      </p:sp>
      <p:pic>
        <p:nvPicPr>
          <p:cNvPr id="4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7960" y="765360"/>
            <a:ext cx="4151880" cy="355248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000" y="2448000"/>
            <a:ext cx="3741840" cy="64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46" name="CustomShape 2"/>
          <p:cNvSpPr/>
          <p:nvPr/>
        </p:nvSpPr>
        <p:spPr>
          <a:xfrm>
            <a:off x="823320" y="182880"/>
            <a:ext cx="7586280" cy="7254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CustomShape 3"/>
          <p:cNvSpPr/>
          <p:nvPr/>
        </p:nvSpPr>
        <p:spPr>
          <a:xfrm>
            <a:off x="182880" y="1097280"/>
            <a:ext cx="429480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               </a:t>
            </a:r>
            <a:endParaRPr/>
          </a:p>
        </p:txBody>
      </p:sp>
      <p:sp>
        <p:nvSpPr>
          <p:cNvPr id="448" name="CustomShape 4"/>
          <p:cNvSpPr/>
          <p:nvPr/>
        </p:nvSpPr>
        <p:spPr>
          <a:xfrm>
            <a:off x="0" y="-41760"/>
            <a:ext cx="870084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2.1) Variant floor illuminations. </a:t>
            </a:r>
            <a:r>
              <a:rPr b="1" lang="en-CA" sz="3200">
                <a:latin typeface="Arial"/>
              </a:rPr>
              <a:t>   </a:t>
            </a:r>
            <a:endParaRPr/>
          </a:p>
        </p:txBody>
      </p:sp>
      <p:pic>
        <p:nvPicPr>
          <p:cNvPr id="4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16000" y="1080000"/>
            <a:ext cx="1582200" cy="1582200"/>
          </a:xfrm>
          <a:prstGeom prst="rect">
            <a:avLst/>
          </a:prstGeom>
          <a:ln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44160" y="1080000"/>
            <a:ext cx="1598400" cy="154548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16720" y="1080000"/>
            <a:ext cx="1653840" cy="1581840"/>
          </a:xfrm>
          <a:prstGeom prst="rect">
            <a:avLst/>
          </a:prstGeom>
          <a:ln>
            <a:noFill/>
          </a:ln>
        </p:spPr>
      </p:pic>
      <p:pic>
        <p:nvPicPr>
          <p:cNvPr id="45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" y="539640"/>
            <a:ext cx="3638160" cy="3202920"/>
          </a:xfrm>
          <a:prstGeom prst="rect">
            <a:avLst/>
          </a:prstGeom>
          <a:ln>
            <a:noFill/>
          </a:ln>
        </p:spPr>
      </p:pic>
      <p:sp>
        <p:nvSpPr>
          <p:cNvPr id="453" name="CustomShape 5"/>
          <p:cNvSpPr/>
          <p:nvPr/>
        </p:nvSpPr>
        <p:spPr>
          <a:xfrm>
            <a:off x="4104000" y="2736000"/>
            <a:ext cx="48225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400">
                <a:latin typeface="Arial"/>
              </a:rPr>
              <a:t>Center laser shift – false alarm </a:t>
            </a:r>
            <a:endParaRPr/>
          </a:p>
        </p:txBody>
      </p:sp>
      <p:sp>
        <p:nvSpPr>
          <p:cNvPr id="454" name="CustomShape 6"/>
          <p:cNvSpPr/>
          <p:nvPr/>
        </p:nvSpPr>
        <p:spPr>
          <a:xfrm>
            <a:off x="6408000" y="1728000"/>
            <a:ext cx="163800" cy="144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5" name="Line 7"/>
          <p:cNvSpPr/>
          <p:nvPr/>
        </p:nvSpPr>
        <p:spPr>
          <a:xfrm flipH="1" flipV="1">
            <a:off x="2664000" y="2016000"/>
            <a:ext cx="288000" cy="432000"/>
          </a:xfrm>
          <a:prstGeom prst="line">
            <a:avLst/>
          </a:prstGeom>
          <a:ln w="1800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57" name="CustomShape 2"/>
          <p:cNvSpPr/>
          <p:nvPr/>
        </p:nvSpPr>
        <p:spPr>
          <a:xfrm>
            <a:off x="823320" y="182880"/>
            <a:ext cx="7586280" cy="7254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CustomShape 3"/>
          <p:cNvSpPr/>
          <p:nvPr/>
        </p:nvSpPr>
        <p:spPr>
          <a:xfrm>
            <a:off x="182880" y="1097280"/>
            <a:ext cx="429480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               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144000" y="100440"/>
            <a:ext cx="8638560" cy="5548680"/>
          </a:xfrm>
          <a:prstGeom prst="rect">
            <a:avLst/>
          </a:prstGeom>
          <a:noFill/>
          <a:ln>
            <a:noFill/>
          </a:ln>
        </p:spPr>
      </p:sp>
      <p:pic>
        <p:nvPicPr>
          <p:cNvPr id="4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72000" y="1944000"/>
            <a:ext cx="2806560" cy="2518560"/>
          </a:xfrm>
          <a:prstGeom prst="rect">
            <a:avLst/>
          </a:prstGeom>
          <a:ln>
            <a:noFill/>
          </a:ln>
        </p:spPr>
      </p:pic>
      <p:pic>
        <p:nvPicPr>
          <p:cNvPr id="4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216000"/>
            <a:ext cx="1598400" cy="1545480"/>
          </a:xfrm>
          <a:prstGeom prst="rect">
            <a:avLst/>
          </a:prstGeom>
          <a:ln>
            <a:noFill/>
          </a:ln>
        </p:spPr>
      </p:pic>
      <p:sp>
        <p:nvSpPr>
          <p:cNvPr id="462" name="Line 5"/>
          <p:cNvSpPr/>
          <p:nvPr/>
        </p:nvSpPr>
        <p:spPr>
          <a:xfrm>
            <a:off x="7056000" y="504000"/>
            <a:ext cx="0" cy="93600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463" name="Line 6"/>
          <p:cNvSpPr/>
          <p:nvPr/>
        </p:nvSpPr>
        <p:spPr>
          <a:xfrm>
            <a:off x="6480000" y="1008000"/>
            <a:ext cx="1152000" cy="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464" name="CustomShape 7"/>
          <p:cNvSpPr/>
          <p:nvPr/>
        </p:nvSpPr>
        <p:spPr>
          <a:xfrm>
            <a:off x="5760000" y="432000"/>
            <a:ext cx="5025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63</a:t>
            </a:r>
            <a:endParaRPr/>
          </a:p>
        </p:txBody>
      </p:sp>
      <p:sp>
        <p:nvSpPr>
          <p:cNvPr id="465" name="CustomShape 8"/>
          <p:cNvSpPr/>
          <p:nvPr/>
        </p:nvSpPr>
        <p:spPr>
          <a:xfrm>
            <a:off x="5760000" y="1008000"/>
            <a:ext cx="5025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64</a:t>
            </a:r>
            <a:endParaRPr/>
          </a:p>
        </p:txBody>
      </p:sp>
      <p:sp>
        <p:nvSpPr>
          <p:cNvPr id="466" name="CustomShape 9"/>
          <p:cNvSpPr/>
          <p:nvPr/>
        </p:nvSpPr>
        <p:spPr>
          <a:xfrm>
            <a:off x="7863840" y="1008000"/>
            <a:ext cx="5025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70</a:t>
            </a:r>
            <a:endParaRPr/>
          </a:p>
        </p:txBody>
      </p:sp>
      <p:sp>
        <p:nvSpPr>
          <p:cNvPr id="467" name="CustomShape 10"/>
          <p:cNvSpPr/>
          <p:nvPr/>
        </p:nvSpPr>
        <p:spPr>
          <a:xfrm>
            <a:off x="7863840" y="504000"/>
            <a:ext cx="63072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115</a:t>
            </a:r>
            <a:endParaRPr/>
          </a:p>
        </p:txBody>
      </p:sp>
      <p:sp>
        <p:nvSpPr>
          <p:cNvPr id="468" name="TextShape 11"/>
          <p:cNvSpPr txBox="1"/>
          <p:nvPr/>
        </p:nvSpPr>
        <p:spPr>
          <a:xfrm>
            <a:off x="864000" y="360000"/>
            <a:ext cx="2448000" cy="4885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2.1) Solution</a:t>
            </a:r>
            <a:endParaRPr/>
          </a:p>
        </p:txBody>
      </p:sp>
      <p:sp>
        <p:nvSpPr>
          <p:cNvPr id="469" name="TextShape 12"/>
          <p:cNvSpPr txBox="1"/>
          <p:nvPr/>
        </p:nvSpPr>
        <p:spPr>
          <a:xfrm>
            <a:off x="360000" y="879120"/>
            <a:ext cx="5112000" cy="3583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CA" sz="2400">
                <a:latin typeface="Arial"/>
              </a:rPr>
              <a:t>Report laser (index 6) as over-exposure, because the upper right corner mean pass the predefined threshold.   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71" name="CustomShape 2"/>
          <p:cNvSpPr/>
          <p:nvPr/>
        </p:nvSpPr>
        <p:spPr>
          <a:xfrm>
            <a:off x="823320" y="182880"/>
            <a:ext cx="7586280" cy="7254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CustomShape 3"/>
          <p:cNvSpPr/>
          <p:nvPr/>
        </p:nvSpPr>
        <p:spPr>
          <a:xfrm>
            <a:off x="182880" y="1097280"/>
            <a:ext cx="429480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               </a:t>
            </a:r>
            <a:endParaRPr/>
          </a:p>
        </p:txBody>
      </p:sp>
      <p:sp>
        <p:nvSpPr>
          <p:cNvPr id="473" name="CustomShape 4"/>
          <p:cNvSpPr/>
          <p:nvPr/>
        </p:nvSpPr>
        <p:spPr>
          <a:xfrm>
            <a:off x="0" y="-41760"/>
            <a:ext cx="870084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2.2) Variant floor illuminations. </a:t>
            </a:r>
            <a:r>
              <a:rPr b="1" lang="en-CA" sz="3200">
                <a:latin typeface="Arial"/>
              </a:rPr>
              <a:t>   </a:t>
            </a:r>
            <a:endParaRPr/>
          </a:p>
        </p:txBody>
      </p:sp>
      <p:pic>
        <p:nvPicPr>
          <p:cNvPr id="4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720000"/>
            <a:ext cx="1582560" cy="1294560"/>
          </a:xfrm>
          <a:prstGeom prst="rect">
            <a:avLst/>
          </a:prstGeom>
          <a:ln>
            <a:noFill/>
          </a:ln>
        </p:spPr>
      </p:pic>
      <p:pic>
        <p:nvPicPr>
          <p:cNvPr id="4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718560"/>
            <a:ext cx="1366560" cy="1296000"/>
          </a:xfrm>
          <a:prstGeom prst="rect">
            <a:avLst/>
          </a:prstGeom>
          <a:ln>
            <a:noFill/>
          </a:ln>
        </p:spPr>
      </p:pic>
      <p:sp>
        <p:nvSpPr>
          <p:cNvPr id="476" name="CustomShape 5"/>
          <p:cNvSpPr/>
          <p:nvPr/>
        </p:nvSpPr>
        <p:spPr>
          <a:xfrm>
            <a:off x="88200" y="2952000"/>
            <a:ext cx="8838360" cy="191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lang="en-CA" sz="2800">
                <a:latin typeface="Arial"/>
              </a:rPr>
              <a:t>2.2) Solution:</a:t>
            </a:r>
            <a:endParaRPr/>
          </a:p>
          <a:p>
            <a:r>
              <a:rPr lang="en-CA" sz="2400">
                <a:latin typeface="Arial"/>
              </a:rPr>
              <a:t>At the contour's center calculation stage:  if found a center close enogth to the middle of the ROI, its probably a laser signal. And will report a clear area.</a:t>
            </a:r>
            <a:endParaRPr/>
          </a:p>
        </p:txBody>
      </p:sp>
      <p:pic>
        <p:nvPicPr>
          <p:cNvPr id="4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0" y="648000"/>
            <a:ext cx="1294560" cy="1150560"/>
          </a:xfrm>
          <a:prstGeom prst="rect">
            <a:avLst/>
          </a:prstGeom>
          <a:ln>
            <a:noFill/>
          </a:ln>
        </p:spPr>
      </p:pic>
      <p:pic>
        <p:nvPicPr>
          <p:cNvPr id="47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44000" y="648000"/>
            <a:ext cx="1366560" cy="1150560"/>
          </a:xfrm>
          <a:prstGeom prst="rect">
            <a:avLst/>
          </a:prstGeom>
          <a:ln>
            <a:noFill/>
          </a:ln>
        </p:spPr>
      </p:pic>
      <p:sp>
        <p:nvSpPr>
          <p:cNvPr id="479" name="Line 6"/>
          <p:cNvSpPr/>
          <p:nvPr/>
        </p:nvSpPr>
        <p:spPr>
          <a:xfrm flipV="1">
            <a:off x="2304360" y="2160000"/>
            <a:ext cx="935640" cy="72000"/>
          </a:xfrm>
          <a:prstGeom prst="line">
            <a:avLst/>
          </a:prstGeom>
          <a:ln w="54000">
            <a:solidFill>
              <a:srgbClr val="006600"/>
            </a:solidFill>
            <a:round/>
            <a:tailEnd len="med" type="triangle" w="med"/>
          </a:ln>
        </p:spPr>
      </p:sp>
      <p:pic>
        <p:nvPicPr>
          <p:cNvPr id="48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312000" y="678960"/>
            <a:ext cx="2142000" cy="1767600"/>
          </a:xfrm>
          <a:prstGeom prst="rect">
            <a:avLst/>
          </a:prstGeom>
          <a:ln>
            <a:noFill/>
          </a:ln>
        </p:spPr>
      </p:pic>
      <p:sp>
        <p:nvSpPr>
          <p:cNvPr id="481" name="Line 7"/>
          <p:cNvSpPr/>
          <p:nvPr/>
        </p:nvSpPr>
        <p:spPr>
          <a:xfrm flipH="1">
            <a:off x="2808000" y="2016000"/>
            <a:ext cx="936000" cy="1440000"/>
          </a:xfrm>
          <a:prstGeom prst="line">
            <a:avLst/>
          </a:prstGeom>
          <a:ln w="54000">
            <a:solidFill>
              <a:srgbClr val="006600"/>
            </a:solidFill>
            <a:round/>
            <a:tailEnd len="med" type="triangle" w="med"/>
          </a:ln>
        </p:spPr>
      </p:sp>
      <p:sp>
        <p:nvSpPr>
          <p:cNvPr id="482" name="Line 8"/>
          <p:cNvSpPr/>
          <p:nvPr/>
        </p:nvSpPr>
        <p:spPr>
          <a:xfrm>
            <a:off x="5472000" y="936000"/>
            <a:ext cx="504000" cy="0"/>
          </a:xfrm>
          <a:prstGeom prst="line">
            <a:avLst/>
          </a:prstGeom>
          <a:ln w="54000">
            <a:solidFill>
              <a:srgbClr val="cc0000"/>
            </a:solidFill>
            <a:round/>
            <a:tailEnd len="med" type="triangle" w="med"/>
          </a:ln>
        </p:spPr>
      </p:sp>
      <p:sp>
        <p:nvSpPr>
          <p:cNvPr id="483" name="CustomShape 9"/>
          <p:cNvSpPr/>
          <p:nvPr/>
        </p:nvSpPr>
        <p:spPr>
          <a:xfrm>
            <a:off x="5544000" y="1872000"/>
            <a:ext cx="375912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 sz="2400">
                <a:latin typeface="Arial"/>
              </a:rPr>
              <a:t>Side signals too week for camera sensor detection from dark materials.</a:t>
            </a:r>
            <a:endParaRPr/>
          </a:p>
          <a:p>
            <a:r>
              <a:rPr lang="en-CA" sz="2400" u="sng">
                <a:latin typeface="Arial"/>
              </a:rPr>
              <a:t>No Algorithm solution yet</a:t>
            </a:r>
            <a:r>
              <a:rPr lang="en-CA" sz="24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395280" y="367920"/>
            <a:ext cx="8386560" cy="54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4) All Laser points - shift from the ROI centre.</a:t>
            </a:r>
            <a:endParaRPr/>
          </a:p>
          <a:p>
            <a:r>
              <a:rPr b="1" lang="en-CA" sz="2400">
                <a:latin typeface="Arial"/>
              </a:rPr>
              <a:t>Problem appear at initial state and after a 2 hours (Approximately) of operation mode.</a:t>
            </a:r>
            <a:r>
              <a:rPr b="1" lang="en-CA" sz="2800">
                <a:latin typeface="Arial"/>
              </a:rPr>
              <a:t>       </a:t>
            </a:r>
            <a:endParaRPr/>
          </a:p>
        </p:txBody>
      </p:sp>
      <p:sp>
        <p:nvSpPr>
          <p:cNvPr id="486" name="CustomShape 3"/>
          <p:cNvSpPr/>
          <p:nvPr/>
        </p:nvSpPr>
        <p:spPr>
          <a:xfrm>
            <a:off x="6408000" y="1872000"/>
            <a:ext cx="13687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Manhattan distance </a:t>
            </a:r>
            <a:endParaRPr/>
          </a:p>
        </p:txBody>
      </p:sp>
      <p:sp>
        <p:nvSpPr>
          <p:cNvPr id="487" name="Line 4"/>
          <p:cNvSpPr/>
          <p:nvPr/>
        </p:nvSpPr>
        <p:spPr>
          <a:xfrm flipH="1">
            <a:off x="6192000" y="2520000"/>
            <a:ext cx="504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4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5120" y="2713680"/>
            <a:ext cx="1368720" cy="1460160"/>
          </a:xfrm>
          <a:prstGeom prst="rect">
            <a:avLst/>
          </a:prstGeom>
          <a:ln>
            <a:noFill/>
          </a:ln>
        </p:spPr>
      </p:pic>
      <p:pic>
        <p:nvPicPr>
          <p:cNvPr id="4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9200" y="4248000"/>
            <a:ext cx="3014640" cy="637200"/>
          </a:xfrm>
          <a:prstGeom prst="rect">
            <a:avLst/>
          </a:prstGeom>
          <a:ln>
            <a:noFill/>
          </a:ln>
        </p:spPr>
      </p:pic>
      <p:pic>
        <p:nvPicPr>
          <p:cNvPr id="4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1810800"/>
            <a:ext cx="5685840" cy="24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CustomShape 2"/>
          <p:cNvSpPr/>
          <p:nvPr/>
        </p:nvSpPr>
        <p:spPr>
          <a:xfrm>
            <a:off x="144000" y="216000"/>
            <a:ext cx="8709840" cy="438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>
                <a:latin typeface="Arial"/>
              </a:rPr>
              <a:t>4) Solution:</a:t>
            </a:r>
            <a:endParaRPr/>
          </a:p>
          <a:p>
            <a:endParaRPr/>
          </a:p>
          <a:p>
            <a:endParaRPr/>
          </a:p>
          <a:p>
            <a:r>
              <a:rPr b="1" lang="en-CA" sz="2400">
                <a:latin typeface="Arial"/>
              </a:rPr>
              <a:t>Manual correct the shift of the laser dots. </a:t>
            </a:r>
            <a:endParaRPr/>
          </a:p>
          <a:p>
            <a:r>
              <a:rPr b="1" lang="en-CA" sz="2400">
                <a:latin typeface="Arial"/>
              </a:rPr>
              <a:t>changing the initial cords of the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n-CA" sz="2400">
                <a:latin typeface="Arial"/>
              </a:rPr>
              <a:t>Use “epoxy glue” to strongly attached </a:t>
            </a:r>
            <a:endParaRPr/>
          </a:p>
          <a:p>
            <a:r>
              <a:rPr b="1" lang="en-CA" sz="2400">
                <a:latin typeface="Arial"/>
              </a:rPr>
              <a:t>the camera and the laser body to the robot.</a:t>
            </a:r>
            <a:endParaRPr/>
          </a:p>
        </p:txBody>
      </p:sp>
      <p:pic>
        <p:nvPicPr>
          <p:cNvPr id="4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4000" y="432000"/>
            <a:ext cx="2084040" cy="25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168000" y="216000"/>
            <a:ext cx="251784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800" u="sng">
                <a:latin typeface="Arial"/>
              </a:rPr>
              <a:t>Final Results:</a:t>
            </a:r>
            <a:endParaRPr/>
          </a:p>
        </p:txBody>
      </p:sp>
      <p:pic>
        <p:nvPicPr>
          <p:cNvPr id="4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864000"/>
            <a:ext cx="2805840" cy="2805840"/>
          </a:xfrm>
          <a:prstGeom prst="rect">
            <a:avLst/>
          </a:prstGeom>
          <a:ln>
            <a:noFill/>
          </a:ln>
        </p:spPr>
      </p:pic>
      <p:pic>
        <p:nvPicPr>
          <p:cNvPr id="4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847800"/>
            <a:ext cx="2789280" cy="2822040"/>
          </a:xfrm>
          <a:prstGeom prst="rect">
            <a:avLst/>
          </a:prstGeom>
          <a:ln>
            <a:noFill/>
          </a:ln>
        </p:spPr>
      </p:pic>
      <p:sp>
        <p:nvSpPr>
          <p:cNvPr id="497" name="CustomShape 2"/>
          <p:cNvSpPr/>
          <p:nvPr/>
        </p:nvSpPr>
        <p:spPr>
          <a:xfrm>
            <a:off x="720000" y="3744000"/>
            <a:ext cx="17978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400">
                <a:latin typeface="Arial"/>
              </a:rPr>
              <a:t>Clear Area</a:t>
            </a:r>
            <a:endParaRPr/>
          </a:p>
        </p:txBody>
      </p:sp>
      <p:sp>
        <p:nvSpPr>
          <p:cNvPr id="498" name="CustomShape 3"/>
          <p:cNvSpPr/>
          <p:nvPr/>
        </p:nvSpPr>
        <p:spPr>
          <a:xfrm>
            <a:off x="3203640" y="3744000"/>
            <a:ext cx="29862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400">
                <a:latin typeface="Arial"/>
              </a:rPr>
              <a:t>Obstacle detected</a:t>
            </a:r>
            <a:endParaRPr/>
          </a:p>
        </p:txBody>
      </p:sp>
      <p:sp>
        <p:nvSpPr>
          <p:cNvPr id="499" name="CustomShape 4"/>
          <p:cNvSpPr/>
          <p:nvPr/>
        </p:nvSpPr>
        <p:spPr>
          <a:xfrm>
            <a:off x="6410160" y="4176000"/>
            <a:ext cx="28044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400">
                <a:latin typeface="Arial"/>
              </a:rPr>
              <a:t>Over exposure</a:t>
            </a:r>
            <a:endParaRPr/>
          </a:p>
        </p:txBody>
      </p:sp>
      <p:pic>
        <p:nvPicPr>
          <p:cNvPr id="5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08000" y="3126600"/>
            <a:ext cx="2302560" cy="104796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80000" y="432000"/>
            <a:ext cx="2230560" cy="25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04840"/>
            <a:ext cx="8225640" cy="8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4400">
                <a:latin typeface="Arial"/>
              </a:rPr>
              <a:t>Low Obstacle Detection System-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4400">
                <a:latin typeface="Arial"/>
              </a:rPr>
              <a:t>Algorithm part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57200" y="1203480"/>
            <a:ext cx="8225640" cy="297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</p:txBody>
      </p:sp>
      <p:pic>
        <p:nvPicPr>
          <p:cNvPr id="288" name="" descr=""/>
          <p:cNvPicPr/>
          <p:nvPr/>
        </p:nvPicPr>
        <p:blipFill>
          <a:blip r:embed="rId1"/>
          <a:stretch>
            <a:fillRect/>
          </a:stretch>
        </p:blipFill>
        <p:spPr>
          <a:xfrm rot="21594000">
            <a:off x="5402520" y="1656000"/>
            <a:ext cx="1794960" cy="220248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080" y="1512000"/>
            <a:ext cx="3571200" cy="234864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>
            <a:fillRect/>
          </a:stretch>
        </p:blipFill>
        <p:spPr>
          <a:xfrm rot="10813200">
            <a:off x="5051160" y="2319120"/>
            <a:ext cx="662400" cy="50400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76720" y="3384000"/>
            <a:ext cx="718560" cy="38124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5"/>
          <a:stretch>
            <a:fillRect/>
          </a:stretch>
        </p:blipFill>
        <p:spPr>
          <a:xfrm rot="19073400">
            <a:off x="2980800" y="3530160"/>
            <a:ext cx="574560" cy="51984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720" y="3889080"/>
            <a:ext cx="103464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74760" y="277560"/>
            <a:ext cx="8297280" cy="4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400">
                <a:solidFill>
                  <a:srgbClr val="edc218"/>
                </a:solidFill>
                <a:latin typeface="Segoe UI"/>
              </a:rPr>
              <a:t>Table </a:t>
            </a:r>
            <a:endParaRPr/>
          </a:p>
        </p:txBody>
      </p:sp>
      <p:sp>
        <p:nvSpPr>
          <p:cNvPr id="503" name="CustomShape 2"/>
          <p:cNvSpPr/>
          <p:nvPr/>
        </p:nvSpPr>
        <p:spPr>
          <a:xfrm>
            <a:off x="1403640" y="4875840"/>
            <a:ext cx="2891160" cy="1386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CustomShape 3"/>
          <p:cNvSpPr/>
          <p:nvPr/>
        </p:nvSpPr>
        <p:spPr>
          <a:xfrm>
            <a:off x="8831520" y="4899240"/>
            <a:ext cx="139680" cy="8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304565D-52F7-4930-B58C-C7E989DD7581}" type="slidenum">
              <a:rPr lang="en-CA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graphicFrame>
        <p:nvGraphicFramePr>
          <p:cNvPr id="505" name="Table 4"/>
          <p:cNvGraphicFramePr/>
          <p:nvPr/>
        </p:nvGraphicFramePr>
        <p:xfrm>
          <a:off x="475920" y="1290240"/>
          <a:ext cx="7657920" cy="2955600"/>
        </p:xfrm>
        <a:graphic>
          <a:graphicData uri="http://schemas.openxmlformats.org/drawingml/2006/table">
            <a:tbl>
              <a:tblPr/>
              <a:tblGrid>
                <a:gridCol w="1531440"/>
                <a:gridCol w="1531440"/>
                <a:gridCol w="1532520"/>
                <a:gridCol w="1532520"/>
                <a:gridCol w="1530000"/>
              </a:tblGrid>
              <a:tr h="74268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</a:pPr>
                      <a:r>
                        <a:rPr b="1" lang="en-CA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Approvals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65120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Title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1100">
                          <a:solidFill>
                            <a:srgbClr val="404041"/>
                          </a:solidFill>
                          <a:latin typeface="Segoe UI Light"/>
                          <a:ea typeface="Calibri"/>
                        </a:rPr>
                        <a:t>Signature</a:t>
                      </a:r>
                      <a:endParaRPr/>
                    </a:p>
                  </a:txBody>
                  <a:tcPr/>
                </a:tc>
              </a:tr>
              <a:tr h="465120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Writen by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Bental Tavor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20.2.17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818280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ffffff"/>
                          </a:solidFill>
                          <a:latin typeface="Segoe UI Light"/>
                          <a:ea typeface="Calibri"/>
                        </a:rPr>
                        <a:t>Approved by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64400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CA" sz="1200">
                          <a:solidFill>
                            <a:srgbClr val="edc218"/>
                          </a:solidFill>
                          <a:latin typeface="Segoe UI Light"/>
                          <a:ea typeface="Calibri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latin typeface="Segoe UI Light"/>
                          <a:ea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2286000" y="2416680"/>
            <a:ext cx="4567680" cy="30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2600">
                <a:solidFill>
                  <a:srgbClr val="414042"/>
                </a:solidFill>
                <a:latin typeface="Segoe UI"/>
              </a:rPr>
              <a:t>Thank you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74760" y="277560"/>
            <a:ext cx="8225280" cy="48852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CustomShape 2"/>
          <p:cNvSpPr/>
          <p:nvPr/>
        </p:nvSpPr>
        <p:spPr>
          <a:xfrm>
            <a:off x="1115640" y="168012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CustomShape 3"/>
          <p:cNvSpPr/>
          <p:nvPr/>
        </p:nvSpPr>
        <p:spPr>
          <a:xfrm>
            <a:off x="1403640" y="4875840"/>
            <a:ext cx="2891160" cy="1386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CustomShape 4"/>
          <p:cNvSpPr/>
          <p:nvPr/>
        </p:nvSpPr>
        <p:spPr>
          <a:xfrm>
            <a:off x="8831520" y="4899240"/>
            <a:ext cx="139680" cy="8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D38C9E8-EBAB-46E8-8822-E468515FB8E0}" type="slidenum">
              <a:rPr lang="en-CA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3680280" y="168012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6"/>
          <p:cNvSpPr/>
          <p:nvPr/>
        </p:nvSpPr>
        <p:spPr>
          <a:xfrm>
            <a:off x="6226560" y="168012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CustomShape 7"/>
          <p:cNvSpPr/>
          <p:nvPr/>
        </p:nvSpPr>
        <p:spPr>
          <a:xfrm>
            <a:off x="1115640" y="336924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CustomShape 8"/>
          <p:cNvSpPr/>
          <p:nvPr/>
        </p:nvSpPr>
        <p:spPr>
          <a:xfrm>
            <a:off x="3680280" y="336924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CustomShape 9"/>
          <p:cNvSpPr/>
          <p:nvPr/>
        </p:nvSpPr>
        <p:spPr>
          <a:xfrm>
            <a:off x="6226560" y="3369240"/>
            <a:ext cx="218160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10"/>
          <p:cNvSpPr/>
          <p:nvPr/>
        </p:nvSpPr>
        <p:spPr>
          <a:xfrm>
            <a:off x="483840" y="563040"/>
            <a:ext cx="8108280" cy="71388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11"/>
          <p:cNvSpPr/>
          <p:nvPr/>
        </p:nvSpPr>
        <p:spPr>
          <a:xfrm>
            <a:off x="822960" y="1737360"/>
            <a:ext cx="7769160" cy="26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CA" sz="3200">
                <a:latin typeface="Arial"/>
              </a:rPr>
              <a:t>Report to main control the location of an obstacle, if detected below Lidar view.</a:t>
            </a:r>
            <a:endParaRPr/>
          </a:p>
        </p:txBody>
      </p:sp>
      <p:pic>
        <p:nvPicPr>
          <p:cNvPr id="3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00" y="216000"/>
            <a:ext cx="2086560" cy="179604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000" y="3456000"/>
            <a:ext cx="6046560" cy="1294560"/>
          </a:xfrm>
          <a:prstGeom prst="rect">
            <a:avLst/>
          </a:prstGeom>
          <a:ln>
            <a:noFill/>
          </a:ln>
        </p:spPr>
      </p:pic>
      <p:sp>
        <p:nvSpPr>
          <p:cNvPr id="307" name="Line 12"/>
          <p:cNvSpPr/>
          <p:nvPr/>
        </p:nvSpPr>
        <p:spPr>
          <a:xfrm flipH="1">
            <a:off x="1296000" y="3672000"/>
            <a:ext cx="705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</p:sp>
      <p:pic>
        <p:nvPicPr>
          <p:cNvPr id="308" name="" descr=""/>
          <p:cNvPicPr/>
          <p:nvPr/>
        </p:nvPicPr>
        <p:blipFill>
          <a:blip r:embed="rId3"/>
          <a:stretch>
            <a:fillRect/>
          </a:stretch>
        </p:blipFill>
        <p:spPr>
          <a:xfrm rot="19073400">
            <a:off x="3025800" y="4019760"/>
            <a:ext cx="842400" cy="76248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00000" y="4225320"/>
            <a:ext cx="1280520" cy="5252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7920" y="4032000"/>
            <a:ext cx="1250640" cy="65304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744000" y="4032000"/>
            <a:ext cx="430560" cy="77220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176000" y="4104000"/>
            <a:ext cx="1222560" cy="6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02040"/>
            <a:ext cx="8225280" cy="4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edc218"/>
                </a:solidFill>
                <a:latin typeface="Segoe UI"/>
              </a:rPr>
              <a:t>Table of content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228600" y="967680"/>
            <a:ext cx="9417960" cy="41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Goals.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System View.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Hardware.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Algorithm.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System potential problems and Solutions.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CA" sz="3200">
                <a:solidFill>
                  <a:srgbClr val="414042"/>
                </a:solidFill>
                <a:latin typeface="Segoe UI Light"/>
              </a:rPr>
              <a:t>Final Results view.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1403640" y="4875840"/>
            <a:ext cx="2891160" cy="138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CustomShape 4"/>
          <p:cNvSpPr/>
          <p:nvPr/>
        </p:nvSpPr>
        <p:spPr>
          <a:xfrm>
            <a:off x="8831520" y="4899240"/>
            <a:ext cx="139680" cy="8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A847068-6FCC-457D-8D1A-DC1CE6EA88CE}" type="slidenum">
              <a:rPr lang="en-CA" sz="600">
                <a:solidFill>
                  <a:srgbClr val="ffffff"/>
                </a:solidFill>
                <a:latin typeface="Bariol Light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3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2280" y="1463040"/>
            <a:ext cx="3235320" cy="283176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560" y="1371600"/>
            <a:ext cx="3859200" cy="256464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2011680" y="288720"/>
            <a:ext cx="5026320" cy="71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4400" u="sng">
                <a:latin typeface="Arial"/>
              </a:rPr>
              <a:t>System View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1568880" y="1368000"/>
            <a:ext cx="145476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Camera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6217920" y="2286000"/>
            <a:ext cx="112104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Camera</a:t>
            </a:r>
            <a:endParaRPr/>
          </a:p>
        </p:txBody>
      </p:sp>
      <p:sp>
        <p:nvSpPr>
          <p:cNvPr id="323" name="CustomShape 5"/>
          <p:cNvSpPr/>
          <p:nvPr/>
        </p:nvSpPr>
        <p:spPr>
          <a:xfrm>
            <a:off x="8020080" y="2743200"/>
            <a:ext cx="93816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Laser</a:t>
            </a:r>
            <a:endParaRPr/>
          </a:p>
        </p:txBody>
      </p:sp>
      <p:sp>
        <p:nvSpPr>
          <p:cNvPr id="324" name="CustomShape 6"/>
          <p:cNvSpPr/>
          <p:nvPr/>
        </p:nvSpPr>
        <p:spPr>
          <a:xfrm>
            <a:off x="3931920" y="2016000"/>
            <a:ext cx="1035720" cy="45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>
                <a:latin typeface="Arial"/>
              </a:rPr>
              <a:t>Laser</a:t>
            </a:r>
            <a:endParaRPr/>
          </a:p>
        </p:txBody>
      </p:sp>
      <p:sp>
        <p:nvSpPr>
          <p:cNvPr id="325" name="Line 7"/>
          <p:cNvSpPr/>
          <p:nvPr/>
        </p:nvSpPr>
        <p:spPr>
          <a:xfrm>
            <a:off x="2103120" y="1920240"/>
            <a:ext cx="73152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26" name="Line 8"/>
          <p:cNvSpPr/>
          <p:nvPr/>
        </p:nvSpPr>
        <p:spPr>
          <a:xfrm flipH="1">
            <a:off x="3657600" y="2468880"/>
            <a:ext cx="73152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27" name="Line 9"/>
          <p:cNvSpPr/>
          <p:nvPr/>
        </p:nvSpPr>
        <p:spPr>
          <a:xfrm>
            <a:off x="6675120" y="2632680"/>
            <a:ext cx="666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28" name="Line 10"/>
          <p:cNvSpPr/>
          <p:nvPr/>
        </p:nvSpPr>
        <p:spPr>
          <a:xfrm flipH="1">
            <a:off x="7772400" y="3089880"/>
            <a:ext cx="570240" cy="110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752200" y="364680"/>
            <a:ext cx="365436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4400" u="sng">
                <a:latin typeface="Arial"/>
              </a:rPr>
              <a:t>Hardware:</a:t>
            </a:r>
            <a:endParaRPr/>
          </a:p>
        </p:txBody>
      </p:sp>
      <p:pic>
        <p:nvPicPr>
          <p:cNvPr id="3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10880" y="1512000"/>
            <a:ext cx="2101320" cy="160596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5328000" y="3246480"/>
            <a:ext cx="2396520" cy="69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200">
                <a:latin typeface="Arial"/>
              </a:rPr>
              <a:t>Infrared IR Laser</a:t>
            </a:r>
            <a:endParaRPr/>
          </a:p>
          <a:p>
            <a:endParaRPr/>
          </a:p>
        </p:txBody>
      </p:sp>
      <p:pic>
        <p:nvPicPr>
          <p:cNvPr id="3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920" y="1296000"/>
            <a:ext cx="2406240" cy="196812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1195200" y="3216240"/>
            <a:ext cx="3699360" cy="13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200">
                <a:latin typeface="Arial"/>
              </a:rPr>
              <a:t>Dual Lens USB Camera Module OV9712 Color CMOS Sensor</a:t>
            </a:r>
            <a:endParaRPr/>
          </a:p>
          <a:p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457200" y="3965760"/>
            <a:ext cx="8179920" cy="69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792000"/>
            <a:ext cx="8226720" cy="167400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1224000" y="2706480"/>
            <a:ext cx="712944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200">
                <a:latin typeface="Arial"/>
              </a:rPr>
              <a:t>Camera </a:t>
            </a:r>
            <a:r>
              <a:rPr b="1" lang="en-CA" sz="2200" u="sng">
                <a:latin typeface="Arial"/>
              </a:rPr>
              <a:t>Filter frequency</a:t>
            </a:r>
            <a:r>
              <a:rPr b="1" lang="en-CA" sz="2200">
                <a:latin typeface="Arial"/>
              </a:rPr>
              <a:t> range  810 – 850 [GHz]</a:t>
            </a:r>
            <a:endParaRPr/>
          </a:p>
        </p:txBody>
      </p:sp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08960"/>
            <a:ext cx="3563280" cy="1643040"/>
          </a:xfrm>
          <a:prstGeom prst="rect">
            <a:avLst/>
          </a:prstGeom>
          <a:ln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6492240" y="3383280"/>
            <a:ext cx="228312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200">
                <a:latin typeface="Arial"/>
              </a:rPr>
              <a:t>f1 = 810 [GHz]</a:t>
            </a:r>
            <a:endParaRPr/>
          </a:p>
          <a:p>
            <a:r>
              <a:rPr b="1" lang="en-CA" sz="2200">
                <a:latin typeface="Arial"/>
              </a:rPr>
              <a:t>f2 = 850 [GHz]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1440000" y="318240"/>
            <a:ext cx="632376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2200">
                <a:latin typeface="Arial"/>
              </a:rPr>
              <a:t>IR </a:t>
            </a:r>
            <a:r>
              <a:rPr b="1" lang="en-CA" sz="2200" u="sng">
                <a:latin typeface="Arial"/>
              </a:rPr>
              <a:t>Laser frequency</a:t>
            </a:r>
            <a:r>
              <a:rPr b="1" lang="en-CA" sz="2200">
                <a:latin typeface="Arial"/>
              </a:rPr>
              <a:t> range  800 – 820 [GHz]</a:t>
            </a:r>
            <a:endParaRPr/>
          </a:p>
        </p:txBody>
      </p:sp>
      <p:sp>
        <p:nvSpPr>
          <p:cNvPr id="340" name="Line 4"/>
          <p:cNvSpPr/>
          <p:nvPr/>
        </p:nvSpPr>
        <p:spPr>
          <a:xfrm>
            <a:off x="3384000" y="93600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548640" y="822960"/>
            <a:ext cx="3654720" cy="5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Ideal filter results</a:t>
            </a:r>
            <a:endParaRPr/>
          </a:p>
        </p:txBody>
      </p:sp>
      <p:pic>
        <p:nvPicPr>
          <p:cNvPr id="3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5640" y="1463040"/>
            <a:ext cx="2627640" cy="2377080"/>
          </a:xfrm>
          <a:prstGeom prst="rect">
            <a:avLst/>
          </a:prstGeom>
          <a:ln>
            <a:noFill/>
          </a:ln>
        </p:spPr>
      </p:pic>
      <p:sp>
        <p:nvSpPr>
          <p:cNvPr id="344" name="CustomShape 3"/>
          <p:cNvSpPr/>
          <p:nvPr/>
        </p:nvSpPr>
        <p:spPr>
          <a:xfrm>
            <a:off x="4389120" y="822960"/>
            <a:ext cx="4752000" cy="54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3200">
                <a:latin typeface="Arial"/>
              </a:rPr>
              <a:t>Real-life filter results</a:t>
            </a:r>
            <a:endParaRPr/>
          </a:p>
        </p:txBody>
      </p:sp>
      <p:pic>
        <p:nvPicPr>
          <p:cNvPr id="3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84640" y="1463040"/>
            <a:ext cx="2593440" cy="23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640880" y="2131200"/>
            <a:ext cx="587412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365760" y="274320"/>
            <a:ext cx="8501040" cy="14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4400">
                <a:latin typeface="Arial"/>
              </a:rPr>
              <a:t>Laser Grid Analyzer - algorithm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2736000" y="2926080"/>
            <a:ext cx="3021840" cy="1094400"/>
          </a:xfrm>
          <a:prstGeom prst="diamond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Index &lt;? laser cords size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1554480" y="1554480"/>
            <a:ext cx="1643040" cy="36288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Camera Read</a:t>
            </a:r>
            <a:endParaRPr/>
          </a:p>
        </p:txBody>
      </p:sp>
      <p:sp>
        <p:nvSpPr>
          <p:cNvPr id="350" name="CustomShape 5"/>
          <p:cNvSpPr/>
          <p:nvPr/>
        </p:nvSpPr>
        <p:spPr>
          <a:xfrm>
            <a:off x="1554480" y="2194560"/>
            <a:ext cx="1643040" cy="63720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Laser Points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 </a:t>
            </a:r>
            <a:r>
              <a:rPr lang="en-CA">
                <a:latin typeface="Arial"/>
              </a:rPr>
              <a:t>initial Data</a:t>
            </a:r>
            <a:endParaRPr/>
          </a:p>
        </p:txBody>
      </p:sp>
      <p:sp>
        <p:nvSpPr>
          <p:cNvPr id="351" name="CustomShape 6"/>
          <p:cNvSpPr/>
          <p:nvPr/>
        </p:nvSpPr>
        <p:spPr>
          <a:xfrm>
            <a:off x="3566160" y="1554480"/>
            <a:ext cx="1734480" cy="36288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Grey Scale</a:t>
            </a:r>
            <a:endParaRPr/>
          </a:p>
        </p:txBody>
      </p:sp>
      <p:sp>
        <p:nvSpPr>
          <p:cNvPr id="352" name="Line 7"/>
          <p:cNvSpPr/>
          <p:nvPr/>
        </p:nvSpPr>
        <p:spPr>
          <a:xfrm>
            <a:off x="3108960" y="1737360"/>
            <a:ext cx="4572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3" name="Line 8"/>
          <p:cNvSpPr/>
          <p:nvPr/>
        </p:nvSpPr>
        <p:spPr>
          <a:xfrm>
            <a:off x="4389120" y="1920240"/>
            <a:ext cx="0" cy="1005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4" name="Line 9"/>
          <p:cNvSpPr/>
          <p:nvPr/>
        </p:nvSpPr>
        <p:spPr>
          <a:xfrm>
            <a:off x="3200400" y="2468880"/>
            <a:ext cx="1188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5" name="CustomShape 10"/>
          <p:cNvSpPr/>
          <p:nvPr/>
        </p:nvSpPr>
        <p:spPr>
          <a:xfrm>
            <a:off x="2553480" y="3384000"/>
            <a:ext cx="180000" cy="180000"/>
          </a:xfrm>
          <a:prstGeom prst="flowChartConnector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</p:sp>
      <p:sp>
        <p:nvSpPr>
          <p:cNvPr id="356" name="Line 11"/>
          <p:cNvSpPr/>
          <p:nvPr/>
        </p:nvSpPr>
        <p:spPr>
          <a:xfrm flipH="1">
            <a:off x="1280160" y="3474720"/>
            <a:ext cx="12733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7" name="Line 12"/>
          <p:cNvSpPr/>
          <p:nvPr/>
        </p:nvSpPr>
        <p:spPr>
          <a:xfrm flipV="1">
            <a:off x="1280160" y="1737360"/>
            <a:ext cx="0" cy="1737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8" name="Line 13"/>
          <p:cNvSpPr/>
          <p:nvPr/>
        </p:nvSpPr>
        <p:spPr>
          <a:xfrm>
            <a:off x="1280160" y="1737360"/>
            <a:ext cx="2743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59" name="Line 14"/>
          <p:cNvSpPr/>
          <p:nvPr/>
        </p:nvSpPr>
        <p:spPr>
          <a:xfrm>
            <a:off x="5760720" y="3474720"/>
            <a:ext cx="4572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60" name="CustomShape 15"/>
          <p:cNvSpPr/>
          <p:nvPr/>
        </p:nvSpPr>
        <p:spPr>
          <a:xfrm>
            <a:off x="6217920" y="3291840"/>
            <a:ext cx="2419560" cy="59364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Analyzing single 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Laser dot</a:t>
            </a:r>
            <a:endParaRPr/>
          </a:p>
        </p:txBody>
      </p:sp>
      <p:sp>
        <p:nvSpPr>
          <p:cNvPr id="361" name="Line 16"/>
          <p:cNvSpPr/>
          <p:nvPr/>
        </p:nvSpPr>
        <p:spPr>
          <a:xfrm flipV="1">
            <a:off x="7223760" y="2808000"/>
            <a:ext cx="0" cy="483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62" name="Line 17"/>
          <p:cNvSpPr/>
          <p:nvPr/>
        </p:nvSpPr>
        <p:spPr>
          <a:xfrm flipH="1">
            <a:off x="4389120" y="2651760"/>
            <a:ext cx="194688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363" name="CustomShape 18"/>
          <p:cNvSpPr/>
          <p:nvPr/>
        </p:nvSpPr>
        <p:spPr>
          <a:xfrm>
            <a:off x="6336000" y="2442600"/>
            <a:ext cx="1734480" cy="362880"/>
          </a:xfrm>
          <a:prstGeom prst="rect">
            <a:avLst/>
          </a:prstGeom>
          <a:solidFill>
            <a:srgbClr val="ccffff"/>
          </a:solidFill>
          <a:ln>
            <a:solidFill>
              <a:srgbClr val="ff3333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CA">
                <a:latin typeface="Arial"/>
              </a:rPr>
              <a:t>out</a:t>
            </a:r>
            <a:endParaRPr/>
          </a:p>
        </p:txBody>
      </p:sp>
      <p:sp>
        <p:nvSpPr>
          <p:cNvPr id="364" name="Line 19"/>
          <p:cNvSpPr/>
          <p:nvPr/>
        </p:nvSpPr>
        <p:spPr>
          <a:xfrm>
            <a:off x="8073000" y="2664000"/>
            <a:ext cx="92700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