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40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0205" y="1197183"/>
            <a:ext cx="1500758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9715" y="1853707"/>
            <a:ext cx="7274559" cy="421767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 marR="5080">
              <a:lnSpc>
                <a:spcPts val="15780"/>
              </a:lnSpc>
              <a:spcBef>
                <a:spcPts val="1645"/>
              </a:spcBef>
            </a:pPr>
            <a:r>
              <a:rPr sz="14350" b="0" spc="1345" dirty="0">
                <a:latin typeface="Cambria"/>
                <a:cs typeface="Cambria"/>
              </a:rPr>
              <a:t>Vaccine </a:t>
            </a:r>
            <a:r>
              <a:rPr sz="14350" b="0" spc="-3150" dirty="0">
                <a:latin typeface="Cambria"/>
                <a:cs typeface="Cambria"/>
              </a:rPr>
              <a:t> </a:t>
            </a:r>
            <a:r>
              <a:rPr sz="14350" b="0" spc="2875" dirty="0">
                <a:solidFill>
                  <a:srgbClr val="28DFBA"/>
                </a:solidFill>
                <a:latin typeface="Cambria"/>
                <a:cs typeface="Cambria"/>
              </a:rPr>
              <a:t>T</a:t>
            </a:r>
            <a:r>
              <a:rPr sz="14350" b="0" spc="765" dirty="0">
                <a:solidFill>
                  <a:srgbClr val="28DFBA"/>
                </a:solidFill>
                <a:latin typeface="Cambria"/>
                <a:cs typeface="Cambria"/>
              </a:rPr>
              <a:t>r</a:t>
            </a:r>
            <a:r>
              <a:rPr sz="14350" b="0" spc="800" dirty="0">
                <a:solidFill>
                  <a:srgbClr val="28DFBA"/>
                </a:solidFill>
                <a:latin typeface="Cambria"/>
                <a:cs typeface="Cambria"/>
              </a:rPr>
              <a:t>a</a:t>
            </a:r>
            <a:r>
              <a:rPr sz="14350" b="0" spc="1220" dirty="0">
                <a:solidFill>
                  <a:srgbClr val="28DFBA"/>
                </a:solidFill>
                <a:latin typeface="Cambria"/>
                <a:cs typeface="Cambria"/>
              </a:rPr>
              <a:t>c</a:t>
            </a:r>
            <a:r>
              <a:rPr sz="14350" b="0" spc="1125" dirty="0">
                <a:solidFill>
                  <a:srgbClr val="28DFBA"/>
                </a:solidFill>
                <a:latin typeface="Cambria"/>
                <a:cs typeface="Cambria"/>
              </a:rPr>
              <a:t>ke</a:t>
            </a:r>
            <a:r>
              <a:rPr sz="14350" b="0" spc="910" dirty="0">
                <a:solidFill>
                  <a:srgbClr val="28DFBA"/>
                </a:solidFill>
                <a:latin typeface="Cambria"/>
                <a:cs typeface="Cambria"/>
              </a:rPr>
              <a:t>r</a:t>
            </a:r>
            <a:endParaRPr sz="14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573" y="8710993"/>
            <a:ext cx="1957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HelloWorld!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5035" y="8269428"/>
            <a:ext cx="15373985" cy="0"/>
          </a:xfrm>
          <a:custGeom>
            <a:avLst/>
            <a:gdLst/>
            <a:ahLst/>
            <a:cxnLst/>
            <a:rect l="l" t="t" r="r" b="b"/>
            <a:pathLst>
              <a:path w="15373985">
                <a:moveTo>
                  <a:pt x="0" y="0"/>
                </a:moveTo>
                <a:lnTo>
                  <a:pt x="15373465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52406" y="0"/>
            <a:ext cx="125730" cy="10287000"/>
            <a:chOff x="12652406" y="0"/>
            <a:chExt cx="125730" cy="10287000"/>
          </a:xfrm>
        </p:grpSpPr>
        <p:sp>
          <p:nvSpPr>
            <p:cNvPr id="3" name="object 3"/>
            <p:cNvSpPr/>
            <p:nvPr/>
          </p:nvSpPr>
          <p:spPr>
            <a:xfrm>
              <a:off x="12710487" y="0"/>
              <a:ext cx="9525" cy="10287000"/>
            </a:xfrm>
            <a:custGeom>
              <a:avLst/>
              <a:gdLst/>
              <a:ahLst/>
              <a:cxnLst/>
              <a:rect l="l" t="t" r="r" b="b"/>
              <a:pathLst>
                <a:path w="9525" h="10287000">
                  <a:moveTo>
                    <a:pt x="9524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0286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2406" y="1691575"/>
              <a:ext cx="125734" cy="1257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2406" y="3950948"/>
              <a:ext cx="125734" cy="12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2406" y="6210318"/>
              <a:ext cx="125734" cy="1257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2406" y="8469689"/>
              <a:ext cx="125734" cy="1257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137960" y="8270117"/>
            <a:ext cx="320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Times New Roman"/>
                <a:cs typeface="Times New Roman"/>
              </a:rPr>
              <a:t>2nd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Sprint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Completion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7960" y="3689945"/>
            <a:ext cx="3044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20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Times New Roman"/>
                <a:cs typeface="Times New Roman"/>
              </a:rPr>
              <a:t>s</a:t>
            </a:r>
            <a:r>
              <a:rPr sz="2800" spc="20" dirty="0">
                <a:latin typeface="Times New Roman"/>
                <a:cs typeface="Times New Roman"/>
              </a:rPr>
              <a:t>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i</a:t>
            </a:r>
            <a:r>
              <a:rPr sz="2800" spc="55" dirty="0">
                <a:latin typeface="Times New Roman"/>
                <a:cs typeface="Times New Roman"/>
              </a:rPr>
              <a:t>n</a:t>
            </a:r>
            <a:r>
              <a:rPr sz="2800" spc="20" dirty="0">
                <a:latin typeface="Times New Roman"/>
                <a:cs typeface="Times New Roman"/>
              </a:rPr>
              <a:t>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C</a:t>
            </a:r>
            <a:r>
              <a:rPr sz="2800" spc="30" dirty="0">
                <a:latin typeface="Times New Roman"/>
                <a:cs typeface="Times New Roman"/>
              </a:rPr>
              <a:t>o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spc="-165" dirty="0">
                <a:latin typeface="Times New Roman"/>
                <a:cs typeface="Times New Roman"/>
              </a:rPr>
              <a:t>l</a:t>
            </a:r>
            <a:r>
              <a:rPr sz="2800" spc="8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110" dirty="0">
                <a:latin typeface="Times New Roman"/>
                <a:cs typeface="Times New Roman"/>
              </a:rPr>
              <a:t>i</a:t>
            </a:r>
            <a:r>
              <a:rPr sz="2800" spc="30" dirty="0">
                <a:latin typeface="Times New Roman"/>
                <a:cs typeface="Times New Roman"/>
              </a:rPr>
              <a:t>o</a:t>
            </a:r>
            <a:r>
              <a:rPr sz="2800" spc="8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6329" y="3387704"/>
            <a:ext cx="107823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490" dirty="0">
                <a:solidFill>
                  <a:srgbClr val="E6C786"/>
                </a:solidFill>
                <a:latin typeface="Times New Roman"/>
                <a:cs typeface="Times New Roman"/>
              </a:rPr>
              <a:t>2</a:t>
            </a:r>
            <a:r>
              <a:rPr sz="6900" spc="380" dirty="0">
                <a:solidFill>
                  <a:srgbClr val="E6C786"/>
                </a:solidFill>
                <a:latin typeface="Times New Roman"/>
                <a:cs typeface="Times New Roman"/>
              </a:rPr>
              <a:t>/</a:t>
            </a:r>
            <a:r>
              <a:rPr sz="6900" spc="-425" dirty="0">
                <a:solidFill>
                  <a:srgbClr val="E6C786"/>
                </a:solidFill>
                <a:latin typeface="Times New Roman"/>
                <a:cs typeface="Times New Roman"/>
              </a:rPr>
              <a:t>5</a:t>
            </a:r>
            <a:endParaRPr sz="6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7960" y="6012185"/>
            <a:ext cx="219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Times New Roman"/>
                <a:cs typeface="Times New Roman"/>
              </a:rPr>
              <a:t>2nd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Sprint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Start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6771" y="5647077"/>
            <a:ext cx="145415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1210" dirty="0">
                <a:solidFill>
                  <a:srgbClr val="E6C786"/>
                </a:solidFill>
                <a:latin typeface="Times New Roman"/>
                <a:cs typeface="Times New Roman"/>
              </a:rPr>
              <a:t>1</a:t>
            </a:r>
            <a:r>
              <a:rPr sz="6900" spc="225" dirty="0">
                <a:solidFill>
                  <a:srgbClr val="E6C786"/>
                </a:solidFill>
                <a:latin typeface="Times New Roman"/>
                <a:cs typeface="Times New Roman"/>
              </a:rPr>
              <a:t>0</a:t>
            </a:r>
            <a:r>
              <a:rPr sz="6900" spc="380" dirty="0">
                <a:solidFill>
                  <a:srgbClr val="E6C786"/>
                </a:solidFill>
                <a:latin typeface="Times New Roman"/>
                <a:cs typeface="Times New Roman"/>
              </a:rPr>
              <a:t>/</a:t>
            </a:r>
            <a:r>
              <a:rPr sz="6900" spc="-425" dirty="0">
                <a:solidFill>
                  <a:srgbClr val="E6C786"/>
                </a:solidFill>
                <a:latin typeface="Times New Roman"/>
                <a:cs typeface="Times New Roman"/>
              </a:rPr>
              <a:t>5</a:t>
            </a:r>
            <a:endParaRPr sz="6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506329" y="1128333"/>
            <a:ext cx="134620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0" spc="-1210" dirty="0">
                <a:solidFill>
                  <a:srgbClr val="E6C786"/>
                </a:solidFill>
                <a:latin typeface="Times New Roman"/>
                <a:cs typeface="Times New Roman"/>
              </a:rPr>
              <a:t>1</a:t>
            </a:r>
            <a:r>
              <a:rPr sz="6900" b="0" spc="-490" dirty="0">
                <a:solidFill>
                  <a:srgbClr val="E6C786"/>
                </a:solidFill>
                <a:latin typeface="Times New Roman"/>
                <a:cs typeface="Times New Roman"/>
              </a:rPr>
              <a:t>2</a:t>
            </a:r>
            <a:r>
              <a:rPr sz="6900" b="0" spc="380" dirty="0">
                <a:solidFill>
                  <a:srgbClr val="E6C786"/>
                </a:solidFill>
                <a:latin typeface="Times New Roman"/>
                <a:cs typeface="Times New Roman"/>
              </a:rPr>
              <a:t>/</a:t>
            </a:r>
            <a:r>
              <a:rPr sz="6900" b="0" spc="-555" dirty="0">
                <a:solidFill>
                  <a:srgbClr val="E6C786"/>
                </a:solidFill>
                <a:latin typeface="Times New Roman"/>
                <a:cs typeface="Times New Roman"/>
              </a:rPr>
              <a:t>4</a:t>
            </a:r>
            <a:endParaRPr sz="6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7549" y="2648684"/>
            <a:ext cx="4157345" cy="2096728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950"/>
              </a:spcBef>
            </a:pPr>
            <a:r>
              <a:rPr sz="7000" spc="500" dirty="0">
                <a:solidFill>
                  <a:srgbClr val="E6C786"/>
                </a:solidFill>
                <a:latin typeface="Cambria"/>
                <a:cs typeface="Cambria"/>
              </a:rPr>
              <a:t>Project </a:t>
            </a:r>
            <a:r>
              <a:rPr sz="7000" spc="505" dirty="0">
                <a:solidFill>
                  <a:srgbClr val="E6C786"/>
                </a:solidFill>
                <a:latin typeface="Cambria"/>
                <a:cs typeface="Cambria"/>
              </a:rPr>
              <a:t> </a:t>
            </a:r>
            <a:r>
              <a:rPr sz="7000" spc="1395" dirty="0" smtClean="0">
                <a:solidFill>
                  <a:srgbClr val="E6C786"/>
                </a:solidFill>
                <a:latin typeface="Cambria"/>
                <a:cs typeface="Cambria"/>
              </a:rPr>
              <a:t>T</a:t>
            </a:r>
            <a:r>
              <a:rPr sz="7000" spc="370" dirty="0" smtClean="0">
                <a:solidFill>
                  <a:srgbClr val="E6C786"/>
                </a:solidFill>
                <a:latin typeface="Cambria"/>
                <a:cs typeface="Cambria"/>
              </a:rPr>
              <a:t>i</a:t>
            </a:r>
            <a:r>
              <a:rPr lang="en-US" sz="7000" spc="1610" dirty="0">
                <a:solidFill>
                  <a:srgbClr val="E6C786"/>
                </a:solidFill>
                <a:latin typeface="Cambria"/>
                <a:cs typeface="Cambria"/>
              </a:rPr>
              <a:t>m</a:t>
            </a:r>
            <a:r>
              <a:rPr sz="7000" spc="520" dirty="0" smtClean="0">
                <a:solidFill>
                  <a:srgbClr val="E6C786"/>
                </a:solidFill>
                <a:latin typeface="Cambria"/>
                <a:cs typeface="Cambria"/>
              </a:rPr>
              <a:t>e</a:t>
            </a:r>
            <a:r>
              <a:rPr sz="7000" spc="300" dirty="0" smtClean="0">
                <a:solidFill>
                  <a:srgbClr val="E6C786"/>
                </a:solidFill>
                <a:latin typeface="Cambria"/>
                <a:cs typeface="Cambria"/>
              </a:rPr>
              <a:t>l</a:t>
            </a:r>
            <a:r>
              <a:rPr sz="7000" spc="370" dirty="0" smtClean="0">
                <a:solidFill>
                  <a:srgbClr val="E6C786"/>
                </a:solidFill>
                <a:latin typeface="Cambria"/>
                <a:cs typeface="Cambria"/>
              </a:rPr>
              <a:t>i</a:t>
            </a:r>
            <a:r>
              <a:rPr sz="7000" spc="840" dirty="0" smtClean="0">
                <a:solidFill>
                  <a:srgbClr val="E6C786"/>
                </a:solidFill>
                <a:latin typeface="Cambria"/>
                <a:cs typeface="Cambria"/>
              </a:rPr>
              <a:t>n</a:t>
            </a:r>
            <a:r>
              <a:rPr sz="7000" spc="595" dirty="0" smtClean="0">
                <a:solidFill>
                  <a:srgbClr val="E6C786"/>
                </a:solidFill>
                <a:latin typeface="Cambria"/>
                <a:cs typeface="Cambria"/>
              </a:rPr>
              <a:t>e</a:t>
            </a:r>
            <a:endParaRPr sz="7000" dirty="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16771" y="7843581"/>
            <a:ext cx="154178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520" dirty="0">
                <a:solidFill>
                  <a:srgbClr val="E6C786"/>
                </a:solidFill>
                <a:latin typeface="Times New Roman"/>
                <a:cs typeface="Times New Roman"/>
              </a:rPr>
              <a:t>3</a:t>
            </a:r>
            <a:r>
              <a:rPr sz="6900" spc="225" dirty="0">
                <a:solidFill>
                  <a:srgbClr val="E6C786"/>
                </a:solidFill>
                <a:latin typeface="Times New Roman"/>
                <a:cs typeface="Times New Roman"/>
              </a:rPr>
              <a:t>0</a:t>
            </a:r>
            <a:r>
              <a:rPr sz="6900" spc="380" dirty="0">
                <a:solidFill>
                  <a:srgbClr val="E6C786"/>
                </a:solidFill>
                <a:latin typeface="Times New Roman"/>
                <a:cs typeface="Times New Roman"/>
              </a:rPr>
              <a:t>/</a:t>
            </a:r>
            <a:r>
              <a:rPr sz="6900" spc="-425" dirty="0">
                <a:solidFill>
                  <a:srgbClr val="E6C786"/>
                </a:solidFill>
                <a:latin typeface="Times New Roman"/>
                <a:cs typeface="Times New Roman"/>
              </a:rPr>
              <a:t>5</a:t>
            </a:r>
            <a:endParaRPr sz="6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7960" y="1493441"/>
            <a:ext cx="2036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20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Times New Roman"/>
                <a:cs typeface="Times New Roman"/>
              </a:rPr>
              <a:t>s</a:t>
            </a:r>
            <a:r>
              <a:rPr sz="2800" spc="20" dirty="0">
                <a:latin typeface="Times New Roman"/>
                <a:cs typeface="Times New Roman"/>
              </a:rPr>
              <a:t>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i</a:t>
            </a:r>
            <a:r>
              <a:rPr sz="2800" spc="55" dirty="0">
                <a:latin typeface="Times New Roman"/>
                <a:cs typeface="Times New Roman"/>
              </a:rPr>
              <a:t>n</a:t>
            </a:r>
            <a:r>
              <a:rPr sz="2800" spc="20" dirty="0">
                <a:latin typeface="Times New Roman"/>
                <a:cs typeface="Times New Roman"/>
              </a:rPr>
              <a:t>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r</a:t>
            </a:r>
            <a:r>
              <a:rPr sz="2800" spc="2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7611" y="93160"/>
            <a:ext cx="10963275" cy="10287000"/>
          </a:xfrm>
          <a:custGeom>
            <a:avLst/>
            <a:gdLst/>
            <a:ahLst/>
            <a:cxnLst/>
            <a:rect l="l" t="t" r="r" b="b"/>
            <a:pathLst>
              <a:path w="10963275" h="10287000">
                <a:moveTo>
                  <a:pt x="0" y="10286999"/>
                </a:moveTo>
                <a:lnTo>
                  <a:pt x="10963273" y="10286999"/>
                </a:lnTo>
                <a:lnTo>
                  <a:pt x="1096327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8763" y="4758854"/>
            <a:ext cx="7925434" cy="0"/>
          </a:xfrm>
          <a:custGeom>
            <a:avLst/>
            <a:gdLst/>
            <a:ahLst/>
            <a:cxnLst/>
            <a:rect l="l" t="t" r="r" b="b"/>
            <a:pathLst>
              <a:path w="7925434">
                <a:moveTo>
                  <a:pt x="0" y="0"/>
                </a:moveTo>
                <a:lnTo>
                  <a:pt x="7924885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7324725" cy="10287000"/>
          </a:xfrm>
          <a:custGeom>
            <a:avLst/>
            <a:gdLst/>
            <a:ahLst/>
            <a:cxnLst/>
            <a:rect l="l" t="t" r="r" b="b"/>
            <a:pathLst>
              <a:path w="7324725" h="10287000">
                <a:moveTo>
                  <a:pt x="0" y="10286998"/>
                </a:moveTo>
                <a:lnTo>
                  <a:pt x="0" y="0"/>
                </a:lnTo>
                <a:lnTo>
                  <a:pt x="7324724" y="0"/>
                </a:lnTo>
                <a:lnTo>
                  <a:pt x="7324724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1300" y="2425227"/>
            <a:ext cx="7814309" cy="183578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b="0" spc="370" dirty="0">
                <a:latin typeface="Cambria"/>
                <a:cs typeface="Cambria"/>
              </a:rPr>
              <a:t>BigChainDB</a:t>
            </a:r>
            <a:r>
              <a:rPr b="0" spc="140" dirty="0">
                <a:latin typeface="Cambria"/>
                <a:cs typeface="Cambria"/>
              </a:rPr>
              <a:t> </a:t>
            </a:r>
            <a:endParaRPr b="0" spc="285" dirty="0">
              <a:latin typeface="Cambria"/>
              <a:cs typeface="Cambria"/>
            </a:endParaRPr>
          </a:p>
          <a:p>
            <a:pPr marL="12700" marR="5080">
              <a:lnSpc>
                <a:spcPct val="116700"/>
              </a:lnSpc>
              <a:spcBef>
                <a:spcPts val="1245"/>
              </a:spcBef>
            </a:pPr>
            <a:r>
              <a:rPr b="0" spc="-140" dirty="0">
                <a:latin typeface="Times New Roman"/>
                <a:cs typeface="Times New Roman"/>
              </a:rPr>
              <a:t>We</a:t>
            </a:r>
            <a:r>
              <a:rPr b="0" spc="20" dirty="0">
                <a:latin typeface="Times New Roman"/>
                <a:cs typeface="Times New Roman"/>
              </a:rPr>
              <a:t> wanted </a:t>
            </a:r>
            <a:r>
              <a:rPr b="0" spc="35" dirty="0">
                <a:latin typeface="Times New Roman"/>
                <a:cs typeface="Times New Roman"/>
              </a:rPr>
              <a:t>to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separate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70" dirty="0">
                <a:latin typeface="Times New Roman"/>
                <a:cs typeface="Times New Roman"/>
              </a:rPr>
              <a:t>the</a:t>
            </a:r>
            <a:r>
              <a:rPr b="0" spc="20" dirty="0">
                <a:latin typeface="Times New Roman"/>
                <a:cs typeface="Times New Roman"/>
              </a:rPr>
              <a:t> actions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45" dirty="0">
                <a:latin typeface="Times New Roman"/>
                <a:cs typeface="Times New Roman"/>
              </a:rPr>
              <a:t>between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35" dirty="0">
                <a:latin typeface="Times New Roman"/>
                <a:cs typeface="Times New Roman"/>
              </a:rPr>
              <a:t>MongoDB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and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45" dirty="0">
                <a:latin typeface="Times New Roman"/>
                <a:cs typeface="Times New Roman"/>
              </a:rPr>
              <a:t>BigChainDB.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31300" y="5099560"/>
            <a:ext cx="7251700" cy="218821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800" spc="470" dirty="0">
                <a:solidFill>
                  <a:srgbClr val="FFFFFF"/>
                </a:solidFill>
                <a:latin typeface="Cambria"/>
                <a:cs typeface="Cambria"/>
              </a:rPr>
              <a:t>Ux</a:t>
            </a:r>
            <a:r>
              <a:rPr sz="28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90" dirty="0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ct val="116700"/>
              </a:lnSpc>
              <a:spcBef>
                <a:spcPts val="670"/>
              </a:spcBef>
            </a:pP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sprint 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functionality,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sprint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aimed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better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appearance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2800" spc="-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sz="2800" spc="-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980" y="4296860"/>
            <a:ext cx="4782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15" dirty="0">
                <a:latin typeface="Cambria"/>
                <a:cs typeface="Cambria"/>
              </a:rPr>
              <a:t>Sprint</a:t>
            </a:r>
            <a:r>
              <a:rPr sz="6000" spc="220" dirty="0">
                <a:latin typeface="Cambria"/>
                <a:cs typeface="Cambria"/>
              </a:rPr>
              <a:t> </a:t>
            </a:r>
            <a:r>
              <a:rPr sz="6000" spc="580" dirty="0">
                <a:latin typeface="Cambria"/>
                <a:cs typeface="Cambria"/>
              </a:rPr>
              <a:t>Goals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85642" y="5143499"/>
            <a:ext cx="447040" cy="590550"/>
          </a:xfrm>
          <a:custGeom>
            <a:avLst/>
            <a:gdLst/>
            <a:ahLst/>
            <a:cxnLst/>
            <a:rect l="l" t="t" r="r" b="b"/>
            <a:pathLst>
              <a:path w="447040" h="590550">
                <a:moveTo>
                  <a:pt x="136790" y="196849"/>
                </a:moveTo>
                <a:lnTo>
                  <a:pt x="83749" y="196849"/>
                </a:lnTo>
                <a:lnTo>
                  <a:pt x="83749" y="140607"/>
                </a:lnTo>
                <a:lnTo>
                  <a:pt x="90869" y="96179"/>
                </a:lnTo>
                <a:lnTo>
                  <a:pt x="110691" y="57583"/>
                </a:lnTo>
                <a:lnTo>
                  <a:pt x="140913" y="27140"/>
                </a:lnTo>
                <a:lnTo>
                  <a:pt x="179227" y="7172"/>
                </a:lnTo>
                <a:lnTo>
                  <a:pt x="223331" y="0"/>
                </a:lnTo>
                <a:lnTo>
                  <a:pt x="267434" y="7172"/>
                </a:lnTo>
                <a:lnTo>
                  <a:pt x="305749" y="27140"/>
                </a:lnTo>
                <a:lnTo>
                  <a:pt x="331847" y="53430"/>
                </a:lnTo>
                <a:lnTo>
                  <a:pt x="223331" y="53430"/>
                </a:lnTo>
                <a:lnTo>
                  <a:pt x="189670" y="60289"/>
                </a:lnTo>
                <a:lnTo>
                  <a:pt x="162159" y="78986"/>
                </a:lnTo>
                <a:lnTo>
                  <a:pt x="143599" y="106698"/>
                </a:lnTo>
                <a:lnTo>
                  <a:pt x="136790" y="140607"/>
                </a:lnTo>
                <a:lnTo>
                  <a:pt x="136790" y="196849"/>
                </a:lnTo>
                <a:close/>
              </a:path>
              <a:path w="447040" h="590550">
                <a:moveTo>
                  <a:pt x="362913" y="196849"/>
                </a:moveTo>
                <a:lnTo>
                  <a:pt x="309872" y="196849"/>
                </a:lnTo>
                <a:lnTo>
                  <a:pt x="309872" y="140607"/>
                </a:lnTo>
                <a:lnTo>
                  <a:pt x="303063" y="106698"/>
                </a:lnTo>
                <a:lnTo>
                  <a:pt x="284503" y="78986"/>
                </a:lnTo>
                <a:lnTo>
                  <a:pt x="256992" y="60289"/>
                </a:lnTo>
                <a:lnTo>
                  <a:pt x="223331" y="53430"/>
                </a:lnTo>
                <a:lnTo>
                  <a:pt x="331847" y="53430"/>
                </a:lnTo>
                <a:lnTo>
                  <a:pt x="335970" y="57583"/>
                </a:lnTo>
                <a:lnTo>
                  <a:pt x="355793" y="96179"/>
                </a:lnTo>
                <a:lnTo>
                  <a:pt x="362913" y="140607"/>
                </a:lnTo>
                <a:lnTo>
                  <a:pt x="362913" y="196849"/>
                </a:lnTo>
                <a:close/>
              </a:path>
              <a:path w="447040" h="590550">
                <a:moveTo>
                  <a:pt x="390829" y="590549"/>
                </a:moveTo>
                <a:lnTo>
                  <a:pt x="55832" y="590549"/>
                </a:lnTo>
                <a:lnTo>
                  <a:pt x="34095" y="586131"/>
                </a:lnTo>
                <a:lnTo>
                  <a:pt x="16348" y="574081"/>
                </a:lnTo>
                <a:lnTo>
                  <a:pt x="4385" y="556204"/>
                </a:lnTo>
                <a:lnTo>
                  <a:pt x="0" y="534307"/>
                </a:lnTo>
                <a:lnTo>
                  <a:pt x="0" y="253092"/>
                </a:lnTo>
                <a:lnTo>
                  <a:pt x="4385" y="231195"/>
                </a:lnTo>
                <a:lnTo>
                  <a:pt x="16348" y="213318"/>
                </a:lnTo>
                <a:lnTo>
                  <a:pt x="34095" y="201268"/>
                </a:lnTo>
                <a:lnTo>
                  <a:pt x="55832" y="196849"/>
                </a:lnTo>
                <a:lnTo>
                  <a:pt x="390829" y="196849"/>
                </a:lnTo>
                <a:lnTo>
                  <a:pt x="412567" y="201268"/>
                </a:lnTo>
                <a:lnTo>
                  <a:pt x="430313" y="213318"/>
                </a:lnTo>
                <a:lnTo>
                  <a:pt x="442276" y="231195"/>
                </a:lnTo>
                <a:lnTo>
                  <a:pt x="446662" y="253092"/>
                </a:lnTo>
                <a:lnTo>
                  <a:pt x="446662" y="337457"/>
                </a:lnTo>
                <a:lnTo>
                  <a:pt x="223331" y="337457"/>
                </a:lnTo>
                <a:lnTo>
                  <a:pt x="201593" y="341875"/>
                </a:lnTo>
                <a:lnTo>
                  <a:pt x="183846" y="353925"/>
                </a:lnTo>
                <a:lnTo>
                  <a:pt x="171884" y="371802"/>
                </a:lnTo>
                <a:lnTo>
                  <a:pt x="167498" y="393699"/>
                </a:lnTo>
                <a:lnTo>
                  <a:pt x="171884" y="415597"/>
                </a:lnTo>
                <a:lnTo>
                  <a:pt x="183846" y="433474"/>
                </a:lnTo>
                <a:lnTo>
                  <a:pt x="201593" y="445524"/>
                </a:lnTo>
                <a:lnTo>
                  <a:pt x="223331" y="449942"/>
                </a:lnTo>
                <a:lnTo>
                  <a:pt x="446662" y="449942"/>
                </a:lnTo>
                <a:lnTo>
                  <a:pt x="446662" y="534307"/>
                </a:lnTo>
                <a:lnTo>
                  <a:pt x="442276" y="556204"/>
                </a:lnTo>
                <a:lnTo>
                  <a:pt x="430313" y="574081"/>
                </a:lnTo>
                <a:lnTo>
                  <a:pt x="412567" y="586131"/>
                </a:lnTo>
                <a:lnTo>
                  <a:pt x="390829" y="590549"/>
                </a:lnTo>
                <a:close/>
              </a:path>
              <a:path w="447040" h="590550">
                <a:moveTo>
                  <a:pt x="446662" y="449942"/>
                </a:moveTo>
                <a:lnTo>
                  <a:pt x="223331" y="449942"/>
                </a:lnTo>
                <a:lnTo>
                  <a:pt x="245068" y="445524"/>
                </a:lnTo>
                <a:lnTo>
                  <a:pt x="262815" y="433474"/>
                </a:lnTo>
                <a:lnTo>
                  <a:pt x="274778" y="415597"/>
                </a:lnTo>
                <a:lnTo>
                  <a:pt x="279164" y="393699"/>
                </a:lnTo>
                <a:lnTo>
                  <a:pt x="274778" y="371802"/>
                </a:lnTo>
                <a:lnTo>
                  <a:pt x="262815" y="353925"/>
                </a:lnTo>
                <a:lnTo>
                  <a:pt x="245068" y="341875"/>
                </a:lnTo>
                <a:lnTo>
                  <a:pt x="223331" y="337457"/>
                </a:lnTo>
                <a:lnTo>
                  <a:pt x="446662" y="337457"/>
                </a:lnTo>
                <a:lnTo>
                  <a:pt x="446662" y="449942"/>
                </a:lnTo>
                <a:close/>
              </a:path>
            </a:pathLst>
          </a:custGeom>
          <a:solidFill>
            <a:srgbClr val="E6C7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037" y="1161798"/>
            <a:ext cx="60521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650" dirty="0">
                <a:solidFill>
                  <a:srgbClr val="000000"/>
                </a:solidFill>
                <a:latin typeface="Cambria"/>
                <a:cs typeface="Cambria"/>
              </a:rPr>
              <a:t>Technologies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037" y="2657595"/>
            <a:ext cx="575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95" dirty="0">
                <a:latin typeface="Times New Roman"/>
                <a:cs typeface="Times New Roman"/>
              </a:rPr>
              <a:t>MERN...The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bread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and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butter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the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549" y="6105451"/>
            <a:ext cx="2059939" cy="2720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40" dirty="0">
                <a:latin typeface="Cambria"/>
                <a:cs typeface="Cambria"/>
              </a:rPr>
              <a:t>Front-end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spc="-50" dirty="0">
                <a:latin typeface="Times New Roman"/>
                <a:cs typeface="Times New Roman"/>
              </a:rPr>
              <a:t>React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00"/>
              </a:lnSpc>
            </a:pPr>
            <a:r>
              <a:rPr sz="2800" spc="-365" dirty="0" smtClean="0">
                <a:latin typeface="Times New Roman"/>
                <a:cs typeface="Times New Roman"/>
              </a:rPr>
              <a:t>R</a:t>
            </a:r>
            <a:r>
              <a:rPr sz="2800" spc="110" dirty="0" smtClean="0">
                <a:latin typeface="Times New Roman"/>
                <a:cs typeface="Times New Roman"/>
              </a:rPr>
              <a:t>e</a:t>
            </a:r>
            <a:r>
              <a:rPr sz="2800" spc="30" dirty="0" smtClean="0">
                <a:latin typeface="Times New Roman"/>
                <a:cs typeface="Times New Roman"/>
              </a:rPr>
              <a:t>d</a:t>
            </a:r>
            <a:r>
              <a:rPr sz="2800" spc="60" dirty="0" smtClean="0">
                <a:latin typeface="Times New Roman"/>
                <a:cs typeface="Times New Roman"/>
              </a:rPr>
              <a:t>u</a:t>
            </a:r>
            <a:r>
              <a:rPr sz="2800" spc="-105" dirty="0" smtClean="0">
                <a:latin typeface="Times New Roman"/>
                <a:cs typeface="Times New Roman"/>
              </a:rPr>
              <a:t>x</a:t>
            </a:r>
            <a:r>
              <a:rPr sz="2800" spc="45" dirty="0" smtClean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Bootstrap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25" dirty="0" smtClean="0">
                <a:latin typeface="Times New Roman"/>
                <a:cs typeface="Times New Roman"/>
              </a:rPr>
              <a:t>4</a:t>
            </a:r>
            <a:endParaRPr lang="en-US" sz="2800" spc="-22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6100"/>
              </a:lnSpc>
            </a:pPr>
            <a:r>
              <a:rPr lang="en-US" sz="2800" spc="-25" dirty="0">
                <a:latin typeface="Times New Roman"/>
                <a:cs typeface="Times New Roman"/>
              </a:rPr>
              <a:t>Reactstrap</a:t>
            </a:r>
            <a:r>
              <a:rPr lang="en-US" sz="2800" spc="-225" dirty="0">
                <a:latin typeface="Times New Roman"/>
                <a:cs typeface="Times New Roman"/>
              </a:rPr>
              <a:t> </a:t>
            </a:r>
            <a:endParaRPr sz="2800" spc="-22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343" y="6105451"/>
            <a:ext cx="1825625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4" dirty="0">
                <a:latin typeface="Cambria"/>
                <a:cs typeface="Cambria"/>
              </a:rPr>
              <a:t>Back-end</a:t>
            </a:r>
            <a:endParaRPr sz="2800">
              <a:latin typeface="Cambria"/>
              <a:cs typeface="Cambria"/>
            </a:endParaRPr>
          </a:p>
          <a:p>
            <a:pPr marL="12700" marR="407034">
              <a:lnSpc>
                <a:spcPct val="116100"/>
              </a:lnSpc>
              <a:spcBef>
                <a:spcPts val="2160"/>
              </a:spcBef>
            </a:pPr>
            <a:r>
              <a:rPr sz="2800" spc="-50" dirty="0">
                <a:latin typeface="Times New Roman"/>
                <a:cs typeface="Times New Roman"/>
              </a:rPr>
              <a:t>Node.js 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60" dirty="0">
                <a:latin typeface="Times New Roman"/>
                <a:cs typeface="Times New Roman"/>
              </a:rPr>
              <a:t>E</a:t>
            </a:r>
            <a:r>
              <a:rPr sz="2800" spc="-105" dirty="0">
                <a:latin typeface="Times New Roman"/>
                <a:cs typeface="Times New Roman"/>
              </a:rPr>
              <a:t>x</a:t>
            </a:r>
            <a:r>
              <a:rPr sz="2800" spc="35" dirty="0">
                <a:latin typeface="Times New Roman"/>
                <a:cs typeface="Times New Roman"/>
              </a:rPr>
              <a:t>p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110" dirty="0">
                <a:latin typeface="Times New Roman"/>
                <a:cs typeface="Times New Roman"/>
              </a:rPr>
              <a:t>e</a:t>
            </a:r>
            <a:r>
              <a:rPr sz="2800" spc="55" dirty="0">
                <a:latin typeface="Times New Roman"/>
                <a:cs typeface="Times New Roman"/>
              </a:rPr>
              <a:t>ss</a:t>
            </a:r>
            <a:r>
              <a:rPr sz="2800" spc="-140" dirty="0">
                <a:latin typeface="Times New Roman"/>
                <a:cs typeface="Times New Roman"/>
              </a:rPr>
              <a:t>.</a:t>
            </a:r>
            <a:r>
              <a:rPr sz="2800" spc="-195" dirty="0">
                <a:latin typeface="Times New Roman"/>
                <a:cs typeface="Times New Roman"/>
              </a:rPr>
              <a:t>j</a:t>
            </a:r>
            <a:r>
              <a:rPr sz="2800" spc="6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2436" y="6105451"/>
            <a:ext cx="1713864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65" dirty="0">
                <a:latin typeface="Cambria"/>
                <a:cs typeface="Cambria"/>
              </a:rPr>
              <a:t>Database</a:t>
            </a:r>
            <a:endParaRPr sz="2800" dirty="0">
              <a:latin typeface="Cambria"/>
              <a:cs typeface="Cambria"/>
            </a:endParaRPr>
          </a:p>
          <a:p>
            <a:pPr marL="12700" marR="9525">
              <a:lnSpc>
                <a:spcPct val="116100"/>
              </a:lnSpc>
              <a:spcBef>
                <a:spcPts val="2160"/>
              </a:spcBef>
            </a:pPr>
            <a:r>
              <a:rPr sz="2800" spc="-135" dirty="0">
                <a:latin typeface="Times New Roman"/>
                <a:cs typeface="Times New Roman"/>
              </a:rPr>
              <a:t>MongoDB 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05" dirty="0">
                <a:latin typeface="Times New Roman"/>
                <a:cs typeface="Times New Roman"/>
              </a:rPr>
              <a:t>B</a:t>
            </a:r>
            <a:r>
              <a:rPr sz="2800" spc="-8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g</a:t>
            </a:r>
            <a:r>
              <a:rPr sz="2800" spc="-130" dirty="0">
                <a:latin typeface="Times New Roman"/>
                <a:cs typeface="Times New Roman"/>
              </a:rPr>
              <a:t>C</a:t>
            </a:r>
            <a:r>
              <a:rPr sz="2800" spc="80" dirty="0">
                <a:latin typeface="Times New Roman"/>
                <a:cs typeface="Times New Roman"/>
              </a:rPr>
              <a:t>h</a:t>
            </a:r>
            <a:r>
              <a:rPr sz="2800" spc="30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i</a:t>
            </a:r>
            <a:r>
              <a:rPr sz="2800" spc="80" dirty="0">
                <a:latin typeface="Times New Roman"/>
                <a:cs typeface="Times New Roman"/>
              </a:rPr>
              <a:t>n</a:t>
            </a:r>
            <a:r>
              <a:rPr sz="2800" spc="-305" dirty="0">
                <a:latin typeface="Times New Roman"/>
                <a:cs typeface="Times New Roman"/>
              </a:rPr>
              <a:t>D</a:t>
            </a:r>
            <a:r>
              <a:rPr sz="2800" spc="-500" dirty="0">
                <a:latin typeface="Times New Roman"/>
                <a:cs typeface="Times New Roman"/>
              </a:rPr>
              <a:t>B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0249" y="51435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95274" y="295274"/>
                </a:moveTo>
                <a:lnTo>
                  <a:pt x="248597" y="287733"/>
                </a:lnTo>
                <a:lnTo>
                  <a:pt x="208068" y="266745"/>
                </a:lnTo>
                <a:lnTo>
                  <a:pt x="176113" y="234764"/>
                </a:lnTo>
                <a:lnTo>
                  <a:pt x="155161" y="194243"/>
                </a:lnTo>
                <a:lnTo>
                  <a:pt x="147637" y="147637"/>
                </a:lnTo>
                <a:lnTo>
                  <a:pt x="155161" y="100960"/>
                </a:lnTo>
                <a:lnTo>
                  <a:pt x="176113" y="60430"/>
                </a:lnTo>
                <a:lnTo>
                  <a:pt x="208068" y="28476"/>
                </a:lnTo>
                <a:lnTo>
                  <a:pt x="248597" y="7523"/>
                </a:lnTo>
                <a:lnTo>
                  <a:pt x="295274" y="0"/>
                </a:lnTo>
                <a:lnTo>
                  <a:pt x="341952" y="7523"/>
                </a:lnTo>
                <a:lnTo>
                  <a:pt x="382481" y="28476"/>
                </a:lnTo>
                <a:lnTo>
                  <a:pt x="414436" y="60430"/>
                </a:lnTo>
                <a:lnTo>
                  <a:pt x="419449" y="70127"/>
                </a:lnTo>
                <a:lnTo>
                  <a:pt x="295274" y="70127"/>
                </a:lnTo>
                <a:lnTo>
                  <a:pt x="265101" y="76217"/>
                </a:lnTo>
                <a:lnTo>
                  <a:pt x="240464" y="92827"/>
                </a:lnTo>
                <a:lnTo>
                  <a:pt x="223855" y="117464"/>
                </a:lnTo>
                <a:lnTo>
                  <a:pt x="217765" y="147637"/>
                </a:lnTo>
                <a:lnTo>
                  <a:pt x="223855" y="177810"/>
                </a:lnTo>
                <a:lnTo>
                  <a:pt x="240464" y="202447"/>
                </a:lnTo>
                <a:lnTo>
                  <a:pt x="265101" y="219057"/>
                </a:lnTo>
                <a:lnTo>
                  <a:pt x="295274" y="225147"/>
                </a:lnTo>
                <a:lnTo>
                  <a:pt x="419409" y="225147"/>
                </a:lnTo>
                <a:lnTo>
                  <a:pt x="414436" y="234764"/>
                </a:lnTo>
                <a:lnTo>
                  <a:pt x="382481" y="266745"/>
                </a:lnTo>
                <a:lnTo>
                  <a:pt x="341952" y="287733"/>
                </a:lnTo>
                <a:lnTo>
                  <a:pt x="295274" y="295274"/>
                </a:lnTo>
                <a:close/>
              </a:path>
              <a:path w="590550" h="590550">
                <a:moveTo>
                  <a:pt x="419409" y="225147"/>
                </a:moveTo>
                <a:lnTo>
                  <a:pt x="295274" y="225147"/>
                </a:lnTo>
                <a:lnTo>
                  <a:pt x="325448" y="219057"/>
                </a:lnTo>
                <a:lnTo>
                  <a:pt x="350085" y="202447"/>
                </a:lnTo>
                <a:lnTo>
                  <a:pt x="366694" y="177810"/>
                </a:lnTo>
                <a:lnTo>
                  <a:pt x="372784" y="147637"/>
                </a:lnTo>
                <a:lnTo>
                  <a:pt x="366694" y="117464"/>
                </a:lnTo>
                <a:lnTo>
                  <a:pt x="350085" y="92827"/>
                </a:lnTo>
                <a:lnTo>
                  <a:pt x="325448" y="76217"/>
                </a:lnTo>
                <a:lnTo>
                  <a:pt x="295274" y="70127"/>
                </a:lnTo>
                <a:lnTo>
                  <a:pt x="419449" y="70127"/>
                </a:lnTo>
                <a:lnTo>
                  <a:pt x="435388" y="100960"/>
                </a:lnTo>
                <a:lnTo>
                  <a:pt x="442912" y="147637"/>
                </a:lnTo>
                <a:lnTo>
                  <a:pt x="435388" y="194243"/>
                </a:lnTo>
                <a:lnTo>
                  <a:pt x="419409" y="225147"/>
                </a:lnTo>
                <a:close/>
              </a:path>
              <a:path w="590550" h="590550">
                <a:moveTo>
                  <a:pt x="590549" y="590549"/>
                </a:moveTo>
                <a:lnTo>
                  <a:pt x="0" y="590549"/>
                </a:lnTo>
                <a:lnTo>
                  <a:pt x="0" y="479821"/>
                </a:lnTo>
                <a:lnTo>
                  <a:pt x="32304" y="415256"/>
                </a:lnTo>
                <a:lnTo>
                  <a:pt x="67491" y="389882"/>
                </a:lnTo>
                <a:lnTo>
                  <a:pt x="110751" y="369116"/>
                </a:lnTo>
                <a:lnTo>
                  <a:pt x="158622" y="352962"/>
                </a:lnTo>
                <a:lnTo>
                  <a:pt x="207641" y="341420"/>
                </a:lnTo>
                <a:lnTo>
                  <a:pt x="254346" y="334493"/>
                </a:lnTo>
                <a:lnTo>
                  <a:pt x="295274" y="332184"/>
                </a:lnTo>
                <a:lnTo>
                  <a:pt x="336203" y="334493"/>
                </a:lnTo>
                <a:lnTo>
                  <a:pt x="382908" y="341420"/>
                </a:lnTo>
                <a:lnTo>
                  <a:pt x="431927" y="352962"/>
                </a:lnTo>
                <a:lnTo>
                  <a:pt x="479798" y="369116"/>
                </a:lnTo>
                <a:lnTo>
                  <a:pt x="523058" y="389882"/>
                </a:lnTo>
                <a:lnTo>
                  <a:pt x="295274" y="402312"/>
                </a:lnTo>
                <a:lnTo>
                  <a:pt x="229694" y="408087"/>
                </a:lnTo>
                <a:lnTo>
                  <a:pt x="168587" y="422739"/>
                </a:lnTo>
                <a:lnTo>
                  <a:pt x="117755" y="442254"/>
                </a:lnTo>
                <a:lnTo>
                  <a:pt x="83001" y="462619"/>
                </a:lnTo>
                <a:lnTo>
                  <a:pt x="70127" y="479821"/>
                </a:lnTo>
                <a:lnTo>
                  <a:pt x="70127" y="520422"/>
                </a:lnTo>
                <a:lnTo>
                  <a:pt x="590549" y="520422"/>
                </a:lnTo>
                <a:lnTo>
                  <a:pt x="590549" y="590549"/>
                </a:lnTo>
                <a:close/>
              </a:path>
              <a:path w="590550" h="590550">
                <a:moveTo>
                  <a:pt x="590549" y="520422"/>
                </a:moveTo>
                <a:lnTo>
                  <a:pt x="520422" y="520422"/>
                </a:lnTo>
                <a:lnTo>
                  <a:pt x="520422" y="479821"/>
                </a:lnTo>
                <a:lnTo>
                  <a:pt x="507548" y="462619"/>
                </a:lnTo>
                <a:lnTo>
                  <a:pt x="472794" y="442254"/>
                </a:lnTo>
                <a:lnTo>
                  <a:pt x="421962" y="422739"/>
                </a:lnTo>
                <a:lnTo>
                  <a:pt x="360855" y="408087"/>
                </a:lnTo>
                <a:lnTo>
                  <a:pt x="295274" y="402312"/>
                </a:lnTo>
                <a:lnTo>
                  <a:pt x="540295" y="402312"/>
                </a:lnTo>
                <a:lnTo>
                  <a:pt x="558245" y="415256"/>
                </a:lnTo>
                <a:lnTo>
                  <a:pt x="581896" y="445236"/>
                </a:lnTo>
                <a:lnTo>
                  <a:pt x="590549" y="479821"/>
                </a:lnTo>
                <a:lnTo>
                  <a:pt x="590549" y="520422"/>
                </a:lnTo>
                <a:close/>
              </a:path>
            </a:pathLst>
          </a:custGeom>
          <a:solidFill>
            <a:srgbClr val="E6C7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5042" y="51435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02427" y="434546"/>
                </a:moveTo>
                <a:lnTo>
                  <a:pt x="156003" y="388122"/>
                </a:lnTo>
                <a:lnTo>
                  <a:pt x="478509" y="65616"/>
                </a:lnTo>
                <a:lnTo>
                  <a:pt x="360891" y="65616"/>
                </a:lnTo>
                <a:lnTo>
                  <a:pt x="360891" y="0"/>
                </a:lnTo>
                <a:lnTo>
                  <a:pt x="590549" y="0"/>
                </a:lnTo>
                <a:lnTo>
                  <a:pt x="590549" y="112040"/>
                </a:lnTo>
                <a:lnTo>
                  <a:pt x="524933" y="112040"/>
                </a:lnTo>
                <a:lnTo>
                  <a:pt x="202427" y="434546"/>
                </a:lnTo>
                <a:close/>
              </a:path>
              <a:path w="590550" h="590550">
                <a:moveTo>
                  <a:pt x="524933" y="590550"/>
                </a:moveTo>
                <a:lnTo>
                  <a:pt x="65616" y="590550"/>
                </a:lnTo>
                <a:lnTo>
                  <a:pt x="40069" y="585395"/>
                </a:lnTo>
                <a:lnTo>
                  <a:pt x="19213" y="571336"/>
                </a:lnTo>
                <a:lnTo>
                  <a:pt x="5154" y="550480"/>
                </a:lnTo>
                <a:lnTo>
                  <a:pt x="0" y="524933"/>
                </a:lnTo>
                <a:lnTo>
                  <a:pt x="0" y="65616"/>
                </a:lnTo>
                <a:lnTo>
                  <a:pt x="5154" y="40069"/>
                </a:lnTo>
                <a:lnTo>
                  <a:pt x="19213" y="19213"/>
                </a:lnTo>
                <a:lnTo>
                  <a:pt x="40069" y="5154"/>
                </a:lnTo>
                <a:lnTo>
                  <a:pt x="65616" y="0"/>
                </a:lnTo>
                <a:lnTo>
                  <a:pt x="295274" y="0"/>
                </a:lnTo>
                <a:lnTo>
                  <a:pt x="295274" y="65616"/>
                </a:lnTo>
                <a:lnTo>
                  <a:pt x="65616" y="65616"/>
                </a:lnTo>
                <a:lnTo>
                  <a:pt x="65616" y="524933"/>
                </a:lnTo>
                <a:lnTo>
                  <a:pt x="590549" y="524933"/>
                </a:lnTo>
                <a:lnTo>
                  <a:pt x="585395" y="550480"/>
                </a:lnTo>
                <a:lnTo>
                  <a:pt x="571336" y="571336"/>
                </a:lnTo>
                <a:lnTo>
                  <a:pt x="550480" y="585395"/>
                </a:lnTo>
                <a:lnTo>
                  <a:pt x="524933" y="590550"/>
                </a:lnTo>
                <a:close/>
              </a:path>
              <a:path w="590550" h="590550">
                <a:moveTo>
                  <a:pt x="590549" y="229658"/>
                </a:moveTo>
                <a:lnTo>
                  <a:pt x="524933" y="229658"/>
                </a:lnTo>
                <a:lnTo>
                  <a:pt x="524933" y="112040"/>
                </a:lnTo>
                <a:lnTo>
                  <a:pt x="590549" y="112040"/>
                </a:lnTo>
                <a:lnTo>
                  <a:pt x="590549" y="229658"/>
                </a:lnTo>
                <a:close/>
              </a:path>
              <a:path w="590550" h="590550">
                <a:moveTo>
                  <a:pt x="590549" y="524933"/>
                </a:moveTo>
                <a:lnTo>
                  <a:pt x="524933" y="524933"/>
                </a:lnTo>
                <a:lnTo>
                  <a:pt x="524933" y="295275"/>
                </a:lnTo>
                <a:lnTo>
                  <a:pt x="590549" y="295275"/>
                </a:lnTo>
                <a:lnTo>
                  <a:pt x="590549" y="524933"/>
                </a:lnTo>
                <a:close/>
              </a:path>
            </a:pathLst>
          </a:custGeom>
          <a:solidFill>
            <a:srgbClr val="E6C78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0205" y="1197183"/>
            <a:ext cx="15007589" cy="2610971"/>
          </a:xfrm>
          <a:prstGeom prst="rect">
            <a:avLst/>
          </a:prstGeom>
        </p:spPr>
        <p:txBody>
          <a:bodyPr vert="horz" wrap="square" lIns="0" tIns="208280" rIns="0" bIns="0" rtlCol="0">
            <a:spAutoFit/>
          </a:bodyPr>
          <a:lstStyle/>
          <a:p>
            <a:pPr marL="7407909">
              <a:lnSpc>
                <a:spcPct val="100000"/>
              </a:lnSpc>
              <a:spcBef>
                <a:spcPts val="1640"/>
              </a:spcBef>
            </a:pPr>
            <a:r>
              <a:rPr lang="en-US" spc="250" dirty="0" smtClean="0"/>
              <a:t>Create asset</a:t>
            </a:r>
            <a:br>
              <a:rPr lang="en-US" spc="250" dirty="0" smtClean="0"/>
            </a:br>
            <a:r>
              <a:rPr lang="en-US" sz="2400" b="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With the creation of a new vaccination , a patient is created who is then stored in mongoDB a copy of which is also saved in BigChainDB</a:t>
            </a:r>
            <a:r>
              <a:rPr lang="en-US" b="0" spc="250" dirty="0" smtClean="0"/>
              <a:t/>
            </a:r>
            <a:br>
              <a:rPr lang="en-US" b="0" spc="250" dirty="0" smtClean="0"/>
            </a:br>
            <a:r>
              <a:rPr lang="en-US" spc="250" dirty="0"/>
              <a:t/>
            </a:r>
            <a:br>
              <a:rPr lang="en-US" spc="250" dirty="0"/>
            </a:br>
            <a:endParaRPr spc="-440" dirty="0"/>
          </a:p>
        </p:txBody>
      </p:sp>
      <p:sp>
        <p:nvSpPr>
          <p:cNvPr id="4" name="object 4"/>
          <p:cNvSpPr txBox="1"/>
          <p:nvPr/>
        </p:nvSpPr>
        <p:spPr>
          <a:xfrm>
            <a:off x="9036050" y="4348409"/>
            <a:ext cx="7894320" cy="1205073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lang="en-US" sz="2800" b="1" spc="250" dirty="0" smtClean="0">
                <a:solidFill>
                  <a:srgbClr val="FFFFFF"/>
                </a:solidFill>
                <a:latin typeface="Cambria"/>
                <a:cs typeface="Cambria"/>
              </a:rPr>
              <a:t>Update asset</a:t>
            </a:r>
            <a:endParaRPr sz="2800" dirty="0" smtClean="0">
              <a:latin typeface="Cambria"/>
              <a:cs typeface="Cambria"/>
            </a:endParaRPr>
          </a:p>
          <a:p>
            <a:pPr marL="12700" marR="5080">
              <a:lnSpc>
                <a:spcPct val="114599"/>
              </a:lnSpc>
              <a:spcBef>
                <a:spcPts val="98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With each update a history of  patient updates is created </a:t>
            </a:r>
            <a:endParaRPr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6050" y="7347138"/>
            <a:ext cx="766699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250" dirty="0" smtClean="0">
                <a:solidFill>
                  <a:srgbClr val="FFFFFF"/>
                </a:solidFill>
                <a:latin typeface="Cambria"/>
                <a:cs typeface="Cambria"/>
              </a:rPr>
              <a:t>Delete asset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The asset is transferred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random keys which makes it then </a:t>
            </a:r>
            <a:r>
              <a:rPr lang="en-US" sz="24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untransferable</a:t>
            </a:r>
            <a:endParaRPr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549" y="4552983"/>
            <a:ext cx="590385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010" dirty="0" smtClean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7000" spc="370" dirty="0" smtClean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7000" spc="655" dirty="0" smtClean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7000" spc="1600" dirty="0" smtClean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7000" spc="875" dirty="0" smtClean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7000" spc="385" dirty="0" smtClean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7000" spc="370" dirty="0" smtClean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7000" spc="840" dirty="0" smtClean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lang="en-US" sz="7000" spc="1480" dirty="0" smtClean="0">
                <a:solidFill>
                  <a:srgbClr val="FFFFFF"/>
                </a:solidFill>
                <a:latin typeface="Cambria"/>
                <a:cs typeface="Cambria"/>
              </a:rPr>
              <a:t>DB</a:t>
            </a:r>
            <a:endParaRPr sz="7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549" y="1257327"/>
            <a:ext cx="68795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790" dirty="0">
                <a:solidFill>
                  <a:srgbClr val="000000"/>
                </a:solidFill>
                <a:latin typeface="Cambria"/>
                <a:cs typeface="Cambria"/>
              </a:rPr>
              <a:t>Meet</a:t>
            </a:r>
            <a:r>
              <a:rPr sz="7000" b="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7000" b="0" spc="555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7000" b="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7000" b="0" spc="994" dirty="0">
                <a:solidFill>
                  <a:srgbClr val="000000"/>
                </a:solidFill>
                <a:latin typeface="Cambria"/>
                <a:cs typeface="Cambria"/>
              </a:rPr>
              <a:t>Team</a:t>
            </a:r>
            <a:endParaRPr sz="7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9292" y="5614066"/>
            <a:ext cx="21177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70" dirty="0">
                <a:latin typeface="Cambria"/>
                <a:cs typeface="Cambria"/>
              </a:rPr>
              <a:t>Prassas</a:t>
            </a:r>
            <a:r>
              <a:rPr sz="2050" b="1" spc="35" dirty="0">
                <a:latin typeface="Cambria"/>
                <a:cs typeface="Cambria"/>
              </a:rPr>
              <a:t> </a:t>
            </a:r>
            <a:r>
              <a:rPr sz="2050" b="1" spc="195" dirty="0">
                <a:latin typeface="Cambria"/>
                <a:cs typeface="Cambria"/>
              </a:rPr>
              <a:t>Thanos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7146" y="5563562"/>
            <a:ext cx="2159000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2050" b="1" spc="280" dirty="0">
                <a:latin typeface="Cambria"/>
                <a:cs typeface="Cambria"/>
              </a:rPr>
              <a:t>Dimou</a:t>
            </a:r>
            <a:r>
              <a:rPr sz="2050" b="1" spc="25" dirty="0">
                <a:latin typeface="Cambria"/>
                <a:cs typeface="Cambria"/>
              </a:rPr>
              <a:t> </a:t>
            </a:r>
            <a:r>
              <a:rPr sz="2050" b="1" spc="175" dirty="0">
                <a:latin typeface="Cambria"/>
                <a:cs typeface="Cambria"/>
              </a:rPr>
              <a:t>Giorgos </a:t>
            </a:r>
            <a:r>
              <a:rPr sz="2050" b="1" spc="-434" dirty="0">
                <a:latin typeface="Cambria"/>
                <a:cs typeface="Cambria"/>
              </a:rPr>
              <a:t> </a:t>
            </a:r>
            <a:r>
              <a:rPr sz="2050" b="1" spc="140" dirty="0">
                <a:latin typeface="Cambria"/>
                <a:cs typeface="Cambria"/>
              </a:rPr>
              <a:t>Konstantinos</a:t>
            </a:r>
            <a:endParaRPr sz="20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82" y="3381684"/>
            <a:ext cx="1680778" cy="18095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77" y="3381684"/>
            <a:ext cx="1809537" cy="17935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564" y="3396173"/>
            <a:ext cx="1964235" cy="18095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805679" y="5443037"/>
            <a:ext cx="2496185" cy="0"/>
          </a:xfrm>
          <a:custGeom>
            <a:avLst/>
            <a:gdLst/>
            <a:ahLst/>
            <a:cxnLst/>
            <a:rect l="l" t="t" r="r" b="b"/>
            <a:pathLst>
              <a:path w="2496185">
                <a:moveTo>
                  <a:pt x="0" y="0"/>
                </a:moveTo>
                <a:lnTo>
                  <a:pt x="2495599" y="0"/>
                </a:lnTo>
              </a:path>
            </a:pathLst>
          </a:custGeom>
          <a:ln w="12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4616" y="5443037"/>
            <a:ext cx="2496185" cy="0"/>
          </a:xfrm>
          <a:custGeom>
            <a:avLst/>
            <a:gdLst/>
            <a:ahLst/>
            <a:cxnLst/>
            <a:rect l="l" t="t" r="r" b="b"/>
            <a:pathLst>
              <a:path w="2496184">
                <a:moveTo>
                  <a:pt x="0" y="0"/>
                </a:moveTo>
                <a:lnTo>
                  <a:pt x="2495599" y="0"/>
                </a:lnTo>
              </a:path>
            </a:pathLst>
          </a:custGeom>
          <a:ln w="12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9010" y="5443037"/>
            <a:ext cx="2496185" cy="0"/>
          </a:xfrm>
          <a:custGeom>
            <a:avLst/>
            <a:gdLst/>
            <a:ahLst/>
            <a:cxnLst/>
            <a:rect l="l" t="t" r="r" b="b"/>
            <a:pathLst>
              <a:path w="2496184">
                <a:moveTo>
                  <a:pt x="0" y="0"/>
                </a:moveTo>
                <a:lnTo>
                  <a:pt x="2495599" y="0"/>
                </a:lnTo>
              </a:path>
            </a:pathLst>
          </a:custGeom>
          <a:ln w="12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6133" y="9193287"/>
            <a:ext cx="200850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05" dirty="0">
                <a:latin typeface="Cambria"/>
                <a:cs typeface="Cambria"/>
              </a:rPr>
              <a:t>Kessidis</a:t>
            </a:r>
            <a:r>
              <a:rPr sz="2050" b="1" spc="45" dirty="0">
                <a:latin typeface="Cambria"/>
                <a:cs typeface="Cambria"/>
              </a:rPr>
              <a:t> </a:t>
            </a:r>
            <a:r>
              <a:rPr sz="2050" b="1" spc="195" dirty="0">
                <a:latin typeface="Cambria"/>
                <a:cs typeface="Cambria"/>
              </a:rPr>
              <a:t>Nikos</a:t>
            </a:r>
            <a:endParaRPr sz="205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01" y="7199515"/>
            <a:ext cx="1953899" cy="15709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74687" y="6834112"/>
            <a:ext cx="1809537" cy="206309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052520" y="9022252"/>
            <a:ext cx="2496185" cy="0"/>
          </a:xfrm>
          <a:custGeom>
            <a:avLst/>
            <a:gdLst/>
            <a:ahLst/>
            <a:cxnLst/>
            <a:rect l="l" t="t" r="r" b="b"/>
            <a:pathLst>
              <a:path w="2496184">
                <a:moveTo>
                  <a:pt x="0" y="0"/>
                </a:moveTo>
                <a:lnTo>
                  <a:pt x="2495599" y="0"/>
                </a:lnTo>
              </a:path>
            </a:pathLst>
          </a:custGeom>
          <a:ln w="12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5092" y="9022252"/>
            <a:ext cx="2496185" cy="0"/>
          </a:xfrm>
          <a:custGeom>
            <a:avLst/>
            <a:gdLst/>
            <a:ahLst/>
            <a:cxnLst/>
            <a:rect l="l" t="t" r="r" b="b"/>
            <a:pathLst>
              <a:path w="2496184">
                <a:moveTo>
                  <a:pt x="0" y="0"/>
                </a:moveTo>
                <a:lnTo>
                  <a:pt x="2495599" y="0"/>
                </a:lnTo>
              </a:path>
            </a:pathLst>
          </a:custGeom>
          <a:ln w="12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71540" y="5614066"/>
            <a:ext cx="26784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75" dirty="0">
                <a:latin typeface="Cambria"/>
                <a:cs typeface="Cambria"/>
              </a:rPr>
              <a:t>Mesimeris</a:t>
            </a:r>
            <a:r>
              <a:rPr sz="2050" b="1" spc="55" dirty="0">
                <a:latin typeface="Cambria"/>
                <a:cs typeface="Cambria"/>
              </a:rPr>
              <a:t> </a:t>
            </a:r>
            <a:r>
              <a:rPr sz="2050" b="1" spc="204" dirty="0">
                <a:latin typeface="Cambria"/>
                <a:cs typeface="Cambria"/>
              </a:rPr>
              <a:t>Michael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8267" y="9193287"/>
            <a:ext cx="26530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70" dirty="0">
                <a:latin typeface="Cambria"/>
                <a:cs typeface="Cambria"/>
              </a:rPr>
              <a:t>Lazogiannis</a:t>
            </a:r>
            <a:r>
              <a:rPr sz="2050" b="1" spc="35" dirty="0">
                <a:latin typeface="Cambria"/>
                <a:cs typeface="Cambria"/>
              </a:rPr>
              <a:t> </a:t>
            </a:r>
            <a:r>
              <a:rPr sz="2050" b="1" spc="114" dirty="0">
                <a:latin typeface="Cambria"/>
                <a:cs typeface="Cambria"/>
              </a:rPr>
              <a:t>Sotiris</a:t>
            </a:r>
            <a:endParaRPr sz="20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722" y="2667621"/>
            <a:ext cx="13136244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0" b="0" spc="950" dirty="0">
                <a:latin typeface="Cambria"/>
                <a:cs typeface="Cambria"/>
              </a:rPr>
              <a:t>Thank</a:t>
            </a:r>
            <a:r>
              <a:rPr sz="8000" b="0" spc="365" dirty="0">
                <a:latin typeface="Cambria"/>
                <a:cs typeface="Cambria"/>
              </a:rPr>
              <a:t> </a:t>
            </a:r>
            <a:r>
              <a:rPr sz="8000" b="0" spc="950" dirty="0">
                <a:latin typeface="Cambria"/>
                <a:cs typeface="Cambria"/>
              </a:rPr>
              <a:t>you</a:t>
            </a:r>
            <a:r>
              <a:rPr sz="8000" b="0" spc="370" dirty="0">
                <a:latin typeface="Cambria"/>
                <a:cs typeface="Cambria"/>
              </a:rPr>
              <a:t> </a:t>
            </a:r>
            <a:r>
              <a:rPr sz="8000" b="0" spc="735" dirty="0">
                <a:latin typeface="Cambria"/>
                <a:cs typeface="Cambria"/>
              </a:rPr>
              <a:t>for</a:t>
            </a:r>
            <a:r>
              <a:rPr sz="8000" b="0" spc="370" dirty="0">
                <a:latin typeface="Cambria"/>
                <a:cs typeface="Cambria"/>
              </a:rPr>
              <a:t> </a:t>
            </a:r>
            <a:r>
              <a:rPr sz="8000" b="0" spc="819" dirty="0">
                <a:latin typeface="Cambria"/>
                <a:cs typeface="Cambria"/>
              </a:rPr>
              <a:t>your</a:t>
            </a:r>
            <a:r>
              <a:rPr sz="8000" b="0" spc="370" dirty="0">
                <a:latin typeface="Cambria"/>
                <a:cs typeface="Cambria"/>
              </a:rPr>
              <a:t> </a:t>
            </a:r>
            <a:r>
              <a:rPr sz="8000" b="0" spc="655" dirty="0">
                <a:latin typeface="Cambria"/>
                <a:cs typeface="Cambria"/>
              </a:rPr>
              <a:t>time!</a:t>
            </a:r>
            <a:endParaRPr sz="8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137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Vaccine  Tracker</vt:lpstr>
      <vt:lpstr>12/4</vt:lpstr>
      <vt:lpstr>BigChainDB  We wanted to separate the actions between MongoDB  and BigChainDB.</vt:lpstr>
      <vt:lpstr>Technologies</vt:lpstr>
      <vt:lpstr>Create asset With the creation of a new vaccination , a patient is created who is then stored in mongoDB a copy of which is also saved in BigChainDB  </vt:lpstr>
      <vt:lpstr>Meet the Team</vt:lpstr>
      <vt:lpstr>Thank you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tracker</dc:title>
  <dc:creator>Kostas</dc:creator>
  <cp:keywords>DAEgPYYBhEc,BAEgPVy1Rqw</cp:keywords>
  <cp:lastModifiedBy>Γεώργιος Κωνσταντίνος Δήμου</cp:lastModifiedBy>
  <cp:revision>8</cp:revision>
  <dcterms:created xsi:type="dcterms:W3CDTF">2021-06-02T13:52:44Z</dcterms:created>
  <dcterms:modified xsi:type="dcterms:W3CDTF">2021-06-03T20:04:31Z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Canva</vt:lpwstr>
  </property>
  <property fmtid="{D5CDD505-2E9C-101B-9397-08002B2CF9AE}" pid="4" name="LastSaved">
    <vt:filetime>2021-06-02T00:00:00Z</vt:filetime>
  </property>
</Properties>
</file>