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130170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82675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56E5F-EFD3-439C-8BE4-F8FEFC5DFAC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416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4194713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56E5F-EFD3-439C-8BE4-F8FEFC5DFAC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9582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3665430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222128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64645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99184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414151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230242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0A427C-0456-4ACC-B9FE-9DBBF05F551F}"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339136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0A427C-0456-4ACC-B9FE-9DBBF05F551F}"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53772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A427C-0456-4ACC-B9FE-9DBBF05F551F}"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130394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124513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89313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0A427C-0456-4ACC-B9FE-9DBBF05F551F}" type="datetimeFigureOut">
              <a:rPr lang="en-US" smtClean="0"/>
              <a:t>6/18/2023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956E5F-EFD3-439C-8BE4-F8FEFC5DFACD}" type="slidenum">
              <a:rPr lang="en-US" smtClean="0"/>
              <a:t>‹#›</a:t>
            </a:fld>
            <a:endParaRPr lang="en-US"/>
          </a:p>
        </p:txBody>
      </p:sp>
    </p:spTree>
    <p:extLst>
      <p:ext uri="{BB962C8B-B14F-4D97-AF65-F5344CB8AC3E}">
        <p14:creationId xmlns:p14="http://schemas.microsoft.com/office/powerpoint/2010/main" val="34299206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7840-3A3F-9F35-0586-0BB056A7B758}"/>
              </a:ext>
            </a:extLst>
          </p:cNvPr>
          <p:cNvSpPr>
            <a:spLocks noGrp="1"/>
          </p:cNvSpPr>
          <p:nvPr>
            <p:ph type="title"/>
          </p:nvPr>
        </p:nvSpPr>
        <p:spPr/>
        <p:txBody>
          <a:bodyPr/>
          <a:lstStyle/>
          <a:p>
            <a:pPr algn="ctr"/>
            <a:r>
              <a:rPr lang="el-GR" dirty="0"/>
              <a:t>Έξυπνη Μετακίνηση</a:t>
            </a:r>
            <a:endParaRPr lang="en-US" dirty="0"/>
          </a:p>
        </p:txBody>
      </p:sp>
      <p:sp>
        <p:nvSpPr>
          <p:cNvPr id="3" name="Subtitle 2">
            <a:extLst>
              <a:ext uri="{FF2B5EF4-FFF2-40B4-BE49-F238E27FC236}">
                <a16:creationId xmlns:a16="http://schemas.microsoft.com/office/drawing/2014/main" id="{87AF0038-1CF7-3993-3FAD-A59BFB727A04}"/>
              </a:ext>
            </a:extLst>
          </p:cNvPr>
          <p:cNvSpPr>
            <a:spLocks noGrp="1"/>
          </p:cNvSpPr>
          <p:nvPr>
            <p:ph type="body" idx="1"/>
          </p:nvPr>
        </p:nvSpPr>
        <p:spPr>
          <a:xfrm>
            <a:off x="2589212" y="3530128"/>
            <a:ext cx="8915399" cy="2428219"/>
          </a:xfrm>
        </p:spPr>
        <p:txBody>
          <a:bodyPr>
            <a:normAutofit/>
          </a:bodyPr>
          <a:lstStyle/>
          <a:p>
            <a:r>
              <a:rPr lang="el-GR" sz="2000" dirty="0"/>
              <a:t>Εργασία στα </a:t>
            </a:r>
            <a:r>
              <a:rPr lang="el-GR" sz="2000" b="1" dirty="0"/>
              <a:t>Προηγμένα Θέματα </a:t>
            </a:r>
            <a:r>
              <a:rPr lang="el-GR" b="1" dirty="0"/>
              <a:t>Διαχείρισης Δικτύων και Κινητών Επικοινωνιών</a:t>
            </a:r>
            <a:r>
              <a:rPr lang="el-GR" dirty="0"/>
              <a:t>, από τον Γεώργιο </a:t>
            </a:r>
            <a:r>
              <a:rPr lang="el-GR" dirty="0" err="1"/>
              <a:t>Σεϊμένη</a:t>
            </a:r>
            <a:r>
              <a:rPr lang="el-GR" dirty="0"/>
              <a:t> (Π19204).</a:t>
            </a:r>
            <a:endParaRPr lang="el-GR" b="1" dirty="0"/>
          </a:p>
          <a:p>
            <a:r>
              <a:rPr lang="el-GR" dirty="0"/>
              <a:t>(Επιβλέπων Καθηγητής: Δημήτριος </a:t>
            </a:r>
            <a:r>
              <a:rPr lang="el-GR" dirty="0" err="1"/>
              <a:t>Βέργαδος</a:t>
            </a:r>
            <a:r>
              <a:rPr lang="el-GR" dirty="0"/>
              <a:t>)</a:t>
            </a:r>
            <a:endParaRPr lang="en-US" dirty="0"/>
          </a:p>
          <a:p>
            <a:r>
              <a:rPr lang="el-GR" b="1" dirty="0"/>
              <a:t>Ιούνιος 2023</a:t>
            </a:r>
          </a:p>
          <a:p>
            <a:r>
              <a:rPr lang="el-GR" b="1" dirty="0"/>
              <a:t>ΠΑΝΕΠΙΣΤΗΜΙΟ ΠΕΙΡΑΙΩΣ – ΣΧΟΛΗ ΤΕΧΝΟΛΟΓΙΩΝ ΠΛΗΡΟΦΟΡΙΚΗΣ ΚΑΙ ΤΗΛΕΠΙΚΟΙΝΩΝΙΩΝ – ΤΜΗΜΑ ΠΛΗΡΟΦΟΡΙΚΗΣ</a:t>
            </a:r>
            <a:endParaRPr lang="en-US" b="1" dirty="0"/>
          </a:p>
          <a:p>
            <a:endParaRPr lang="en-US" sz="2000" dirty="0"/>
          </a:p>
        </p:txBody>
      </p:sp>
      <p:sp>
        <p:nvSpPr>
          <p:cNvPr id="5" name="Text Placeholder 4">
            <a:extLst>
              <a:ext uri="{FF2B5EF4-FFF2-40B4-BE49-F238E27FC236}">
                <a16:creationId xmlns:a16="http://schemas.microsoft.com/office/drawing/2014/main" id="{B61F4774-D5E7-ACAE-D5D9-B5725E5BC98C}"/>
              </a:ext>
            </a:extLst>
          </p:cNvPr>
          <p:cNvSpPr>
            <a:spLocks noGrp="1"/>
          </p:cNvSpPr>
          <p:nvPr>
            <p:ph type="body" sz="quarter" idx="4294967295"/>
          </p:nvPr>
        </p:nvSpPr>
        <p:spPr>
          <a:xfrm>
            <a:off x="8193088" y="1970088"/>
            <a:ext cx="3998912" cy="576262"/>
          </a:xfrm>
        </p:spPr>
        <p:txBody>
          <a:bodyPr>
            <a:normAutofit/>
          </a:bodyPr>
          <a:lstStyle/>
          <a:p>
            <a:pPr marL="0" indent="0">
              <a:buNone/>
            </a:pPr>
            <a:endParaRPr lang="el-GR" dirty="0"/>
          </a:p>
        </p:txBody>
      </p:sp>
    </p:spTree>
    <p:extLst>
      <p:ext uri="{BB962C8B-B14F-4D97-AF65-F5344CB8AC3E}">
        <p14:creationId xmlns:p14="http://schemas.microsoft.com/office/powerpoint/2010/main" val="315726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DEAF7A-6EE0-70F0-7312-D87E1F37DAC8}"/>
              </a:ext>
            </a:extLst>
          </p:cNvPr>
          <p:cNvSpPr>
            <a:spLocks noGrp="1"/>
          </p:cNvSpPr>
          <p:nvPr>
            <p:ph type="title"/>
          </p:nvPr>
        </p:nvSpPr>
        <p:spPr/>
        <p:txBody>
          <a:bodyPr/>
          <a:lstStyle/>
          <a:p>
            <a:r>
              <a:rPr lang="el-GR" dirty="0"/>
              <a:t>Γιατί την μελετάμε;</a:t>
            </a:r>
            <a:endParaRPr lang="en-US" dirty="0"/>
          </a:p>
        </p:txBody>
      </p:sp>
      <p:sp>
        <p:nvSpPr>
          <p:cNvPr id="5" name="Content Placeholder 4">
            <a:extLst>
              <a:ext uri="{FF2B5EF4-FFF2-40B4-BE49-F238E27FC236}">
                <a16:creationId xmlns:a16="http://schemas.microsoft.com/office/drawing/2014/main" id="{5F09F7E6-B00A-ECFC-B5A6-FAA2E7612658}"/>
              </a:ext>
            </a:extLst>
          </p:cNvPr>
          <p:cNvSpPr>
            <a:spLocks noGrp="1"/>
          </p:cNvSpPr>
          <p:nvPr>
            <p:ph idx="1"/>
          </p:nvPr>
        </p:nvSpPr>
        <p:spPr/>
        <p:txBody>
          <a:bodyPr/>
          <a:lstStyle/>
          <a:p>
            <a:r>
              <a:rPr lang="el-GR" dirty="0"/>
              <a:t>Σε ορισμένες μεγαλουπόλεις, υπάρχει επαυξημένη κίνηση στους δρόμους.</a:t>
            </a:r>
          </a:p>
          <a:p>
            <a:r>
              <a:rPr lang="el-GR" dirty="0"/>
              <a:t>Τα παρόντα μέσα μαζικής μεταφοράς δεν επαρκούν για την μετακίνηση των πολιτών.</a:t>
            </a:r>
          </a:p>
          <a:p>
            <a:r>
              <a:rPr lang="el-GR" dirty="0"/>
              <a:t>Η χρήση των πόρων δεν είναι αποδοτική.</a:t>
            </a:r>
          </a:p>
          <a:p>
            <a:r>
              <a:rPr lang="el-GR" dirty="0"/>
              <a:t>Η κατασκευή καινούργιων δρόμων, δεν είναι η λύση του προβλήματος.</a:t>
            </a:r>
          </a:p>
          <a:p>
            <a:endParaRPr lang="el-GR" dirty="0"/>
          </a:p>
          <a:p>
            <a:endParaRPr lang="el-GR" dirty="0"/>
          </a:p>
          <a:p>
            <a:pPr marL="0" indent="0">
              <a:buNone/>
            </a:pPr>
            <a:r>
              <a:rPr lang="el-GR" b="1" dirty="0"/>
              <a:t>ΑΡΑ, ΠΟΙΑ ΕΊΝΑΙ Η ΛΥΣΗ;</a:t>
            </a:r>
          </a:p>
          <a:p>
            <a:endParaRPr lang="en-US" dirty="0"/>
          </a:p>
        </p:txBody>
      </p:sp>
    </p:spTree>
    <p:extLst>
      <p:ext uri="{BB962C8B-B14F-4D97-AF65-F5344CB8AC3E}">
        <p14:creationId xmlns:p14="http://schemas.microsoft.com/office/powerpoint/2010/main" val="124901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E9AB-1EAA-0F47-7824-1CBA9207341F}"/>
              </a:ext>
            </a:extLst>
          </p:cNvPr>
          <p:cNvSpPr>
            <a:spLocks noGrp="1"/>
          </p:cNvSpPr>
          <p:nvPr>
            <p:ph idx="1"/>
          </p:nvPr>
        </p:nvSpPr>
        <p:spPr/>
        <p:txBody>
          <a:bodyPr>
            <a:normAutofit/>
          </a:bodyPr>
          <a:lstStyle/>
          <a:p>
            <a:pPr marL="0" indent="0">
              <a:buNone/>
            </a:pPr>
            <a:r>
              <a:rPr lang="el-GR" sz="2800" b="1" dirty="0"/>
              <a:t>ΕΡΩΤΗΣΗ ΠΡΟΣ ΤΟ ΚΟΙΝΟ:</a:t>
            </a:r>
            <a:r>
              <a:rPr lang="el-GR" sz="2800" dirty="0"/>
              <a:t> Τι νομίζετε εσείς ότι είναι η έξυπνη μετακίνηση (με απλά λόγια);</a:t>
            </a:r>
            <a:endParaRPr lang="en-US" sz="2800" b="1" dirty="0"/>
          </a:p>
        </p:txBody>
      </p:sp>
      <p:sp>
        <p:nvSpPr>
          <p:cNvPr id="5" name="Title 4">
            <a:extLst>
              <a:ext uri="{FF2B5EF4-FFF2-40B4-BE49-F238E27FC236}">
                <a16:creationId xmlns:a16="http://schemas.microsoft.com/office/drawing/2014/main" id="{7FFEC402-D9B2-6BF7-D762-B5C03D080336}"/>
              </a:ext>
            </a:extLst>
          </p:cNvPr>
          <p:cNvSpPr>
            <a:spLocks noGrp="1"/>
          </p:cNvSpPr>
          <p:nvPr>
            <p:ph type="title"/>
          </p:nvPr>
        </p:nvSpPr>
        <p:spPr/>
        <p:txBody>
          <a:bodyPr/>
          <a:lstStyle/>
          <a:p>
            <a:r>
              <a:rPr lang="el-GR" dirty="0"/>
              <a:t>Προτού ξεκινήσουμε, ας πάρουμε τη… βοήθεια του κοινού!</a:t>
            </a:r>
            <a:endParaRPr lang="en-US" dirty="0"/>
          </a:p>
        </p:txBody>
      </p:sp>
    </p:spTree>
    <p:extLst>
      <p:ext uri="{BB962C8B-B14F-4D97-AF65-F5344CB8AC3E}">
        <p14:creationId xmlns:p14="http://schemas.microsoft.com/office/powerpoint/2010/main" val="182042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7AE1-2CED-A5CA-5FF2AB32EA55}"/>
              </a:ext>
            </a:extLst>
          </p:cNvPr>
          <p:cNvSpPr>
            <a:spLocks noGrp="1"/>
          </p:cNvSpPr>
          <p:nvPr>
            <p:ph type="title"/>
          </p:nvPr>
        </p:nvSpPr>
        <p:spPr/>
        <p:txBody>
          <a:bodyPr/>
          <a:lstStyle/>
          <a:p>
            <a:r>
              <a:rPr lang="el-GR" dirty="0"/>
              <a:t>Τι είναι, πραγματικά, η Έξυπνη Μετακίνηση;</a:t>
            </a:r>
            <a:endParaRPr lang="en-US" dirty="0"/>
          </a:p>
        </p:txBody>
      </p:sp>
      <p:sp>
        <p:nvSpPr>
          <p:cNvPr id="3" name="Content Placeholder 2">
            <a:extLst>
              <a:ext uri="{FF2B5EF4-FFF2-40B4-BE49-F238E27FC236}">
                <a16:creationId xmlns:a16="http://schemas.microsoft.com/office/drawing/2014/main" id="{61E6EA56-1501-B93F-0EFF-C22B327F9A72}"/>
              </a:ext>
            </a:extLst>
          </p:cNvPr>
          <p:cNvSpPr>
            <a:spLocks noGrp="1"/>
          </p:cNvSpPr>
          <p:nvPr>
            <p:ph idx="1"/>
          </p:nvPr>
        </p:nvSpPr>
        <p:spPr/>
        <p:txBody>
          <a:bodyPr/>
          <a:lstStyle/>
          <a:p>
            <a:r>
              <a:rPr lang="el-GR" dirty="0"/>
              <a:t>Είναι η μελέτη της συμπεριφοράς και των αναγκών των μετακινούμενων.</a:t>
            </a:r>
          </a:p>
          <a:p>
            <a:r>
              <a:rPr lang="el-GR" dirty="0"/>
              <a:t>Η οργάνωση και η σχεδίαση μιας μετακίνησης.</a:t>
            </a:r>
          </a:p>
          <a:p>
            <a:r>
              <a:rPr lang="el-GR" dirty="0"/>
              <a:t>Η προσθήκη αστικών δικτύων, ώστε οι μετακινούμενοι να έχουν πολλές και διαφορετικές λύσεις, για να πάνε από το σημείο Α στο σημείο Β.</a:t>
            </a:r>
          </a:p>
          <a:p>
            <a:endParaRPr lang="el-GR" dirty="0"/>
          </a:p>
          <a:p>
            <a:pPr marL="0" indent="0">
              <a:buNone/>
            </a:pPr>
            <a:r>
              <a:rPr lang="el-GR" dirty="0"/>
              <a:t>Γενικώς, η έξυπνη μετακίνηση δεν έχει μόνο έναν ορισμό ή μόνο μία υλοποίηση. Είναι μία ιδέα, αρκούντως γενική και αφηρημένη, ώστε να εξελιχθεί στο προσεχές μέλλον.</a:t>
            </a:r>
            <a:endParaRPr lang="en-US" dirty="0"/>
          </a:p>
        </p:txBody>
      </p:sp>
    </p:spTree>
    <p:extLst>
      <p:ext uri="{BB962C8B-B14F-4D97-AF65-F5344CB8AC3E}">
        <p14:creationId xmlns:p14="http://schemas.microsoft.com/office/powerpoint/2010/main" val="385857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D267-32F7-860F-9526-4E3578A1A660}"/>
              </a:ext>
            </a:extLst>
          </p:cNvPr>
          <p:cNvSpPr>
            <a:spLocks noGrp="1"/>
          </p:cNvSpPr>
          <p:nvPr>
            <p:ph type="title"/>
          </p:nvPr>
        </p:nvSpPr>
        <p:spPr/>
        <p:txBody>
          <a:bodyPr/>
          <a:lstStyle/>
          <a:p>
            <a:r>
              <a:rPr lang="el-GR" dirty="0"/>
              <a:t>Με ποιους τρόπους έχει υλοποιηθεί αυτή ιδέα;</a:t>
            </a:r>
            <a:endParaRPr lang="en-US" dirty="0"/>
          </a:p>
        </p:txBody>
      </p:sp>
      <p:sp>
        <p:nvSpPr>
          <p:cNvPr id="3" name="Content Placeholder 2">
            <a:extLst>
              <a:ext uri="{FF2B5EF4-FFF2-40B4-BE49-F238E27FC236}">
                <a16:creationId xmlns:a16="http://schemas.microsoft.com/office/drawing/2014/main" id="{C30F78E7-1DDE-8662-5A66-8B8CD8D64CA8}"/>
              </a:ext>
            </a:extLst>
          </p:cNvPr>
          <p:cNvSpPr>
            <a:spLocks noGrp="1"/>
          </p:cNvSpPr>
          <p:nvPr>
            <p:ph idx="1"/>
          </p:nvPr>
        </p:nvSpPr>
        <p:spPr/>
        <p:txBody>
          <a:bodyPr>
            <a:normAutofit lnSpcReduction="10000"/>
          </a:bodyPr>
          <a:lstStyle/>
          <a:p>
            <a:pPr marL="0" indent="0">
              <a:buNone/>
            </a:pPr>
            <a:r>
              <a:rPr lang="el-GR" dirty="0"/>
              <a:t>Όπως αναφέραμε και πριν, υπάρχουν πολλοί τρόποι να υλοποιηθεί η έννοια της έξυπνης μετακίνησης. Μερικά παραδείγματα είναι:</a:t>
            </a:r>
          </a:p>
          <a:p>
            <a:r>
              <a:rPr lang="el-GR" dirty="0"/>
              <a:t>Προσθήκη ποδηλατοδρόμων ή ειδικών δρόμων για πατίνια, ώστε οι πολίτες να πραγματοποιούν μετακινήσεις σε κοντινή απόσταση αποδοτικότερα.</a:t>
            </a:r>
          </a:p>
          <a:p>
            <a:r>
              <a:rPr lang="el-GR" dirty="0"/>
              <a:t>Εκτός από τους ποδηλατοδρόμους, να προστεθεί κι ένα σύστημα άμεσης ενοικίασης πατινιού, με συγκεκριμένους σταθμούς στην πόλη, ώστε να μην χρειάζεται απαραίτητα να έχει ο κάθε πολίτης το δικό του.</a:t>
            </a:r>
          </a:p>
          <a:p>
            <a:r>
              <a:rPr lang="el-GR" dirty="0"/>
              <a:t>Αποδοτικότερα και πιο ασφαλή μέσα μαζικής μεταφοράς. Εκμετάλλευση της ηλεκτροκίνησης και σε αυτόν τον τομέα (π.χ. το μετρό).</a:t>
            </a:r>
          </a:p>
          <a:p>
            <a:r>
              <a:rPr lang="el-GR" dirty="0"/>
              <a:t>Ανοιχτά δεδομένα στον κόσμο (π.χ. δρομολόγια, υπολογισμός εκτιμώμενης ώρας άφιξης, </a:t>
            </a:r>
            <a:r>
              <a:rPr lang="el-GR" dirty="0" err="1"/>
              <a:t>κ.τλ</a:t>
            </a:r>
            <a:r>
              <a:rPr lang="el-GR" dirty="0"/>
              <a:t>.), ώστε να μπορούν οι μετακινούμενοι να σχεδιάζουν τα ταξίδια τους.</a:t>
            </a:r>
          </a:p>
        </p:txBody>
      </p:sp>
    </p:spTree>
    <p:extLst>
      <p:ext uri="{BB962C8B-B14F-4D97-AF65-F5344CB8AC3E}">
        <p14:creationId xmlns:p14="http://schemas.microsoft.com/office/powerpoint/2010/main" val="122193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5C6C-25EE-80FD-EDFB-4BA62C886032}"/>
              </a:ext>
            </a:extLst>
          </p:cNvPr>
          <p:cNvSpPr>
            <a:spLocks noGrp="1"/>
          </p:cNvSpPr>
          <p:nvPr>
            <p:ph type="title"/>
          </p:nvPr>
        </p:nvSpPr>
        <p:spPr/>
        <p:txBody>
          <a:bodyPr/>
          <a:lstStyle/>
          <a:p>
            <a:r>
              <a:rPr lang="el-GR" dirty="0"/>
              <a:t>Σημαντικά παραδείγματα.</a:t>
            </a:r>
            <a:endParaRPr lang="en-US" dirty="0"/>
          </a:p>
        </p:txBody>
      </p:sp>
      <p:sp>
        <p:nvSpPr>
          <p:cNvPr id="3" name="Content Placeholder 2">
            <a:extLst>
              <a:ext uri="{FF2B5EF4-FFF2-40B4-BE49-F238E27FC236}">
                <a16:creationId xmlns:a16="http://schemas.microsoft.com/office/drawing/2014/main" id="{D8BF5FA3-AF6C-EA22-BD24-AD9A8DC35B29}"/>
              </a:ext>
            </a:extLst>
          </p:cNvPr>
          <p:cNvSpPr>
            <a:spLocks noGrp="1"/>
          </p:cNvSpPr>
          <p:nvPr>
            <p:ph idx="1"/>
          </p:nvPr>
        </p:nvSpPr>
        <p:spPr>
          <a:xfrm>
            <a:off x="2589212" y="1376516"/>
            <a:ext cx="8915400" cy="4534706"/>
          </a:xfrm>
        </p:spPr>
        <p:txBody>
          <a:bodyPr/>
          <a:lstStyle/>
          <a:p>
            <a:pPr marL="0" indent="0">
              <a:buNone/>
            </a:pPr>
            <a:r>
              <a:rPr lang="el-GR" dirty="0"/>
              <a:t>Σε ορισμένες χώρες,</a:t>
            </a:r>
            <a:r>
              <a:rPr lang="en-US" dirty="0"/>
              <a:t> </a:t>
            </a:r>
            <a:r>
              <a:rPr lang="el-GR" dirty="0"/>
              <a:t>υπάρχουν πολύ σύγχρονες υλοποιήσεις, χρησιμοποιώντας την τελευταία τεχνολογία, για να επιτευχθεί ο σκοπός της έξυπνης μετακίνησης:</a:t>
            </a:r>
          </a:p>
          <a:p>
            <a:r>
              <a:rPr lang="el-GR" b="1" dirty="0"/>
              <a:t>ΓΕΡΜΑΝΙΑ: </a:t>
            </a:r>
            <a:r>
              <a:rPr lang="el-GR" dirty="0"/>
              <a:t>Στην Γερμανία, έχει αναπτυχθεί αρκετά η έξυπνη μετακίνηση, δίνοντας στους πολίτες της, μεταξύ άλλων, έξυπνες κάρτες, προγράμματα διαμοιρασμού ποδηλάτων, ηλεκτρικών αυτοκινήτων αλλά και εσωτερικής καύσης και κατασκευή σταθμών φόρτισης  </a:t>
            </a:r>
          </a:p>
          <a:p>
            <a:r>
              <a:rPr lang="el-GR" b="1" dirty="0"/>
              <a:t>ΓΑΛΛΙΑ: </a:t>
            </a:r>
            <a:r>
              <a:rPr lang="el-GR" dirty="0"/>
              <a:t>Και η Γαλλία έχει δώσει λύσεις στην έξυπνη μετακίνηση. Έχει υλοποιήσει κι αυτή τις έξυπνες κάρτες και προγράμματα διαμοιρασμού αυτοκινήτων, αλλά και προγραμματισμό σταθμεύσεων.</a:t>
            </a:r>
          </a:p>
          <a:p>
            <a:r>
              <a:rPr lang="el-GR" b="1" dirty="0"/>
              <a:t>ΗΝΩΜΕΝΟ ΒΑΣΙΛΕΙΟ: </a:t>
            </a:r>
            <a:r>
              <a:rPr lang="el-GR" dirty="0"/>
              <a:t>Το Ηνωμένο Βασίλειο έχει δώσει στους πολίτες του ηλεκτρικά ποδήλατα, τα οποία νοικιάζουν διαδικτυακά και αρκετούς σταθμούς φόρτισης ηλεκτρικών αυτοκινήτων. Επίσης, σχεδιάζει την αλλαγή προς τη χρήση υβριδικών αμαξιών και αμαξιών χωρίς οδηγό.</a:t>
            </a:r>
            <a:endParaRPr lang="el-GR" b="1" dirty="0"/>
          </a:p>
          <a:p>
            <a:pPr marL="0" indent="0">
              <a:buNone/>
            </a:pPr>
            <a:endParaRPr lang="en-US" dirty="0"/>
          </a:p>
        </p:txBody>
      </p:sp>
    </p:spTree>
    <p:extLst>
      <p:ext uri="{BB962C8B-B14F-4D97-AF65-F5344CB8AC3E}">
        <p14:creationId xmlns:p14="http://schemas.microsoft.com/office/powerpoint/2010/main" val="13805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5771-586A-2F86-130B-87A9C42161DE}"/>
              </a:ext>
            </a:extLst>
          </p:cNvPr>
          <p:cNvSpPr>
            <a:spLocks noGrp="1"/>
          </p:cNvSpPr>
          <p:nvPr>
            <p:ph type="title"/>
          </p:nvPr>
        </p:nvSpPr>
        <p:spPr/>
        <p:txBody>
          <a:bodyPr/>
          <a:lstStyle/>
          <a:p>
            <a:r>
              <a:rPr lang="el-GR" dirty="0"/>
              <a:t>Η έρευνα πάνω στο θέμα.</a:t>
            </a:r>
            <a:endParaRPr lang="en-US" dirty="0"/>
          </a:p>
        </p:txBody>
      </p:sp>
      <p:sp>
        <p:nvSpPr>
          <p:cNvPr id="3" name="Content Placeholder 2">
            <a:extLst>
              <a:ext uri="{FF2B5EF4-FFF2-40B4-BE49-F238E27FC236}">
                <a16:creationId xmlns:a16="http://schemas.microsoft.com/office/drawing/2014/main" id="{7556400A-8E48-7284-E203-8729E72C66D6}"/>
              </a:ext>
            </a:extLst>
          </p:cNvPr>
          <p:cNvSpPr>
            <a:spLocks noGrp="1"/>
          </p:cNvSpPr>
          <p:nvPr>
            <p:ph idx="1"/>
          </p:nvPr>
        </p:nvSpPr>
        <p:spPr/>
        <p:txBody>
          <a:bodyPr/>
          <a:lstStyle/>
          <a:p>
            <a:pPr marL="0" indent="0">
              <a:buNone/>
            </a:pPr>
            <a:r>
              <a:rPr lang="el-GR" dirty="0"/>
              <a:t>Εδώ και πολλά χρόνια, έχει ερευνηθεί η έννοια της έξυπνης μετακίνησης. Γενικώς, προσπαθούν οι ερευνητές να:</a:t>
            </a:r>
          </a:p>
          <a:p>
            <a:r>
              <a:rPr lang="el-GR" dirty="0"/>
              <a:t>«Ψυχολογήσουν» τον μετακινούμενο.</a:t>
            </a:r>
          </a:p>
          <a:p>
            <a:r>
              <a:rPr lang="el-GR" dirty="0"/>
              <a:t>Να χρησιμοποιήσουν μεθόδους τελευταίας τεχνολογίας στον τομέα της μεταφοράς και της μετακίνησης.</a:t>
            </a:r>
          </a:p>
          <a:p>
            <a:r>
              <a:rPr lang="el-GR" dirty="0"/>
              <a:t>Να μειώσουν όσο το δυνατόν περισσότερο τη χρήση του αυτοκινήτου.</a:t>
            </a:r>
          </a:p>
          <a:p>
            <a:endParaRPr lang="el-GR" dirty="0"/>
          </a:p>
          <a:p>
            <a:pPr marL="0" indent="0">
              <a:buNone/>
            </a:pPr>
            <a:r>
              <a:rPr lang="el-GR" dirty="0"/>
              <a:t>Η έννοια της έξυπνης μετακίνησης, θα πρέπει να είναι όσο το δυνατόν πιο «πράσινη», δηλαδή να μειώσει την </a:t>
            </a:r>
            <a:r>
              <a:rPr lang="el-GR"/>
              <a:t>περιβαλλοντολογική μόλυνση.</a:t>
            </a:r>
            <a:endParaRPr lang="el-GR" dirty="0"/>
          </a:p>
        </p:txBody>
      </p:sp>
    </p:spTree>
    <p:extLst>
      <p:ext uri="{BB962C8B-B14F-4D97-AF65-F5344CB8AC3E}">
        <p14:creationId xmlns:p14="http://schemas.microsoft.com/office/powerpoint/2010/main" val="38081237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TotalTime>
  <Words>555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Έξυπνη Μετακίνηση</vt:lpstr>
      <vt:lpstr>Γιατί την μελετάμε;</vt:lpstr>
      <vt:lpstr>Προτού ξεκινήσουμε, ας πάρουμε τη… βοήθεια του κοινού!</vt:lpstr>
      <vt:lpstr>Τι είναι, πραγματικά, η Έξυπνη Μετακίνηση;</vt:lpstr>
      <vt:lpstr>Με ποιους τρόπους έχει υλοποιηθεί αυτή ιδέα;</vt:lpstr>
      <vt:lpstr>Σημαντικά παραδείγματα.</vt:lpstr>
      <vt:lpstr>Η έρευνα πάνω στο θέμα.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Έξυπνη Μετακίνηση</dc:title>
  <dc:creator>GEORGIOS SEIMENIS</dc:creator>
  <cp:lastModifiedBy>GEORGIOS SEIMENIS</cp:lastModifiedBy>
  <cp:revision>40</cp:revision>
  <dcterms:created xsi:type="dcterms:W3CDTF">2023-06-18T14:13:05Z</dcterms:created>
  <dcterms:modified xsi:type="dcterms:W3CDTF">2023-06-18T15:31:52Z</dcterms:modified>
</cp:coreProperties>
</file>