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7" r:id="rId9"/>
    <p:sldId id="268" r:id="rId10"/>
    <p:sldId id="269" r:id="rId11"/>
    <p:sldId id="263" r:id="rId12"/>
    <p:sldId id="261" r:id="rId13"/>
    <p:sldId id="264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A5AD-30D0-061C-372D-3F9627F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Ηνωμένο Βασίλειο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3016-66F2-DCD5-5E18-ABC98E74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Το Ηνωμένο Βασίλειο έχει και αυτή υλοποιήσεις και, μάλιστα λίγο πιο διαφορετικές, από τις προηγούμενες δύο χώρες. Πιο συγκεκριμένα έχει δώσει έμφαση στα εξής:</a:t>
            </a:r>
          </a:p>
          <a:p>
            <a:r>
              <a:rPr lang="el-GR" dirty="0"/>
              <a:t>Ηλεκτρικά ποδήλατα, με συστήματα ηλεκτρονικής ενοικίασης.</a:t>
            </a:r>
          </a:p>
          <a:p>
            <a:r>
              <a:rPr lang="el-GR" dirty="0"/>
              <a:t>Σταθμοί φόρτισης ηλεκτρικών αυτοκινήτων.</a:t>
            </a:r>
          </a:p>
          <a:p>
            <a:r>
              <a:rPr lang="el-GR" dirty="0"/>
              <a:t>Στροφή προς τη χρήση υβριδικών αμαξιών.</a:t>
            </a:r>
          </a:p>
          <a:p>
            <a:r>
              <a:rPr lang="el-GR" dirty="0"/>
              <a:t>Στροφή προς την ένταξη αυτοκινήτων χωρίς οδηγό στους δρόμους.</a:t>
            </a:r>
            <a:endParaRPr lang="el-GR" b="1" dirty="0"/>
          </a:p>
          <a:p>
            <a:pPr marL="0" indent="0">
              <a:buNone/>
            </a:pPr>
            <a:br>
              <a:rPr lang="el-GR" dirty="0"/>
            </a:b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142-6D8E-381B-79C7-0034BAB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Ερώτηση κρίσεως προς το κοινό!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E025-7A79-0B33-12EF-2E426590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Θα θέλατε κι εσείς να έχετε αυτές τις λύσεις που προαναφέρθηκαν;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Πιστεύετε ότι αυτά θα έκαναν τη ζωή σας πιο εύκολη; Θα μείωναν χρόνο από τις μετακινήσεις σας;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735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Η έννοια της έξυπνης μετακίνησης, θα πρέπει να είναι όσο το δυνατόν πιο «πράσινη», δηλαδή να μειώσει την περιβαλλοντολογική μόλυνση.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F72-DD9C-F16C-F23A-D4C3091B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ποια τεχνολογικά μέσα γίνεται η έρευνα.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1231-29FF-9667-6A6A-1CD6F34A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έρευνα πάνω στο θέμα είναι μία πολύ μεγάλη υπόθεση. Όπως θα δούμε και παρακάτω αφορά και πολλούς τομείς. Τα μέσα που χρησιμοποιούνται, κυρίως, είναι τα εξής:</a:t>
            </a:r>
          </a:p>
          <a:p>
            <a:r>
              <a:rPr lang="el-GR" dirty="0"/>
              <a:t>Συστήματα συλλογής τεράστιου όγκου δεδομένων (που αφορούν τον πολίτη και τις μετακινήσεις του).</a:t>
            </a:r>
          </a:p>
          <a:p>
            <a:r>
              <a:rPr lang="el-GR" dirty="0"/>
              <a:t>Συστήματα αναλυτικής δεδομένων και πρόβλεψης ορισμένων συνθηκών και αναγκών.</a:t>
            </a:r>
          </a:p>
          <a:p>
            <a:r>
              <a:rPr lang="el-GR" dirty="0" err="1"/>
              <a:t>Μοντελοποίηση</a:t>
            </a:r>
            <a:r>
              <a:rPr lang="el-GR" dirty="0"/>
              <a:t> μεγάλου όγκου δεδομένων, για την προσωποποίηση των πολιτών.</a:t>
            </a:r>
          </a:p>
          <a:p>
            <a:pPr marL="0" indent="0">
              <a:buNone/>
            </a:pPr>
            <a:r>
              <a:rPr lang="el-GR" dirty="0"/>
              <a:t>Γενικώς, η συλλογή δεδομένων είναι κλειδί στις έρευνες της έξυπνης μετακίνησης.</a:t>
            </a:r>
          </a:p>
        </p:txBody>
      </p:sp>
    </p:spTree>
    <p:extLst>
      <p:ext uri="{BB962C8B-B14F-4D97-AF65-F5344CB8AC3E}">
        <p14:creationId xmlns:p14="http://schemas.microsoft.com/office/powerpoint/2010/main" val="401025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C4C7-11FA-8A88-6E48-F175D616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Πώς βοηθάει η συλλογή δεδομένων την έρευνα;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3248-3F86-E2FA-29AF-6C12107B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συλλογή δεδομένων είναι, ίσως, ο ακρογωνιαίος λίθος για την έξυπνη μετακίνηση, καθώς:</a:t>
            </a:r>
          </a:p>
          <a:p>
            <a:r>
              <a:rPr lang="el-GR" dirty="0"/>
              <a:t>Υπάρχουν σύγχρονες μέθοδοι αναπαράστασης και </a:t>
            </a:r>
            <a:r>
              <a:rPr lang="el-GR" dirty="0" err="1"/>
              <a:t>μοντελοποίησης</a:t>
            </a:r>
            <a:r>
              <a:rPr lang="el-GR" dirty="0"/>
              <a:t> των δεδομένων.</a:t>
            </a:r>
          </a:p>
          <a:p>
            <a:r>
              <a:rPr lang="el-GR" dirty="0"/>
              <a:t>Υπάρχει ένας ολόκληρος τομέας (η Επιστήμη των Δεδομένων</a:t>
            </a:r>
            <a:r>
              <a:rPr lang="en-GB" dirty="0"/>
              <a:t>, </a:t>
            </a:r>
            <a:r>
              <a:rPr lang="el-GR" dirty="0" err="1"/>
              <a:t>Αγγ</a:t>
            </a:r>
            <a:r>
              <a:rPr lang="el-GR" dirty="0"/>
              <a:t>.: </a:t>
            </a:r>
            <a:r>
              <a:rPr lang="en-GB" dirty="0"/>
              <a:t>Data Science</a:t>
            </a:r>
            <a:r>
              <a:rPr lang="el-GR" dirty="0"/>
              <a:t>), ως </a:t>
            </a:r>
            <a:r>
              <a:rPr lang="el-GR" dirty="0" err="1"/>
              <a:t>υποκλάδι</a:t>
            </a:r>
            <a:r>
              <a:rPr lang="el-GR" dirty="0"/>
              <a:t> της πληροφορικής, που ασχολείται με μεγάλους όγκους δεδομένων.</a:t>
            </a:r>
          </a:p>
          <a:p>
            <a:r>
              <a:rPr lang="el-GR" dirty="0"/>
              <a:t>Δίνεται η δυνατότητα της πρόβλεψης, έχοντας τόσα πολλά δεδομένα για τους μετακινούμενους.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8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7F83-24C0-4955-0136-8FCDAADB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Ποιους τομείς αφορά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DC91-AC58-C16B-6556-FE982786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Πολλοί τομείς μπορούν να ασχοληθούν σε ένα </a:t>
            </a:r>
            <a:r>
              <a:rPr lang="el-GR" dirty="0" err="1"/>
              <a:t>πρότζεκτ</a:t>
            </a:r>
            <a:r>
              <a:rPr lang="el-GR" dirty="0"/>
              <a:t> που αφορά την έξυπνη μετακίνηση, το οποίο έχει να τους δώσει πολλά θετικά. Μερικοί από τους τομείς είναι:</a:t>
            </a:r>
          </a:p>
          <a:p>
            <a:r>
              <a:rPr lang="el-GR" dirty="0"/>
              <a:t>Οι δημόσιες αρχές.</a:t>
            </a:r>
          </a:p>
          <a:p>
            <a:r>
              <a:rPr lang="el-GR" dirty="0"/>
              <a:t>Οι πολιτικοί.</a:t>
            </a:r>
          </a:p>
          <a:p>
            <a:r>
              <a:rPr lang="el-GR" dirty="0"/>
              <a:t>Οι έμποροι.</a:t>
            </a:r>
          </a:p>
          <a:p>
            <a:r>
              <a:rPr lang="el-GR" dirty="0"/>
              <a:t>Οι ερευνητές.</a:t>
            </a:r>
          </a:p>
          <a:p>
            <a:r>
              <a:rPr lang="el-GR" dirty="0"/>
              <a:t>Και οι ίδιοι οι πολίτες!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2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AC9-772C-8020-CAEE-FD828F8C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Δημόσιες Αρχές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7889-079F-2417-D710-029B9228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Αυτός ο τομέας επηρεάζεται πολύ θετικά από ένα επιτυχές </a:t>
            </a:r>
            <a:r>
              <a:rPr lang="el-GR" dirty="0" err="1"/>
              <a:t>πρότζεκτ</a:t>
            </a:r>
            <a:r>
              <a:rPr lang="el-GR" dirty="0"/>
              <a:t> έξυπνης μετακίνησης. Συγκεκριμένα θα μπορούσε να:</a:t>
            </a:r>
          </a:p>
          <a:p>
            <a:r>
              <a:rPr lang="el-GR" dirty="0"/>
              <a:t>Αναπτύξει και άλλες υποδομές.</a:t>
            </a:r>
          </a:p>
          <a:p>
            <a:r>
              <a:rPr lang="el-GR" dirty="0"/>
              <a:t>Να χτίσει ένα πεδίο εμπιστοσύνης μεταξύ πόλεως-πολιτών.</a:t>
            </a:r>
          </a:p>
          <a:p>
            <a:r>
              <a:rPr lang="el-GR" dirty="0"/>
              <a:t>Να αναπτυχθεί οικονομικά, με τους διάφορους τρόπους μετακίνησης, καθώς ο κόσμος θα χρησιμοποιεί περισσότερο τα μέσα μαζικής μεταφοράς.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0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8B28-5A05-94BA-3483-B34D1D0D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Πολιτικοί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88F7-63C0-3795-9E02-01969DD7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συνεργασία με ορισμένους πολιτικούς, μπορεί να θέσει αρκετούς στόχους σε ένα </a:t>
            </a:r>
            <a:r>
              <a:rPr lang="el-GR" dirty="0" err="1"/>
              <a:t>πρότζεκτ</a:t>
            </a:r>
            <a:r>
              <a:rPr lang="el-GR" dirty="0"/>
              <a:t>, που θα είναι επικερδές και για την κοινωνία.</a:t>
            </a:r>
          </a:p>
          <a:p>
            <a:r>
              <a:rPr lang="el-GR" dirty="0"/>
              <a:t>Οι πολιτικοί χρηματοδοτούν ένα </a:t>
            </a:r>
            <a:r>
              <a:rPr lang="el-GR" dirty="0" err="1"/>
              <a:t>πρότζεκτ</a:t>
            </a:r>
            <a:r>
              <a:rPr lang="el-GR" dirty="0"/>
              <a:t> έξυπνης μετακίνησης.</a:t>
            </a:r>
          </a:p>
          <a:p>
            <a:r>
              <a:rPr lang="el-GR" dirty="0"/>
              <a:t>Ύστερα, τραβάνε την προσοχή τοπικών επιχειρήσεων, που μπορούν και αυτές να συμβάλλουν στο </a:t>
            </a:r>
            <a:r>
              <a:rPr lang="el-GR" dirty="0" err="1"/>
              <a:t>πρότζεκτ</a:t>
            </a:r>
            <a:r>
              <a:rPr lang="el-GR" dirty="0"/>
              <a:t>.</a:t>
            </a:r>
          </a:p>
          <a:p>
            <a:r>
              <a:rPr lang="el-GR" dirty="0"/>
              <a:t>Και μετά την ολοκλήρωση του </a:t>
            </a:r>
            <a:r>
              <a:rPr lang="el-GR" dirty="0" err="1"/>
              <a:t>πρότζεκτ</a:t>
            </a:r>
            <a:r>
              <a:rPr lang="el-GR" dirty="0"/>
              <a:t>, μπορούν να δημιουργηθούν νέες επιχειρήσεις, γύρω από αυτό το </a:t>
            </a:r>
            <a:r>
              <a:rPr lang="el-GR" dirty="0" err="1"/>
              <a:t>πρότζεκτ</a:t>
            </a:r>
            <a:r>
              <a:rPr lang="el-GR" dirty="0"/>
              <a:t> (π.χ. μία καφετέρια δίπλα σε έναν σταθμό μετρό).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FEF7-E41E-0BD1-E412-41475598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έμποροι (κυρίως της ασφάλτου)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A9EC-C39C-FE2C-6699-2C1BA450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Με μειωμένη κίνηση στους δρόμους, οι έμποροι θα μπορούν να:</a:t>
            </a:r>
          </a:p>
          <a:p>
            <a:r>
              <a:rPr lang="el-GR" dirty="0"/>
              <a:t>Πραγματοποιούν τις μετακινήσεις τους με ταχύτητα.</a:t>
            </a:r>
          </a:p>
          <a:p>
            <a:r>
              <a:rPr lang="el-GR" dirty="0"/>
              <a:t>Να νιώθουν ασφαλείς στον δρόμο.</a:t>
            </a:r>
          </a:p>
          <a:p>
            <a:r>
              <a:rPr lang="el-GR" dirty="0"/>
              <a:t>Και να ολοκληρώνουν περισσότερες παραγγελίες μέσα στην ημέρα, καθώς δεν υπάρχει μεγάλη συμφόρηση στους δρόμους.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0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2521-F5EC-743B-467F-27BD3A45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πολίτες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4A32-0030-A056-8853-FD65F832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Το επίκεντρο της έξυπνης μετακίνησης είναι οι πολίτες και πώς αυτοί θα κάνουν τις ζωές τους ευκολότερες με ένα τέτοιο πρόγραμμα. Συγκεκριμένα, θα έχουν τα εξής προτερήματα:</a:t>
            </a:r>
          </a:p>
          <a:p>
            <a:r>
              <a:rPr lang="el-GR" dirty="0"/>
              <a:t>Θα μειωθεί το κόστος μετακίνησης από τη μία άκρη της πόλης στην άλλη.</a:t>
            </a:r>
          </a:p>
          <a:p>
            <a:r>
              <a:rPr lang="el-GR" dirty="0"/>
              <a:t>Θα μπορούν οι πολίτες να δουν κι άλλα μέρη, που μπορεί να μην επισκέπτονταν αλλιώς.</a:t>
            </a:r>
          </a:p>
          <a:p>
            <a:r>
              <a:rPr lang="el-GR" dirty="0"/>
              <a:t>Και θα μπορούν να πηγαίνουν στη δουλειά τους με πολλές διαφορετικές μεθόδους.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ΕΊΝΑΙ Η ΛΥΣΗ;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7900-A3E3-0753-CFAE-C9FEE7E3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Τελευταία ερώτηση προς το κοινό: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05B1-A290-1C70-0756-59BF8810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Πιστεύετε ότι η Ελλάδα έχει έξυπνη μετακίνηση;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Με ποιο μέσο μεταφοράς ήρθατε σήμερα στο Πανεπιστήμιο Πειραιώς; Με ποιο μέσο ερχόσασταν παλαιότερα;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81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99EB-726F-A5FF-662A-AAEFF16D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ΕΥΧΑΡΙΣΤΩ ΓΙΑ ΤΗΝ ΠΡΟΣΟΧΗ ΣΑΣ!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7044-0715-D100-8793-B271510FB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0273-F561-2EF3-0CBF-424BF3C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περιμένουμε να δούμε στο μέλλον;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C1E-77CB-68F3-3E31-326EAD9A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Τα προηγούμενα παραδείγματα, όπως θα δούμε και παρακάτω, έχουν υλοποιηθεί σε διάφορες Ευρωπαϊκές χώρες. Στην παρούσα φάση εξετάζονται τα εξής:</a:t>
            </a:r>
          </a:p>
          <a:p>
            <a:r>
              <a:rPr lang="el-GR" dirty="0"/>
              <a:t>Προσθήκη περισσότερων σταθμών φόρτισης ηλεκτρικών αυτοκινήτων</a:t>
            </a:r>
          </a:p>
          <a:p>
            <a:r>
              <a:rPr lang="el-GR" dirty="0"/>
              <a:t>Πρόγραμμα ένταξης αυτοκινήτων χωρίς οδηγό στους δρόμους.</a:t>
            </a:r>
          </a:p>
          <a:p>
            <a:r>
              <a:rPr lang="el-GR" dirty="0"/>
              <a:t>Προγράμματα διαμοιρασμού ηλεκτρικών αυτοκινήτων, ποδηλάτων και πατινιών.</a:t>
            </a:r>
          </a:p>
          <a:p>
            <a:r>
              <a:rPr lang="el-GR" dirty="0"/>
              <a:t>Εφαρμογές ενημέρωσης (και κράτησης) για διαθέσιμους χώρους στάθμευσης.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παραπάνω, είναι αυτήν τη στιγμή στο επίκεντρο των ερευνών που αφορούν την έξυπνη μετακίνηση.</a:t>
            </a:r>
          </a:p>
        </p:txBody>
      </p:sp>
    </p:spTree>
    <p:extLst>
      <p:ext uri="{BB962C8B-B14F-4D97-AF65-F5344CB8AC3E}">
        <p14:creationId xmlns:p14="http://schemas.microsoft.com/office/powerpoint/2010/main" val="70778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4942"/>
            <a:ext cx="8915400" cy="385628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BDA8-BC99-1C96-345E-138B7E55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Γερμανία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AB09-13E5-D2F4-0B3A-F2648E5E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Στην Γερμανία έχει αναπτυχθεί αρκετά η έξυπνη μετακίνησης, δίνοντας στους πολίτες της, μεταξύ άλλων, τις εξής </a:t>
            </a:r>
            <a:r>
              <a:rPr lang="el-GR" dirty="0" err="1"/>
              <a:t>δυνατότες</a:t>
            </a:r>
            <a:r>
              <a:rPr lang="el-GR" dirty="0"/>
              <a:t>:</a:t>
            </a:r>
          </a:p>
          <a:p>
            <a:r>
              <a:rPr lang="el-GR" dirty="0"/>
              <a:t>Έξυπνες κάρτες για μετακίνηση.</a:t>
            </a:r>
          </a:p>
          <a:p>
            <a:r>
              <a:rPr lang="el-GR" dirty="0"/>
              <a:t>Προγράμματα διαμοιρασμού ηλεκτρικών ποδηλάτων.</a:t>
            </a:r>
          </a:p>
          <a:p>
            <a:r>
              <a:rPr lang="el-GR" dirty="0"/>
              <a:t>Προγράμματα διαμοιρασμού αυτοκινήτων (ηλεκτρικών και εσωτερικής καύσης)</a:t>
            </a:r>
          </a:p>
          <a:p>
            <a:r>
              <a:rPr lang="el-GR" dirty="0"/>
              <a:t>Παροχή σταθμών φόρτισης ηλεκτρικών αμαξιών.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0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D73-E393-6709-EEBB-E8561318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Γαλλία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79A6-5085-3FF5-88F0-EF75FEAF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Γαλλία, έχει μοιάσει αρκετά στη Γερμανία, σε ό,τι αφορά την έξυπνη μετακίνηση, δίνοντας αρκετές δυνατότητες:</a:t>
            </a:r>
          </a:p>
          <a:p>
            <a:r>
              <a:rPr lang="el-GR" dirty="0"/>
              <a:t>Έξυπνη κάρτα μετακίνησης</a:t>
            </a:r>
          </a:p>
          <a:p>
            <a:r>
              <a:rPr lang="el-GR" dirty="0"/>
              <a:t>Προγράμματα διαμοιρασμού αυτοκινήτων.</a:t>
            </a:r>
          </a:p>
          <a:p>
            <a:r>
              <a:rPr lang="el-GR" dirty="0"/>
              <a:t>Προγράμματα και εφαρμογές για κράτηση και προβολή διαθέσιμων χώρων σταθμεύσεως.</a:t>
            </a:r>
          </a:p>
        </p:txBody>
      </p:sp>
    </p:spTree>
    <p:extLst>
      <p:ext uri="{BB962C8B-B14F-4D97-AF65-F5344CB8AC3E}">
        <p14:creationId xmlns:p14="http://schemas.microsoft.com/office/powerpoint/2010/main" val="2073134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1235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Τι περιμένουμε να δούμε στο μέλλον;</vt:lpstr>
      <vt:lpstr>Σημαντικά παραδείγματα.</vt:lpstr>
      <vt:lpstr>Γερμανία</vt:lpstr>
      <vt:lpstr>Γαλλία</vt:lpstr>
      <vt:lpstr>Ηνωμένο Βασίλειο</vt:lpstr>
      <vt:lpstr>Ερώτηση κρίσεως προς το κοινό!</vt:lpstr>
      <vt:lpstr>Η έρευνα πάνω στο θέμα.</vt:lpstr>
      <vt:lpstr>Με ποια τεχνολογικά μέσα γίνεται η έρευνα.</vt:lpstr>
      <vt:lpstr>Πώς βοηθάει η συλλογή δεδομένων την έρευνα;</vt:lpstr>
      <vt:lpstr>Ποιους τομείς αφορά η έξυπνη μετακίνηση;</vt:lpstr>
      <vt:lpstr>Οι Δημόσιες Αρχές</vt:lpstr>
      <vt:lpstr>Οι Πολιτικοί</vt:lpstr>
      <vt:lpstr>Οι έμποροι (κυρίως της ασφάλτου)</vt:lpstr>
      <vt:lpstr>Οι πολίτες</vt:lpstr>
      <vt:lpstr>Τελευταία ερώτηση προς το κοινό:</vt:lpstr>
      <vt:lpstr>ΕΥΧΑΡΙΣΤΩ ΓΙΑ ΤΗΝ ΠΡΟΣΟΧΗ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94</cp:revision>
  <dcterms:created xsi:type="dcterms:W3CDTF">2023-06-18T14:13:05Z</dcterms:created>
  <dcterms:modified xsi:type="dcterms:W3CDTF">2023-06-18T17:18:23Z</dcterms:modified>
</cp:coreProperties>
</file>