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7" r:id="rId9"/>
    <p:sldId id="268" r:id="rId10"/>
    <p:sldId id="269" r:id="rId11"/>
    <p:sldId id="263" r:id="rId12"/>
    <p:sldId id="261" r:id="rId13"/>
    <p:sldId id="264" r:id="rId14"/>
    <p:sldId id="266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0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166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13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582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30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83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5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1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2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6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4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3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2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7840-3A3F-9F35-0586-0BB056A7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Έξυπνη Μετακίνηση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F0038-1CF7-3993-3FAD-A59BFB72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3530128"/>
            <a:ext cx="8915399" cy="2428219"/>
          </a:xfrm>
        </p:spPr>
        <p:txBody>
          <a:bodyPr>
            <a:normAutofit/>
          </a:bodyPr>
          <a:lstStyle/>
          <a:p>
            <a:r>
              <a:rPr lang="el-GR" sz="2000" dirty="0"/>
              <a:t>Εργασία στα </a:t>
            </a:r>
            <a:r>
              <a:rPr lang="el-GR" sz="2000" b="1" dirty="0"/>
              <a:t>Προηγμένα Θέματα </a:t>
            </a:r>
            <a:r>
              <a:rPr lang="el-GR" b="1" dirty="0"/>
              <a:t>Διαχείρισης Δικτύων και Κινητών Επικοινωνιών</a:t>
            </a:r>
            <a:r>
              <a:rPr lang="el-GR" dirty="0"/>
              <a:t>, από τον Γεώργιο </a:t>
            </a:r>
            <a:r>
              <a:rPr lang="el-GR" dirty="0" err="1"/>
              <a:t>Σεϊμένη</a:t>
            </a:r>
            <a:r>
              <a:rPr lang="el-GR" dirty="0"/>
              <a:t> (Π19204).</a:t>
            </a:r>
            <a:endParaRPr lang="el-GR" b="1" dirty="0"/>
          </a:p>
          <a:p>
            <a:r>
              <a:rPr lang="el-GR" dirty="0"/>
              <a:t>(Επιβλέπων Καθηγητής: Δημήτριος </a:t>
            </a:r>
            <a:r>
              <a:rPr lang="el-GR" dirty="0" err="1"/>
              <a:t>Βέργαδος</a:t>
            </a:r>
            <a:r>
              <a:rPr lang="el-GR" dirty="0"/>
              <a:t>)</a:t>
            </a:r>
            <a:endParaRPr lang="en-US" dirty="0"/>
          </a:p>
          <a:p>
            <a:r>
              <a:rPr lang="el-GR" b="1" dirty="0"/>
              <a:t>Ιούνιος 2023</a:t>
            </a:r>
          </a:p>
          <a:p>
            <a:r>
              <a:rPr lang="el-GR" b="1" dirty="0"/>
              <a:t>ΠΑΝΕΠΙΣΤΗΜΙΟ ΠΕΙΡΑΙΩΣ – ΣΧΟΛΗ ΤΕΧΝΟΛΟΓΙΩΝ ΠΛΗΡΟΦΟΡΙΚΗΣ ΚΑΙ ΤΗΛΕΠΙΚΟΙΝΩΝΙΩΝ – ΤΜΗΜΑ ΠΛΗΡΟΦΟΡΙΚΗΣ</a:t>
            </a:r>
            <a:endParaRPr lang="en-US" b="1" dirty="0"/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F4774-D5E7-ACAE-D5D9-B5725E5BC98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193088" y="1970088"/>
            <a:ext cx="3998912" cy="5762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57262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A5AD-30D0-061C-372D-3F9627F2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Ηνωμένο Βασίλειο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3016-66F2-DCD5-5E18-ABC98E743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Το Ηνωμένο Βασίλειο έχει και αυτή υλοποιήσεις και, μάλιστα λίγο πιο διαφορετικές, από τις προηγούμενες δύο χώρες. Πιο συγκεκριμένα έχει δώσει έμφαση στα εξής:</a:t>
            </a:r>
          </a:p>
          <a:p>
            <a:r>
              <a:rPr lang="el-GR" dirty="0"/>
              <a:t>Ηλεκτρικά ποδήλατα, με συστήματα ηλεκτρονικής ενοικίασης.</a:t>
            </a:r>
          </a:p>
          <a:p>
            <a:r>
              <a:rPr lang="el-GR" dirty="0"/>
              <a:t>Σταθμοί φόρτισης ηλεκτρικών αυτοκινήτων.</a:t>
            </a:r>
          </a:p>
          <a:p>
            <a:r>
              <a:rPr lang="el-GR" dirty="0"/>
              <a:t>Στροφή προς τη χρήση υβριδικών αμαξιών.</a:t>
            </a:r>
          </a:p>
          <a:p>
            <a:r>
              <a:rPr lang="el-GR" dirty="0"/>
              <a:t>Στροφή προς την ένταξη αυτοκινήτων χωρίς οδηγό στους δρόμους.</a:t>
            </a:r>
            <a:endParaRPr lang="el-GR" b="1" dirty="0"/>
          </a:p>
          <a:p>
            <a:pPr marL="0" indent="0">
              <a:buNone/>
            </a:pPr>
            <a:br>
              <a:rPr lang="el-GR" dirty="0"/>
            </a:br>
            <a:endParaRPr lang="el-G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A142-6D8E-381B-79C7-0034BAB6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Ερώτηση κρίσεως προς το κοινό!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AE025-7A79-0B33-12EF-2E426590E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/>
              <a:t>Θα θέλατε κι εσείς να έχετε αυτές τις λύσεις που προαναφέρθηκαν;</a:t>
            </a:r>
          </a:p>
          <a:p>
            <a:pPr marL="0" indent="0">
              <a:buNone/>
            </a:pPr>
            <a:endParaRPr lang="el-GR" sz="2400" dirty="0"/>
          </a:p>
          <a:p>
            <a:pPr marL="0" indent="0">
              <a:buNone/>
            </a:pPr>
            <a:r>
              <a:rPr lang="el-GR" sz="2400" dirty="0"/>
              <a:t>Πιστεύετε ότι αυτά θα έκαναν τη ζωή σας πιο εύκολη; Θα μείωναν χρόνο από τις μετακινήσεις σας;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735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5771-586A-2F86-130B-87A9C421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έρευνα πάνω στο θέμα.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400A-8E48-7284-E203-8729E72C6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Εδώ και πολλά χρόνια, έχει ερευνηθεί η έννοια της έξυπνης μετακίνησης. Γενικώς, προσπαθούν οι ερευνητές να:</a:t>
            </a:r>
          </a:p>
          <a:p>
            <a:r>
              <a:rPr lang="el-GR" dirty="0"/>
              <a:t>«Ψυχολογήσουν» τον μετακινούμενο.</a:t>
            </a:r>
          </a:p>
          <a:p>
            <a:r>
              <a:rPr lang="el-GR" dirty="0"/>
              <a:t>Να χρησιμοποιήσουν μεθόδους τελευταίας τεχνολογίας στον τομέα της μεταφοράς και της μετακίνησης.</a:t>
            </a:r>
          </a:p>
          <a:p>
            <a:r>
              <a:rPr lang="el-GR" dirty="0"/>
              <a:t>Να μειώσουν όσο το δυνατόν περισσότερο τη χρήση του αυτοκινήτου.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Η έννοια της έξυπνης μετακίνησης, θα πρέπει να είναι όσο το δυνατόν πιο «πράσινη», δηλαδή να μειώσει την περιβαλλοντολογική μόλυνση.</a:t>
            </a:r>
          </a:p>
        </p:txBody>
      </p:sp>
    </p:spTree>
    <p:extLst>
      <p:ext uri="{BB962C8B-B14F-4D97-AF65-F5344CB8AC3E}">
        <p14:creationId xmlns:p14="http://schemas.microsoft.com/office/powerpoint/2010/main" val="3808123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6F72-DD9C-F16C-F23A-D4C3091B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 ποια τεχνολογικά μέσα γίνεται η έρευνα.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1231-29FF-9667-6A6A-1CD6F34A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Η έρευνα πάνω στο θέμα είναι μία πολύ μεγάλη υπόθεση. Όπως θα δούμε και παρακάτω αφορά και πολλούς τομείς. Τα μέσα που χρησιμοποιούνται, κυρίως, είναι τα εξής:</a:t>
            </a:r>
          </a:p>
          <a:p>
            <a:r>
              <a:rPr lang="el-GR" dirty="0"/>
              <a:t>Συστήματα συλλογής τεράστιου όγκου δεδομένων (που αφορούν τον πολίτη και τις μετακινήσεις του).</a:t>
            </a:r>
          </a:p>
          <a:p>
            <a:r>
              <a:rPr lang="el-GR" dirty="0"/>
              <a:t>Συστήματα αναλυτικής δεδομένων και πρόβλεψης ορισμένων συνθηκών και αναγκών.</a:t>
            </a:r>
          </a:p>
          <a:p>
            <a:r>
              <a:rPr lang="el-GR" dirty="0" err="1"/>
              <a:t>Μοντελοποίηση</a:t>
            </a:r>
            <a:r>
              <a:rPr lang="el-GR" dirty="0"/>
              <a:t> μεγάλου όγκου δεδομένων, για την προσωποποίηση των πολιτών.</a:t>
            </a:r>
          </a:p>
          <a:p>
            <a:pPr marL="0" indent="0">
              <a:buNone/>
            </a:pPr>
            <a:r>
              <a:rPr lang="el-GR" dirty="0"/>
              <a:t>Γενικώς, η συλλογή δεδομένων είναι κλειδί στις έρευνες της έξυπνης μετακίνησης.</a:t>
            </a:r>
          </a:p>
        </p:txBody>
      </p:sp>
    </p:spTree>
    <p:extLst>
      <p:ext uri="{BB962C8B-B14F-4D97-AF65-F5344CB8AC3E}">
        <p14:creationId xmlns:p14="http://schemas.microsoft.com/office/powerpoint/2010/main" val="401025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C4C7-11FA-8A88-6E48-F175D616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Πώς βοηθάει η συλλογή δεδομένων την έρευνα;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3248-3F86-E2FA-29AF-6C12107B3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Η συλλογή δεδομένων είναι, ίσως, ο ακρογωνιαίος λίθος για την έξυπνη μετακίνηση, καθώς:</a:t>
            </a:r>
          </a:p>
          <a:p>
            <a:r>
              <a:rPr lang="el-GR" dirty="0"/>
              <a:t>Υπάρχουν σύγχρονες μέθοδοι αναπαράστασης και </a:t>
            </a:r>
            <a:r>
              <a:rPr lang="el-GR" dirty="0" err="1"/>
              <a:t>μοντελοποίησης</a:t>
            </a:r>
            <a:r>
              <a:rPr lang="el-GR" dirty="0"/>
              <a:t> των δεδομένων.</a:t>
            </a:r>
          </a:p>
          <a:p>
            <a:r>
              <a:rPr lang="el-GR" dirty="0"/>
              <a:t>Υπάρχει ένας ολόκληρος τομέας (η Επιστήμη των Δεδομένων</a:t>
            </a:r>
            <a:r>
              <a:rPr lang="en-GB" dirty="0"/>
              <a:t>, </a:t>
            </a:r>
            <a:r>
              <a:rPr lang="el-GR" dirty="0" err="1"/>
              <a:t>Αγγ</a:t>
            </a:r>
            <a:r>
              <a:rPr lang="el-GR" dirty="0"/>
              <a:t>.: </a:t>
            </a:r>
            <a:r>
              <a:rPr lang="en-GB" dirty="0"/>
              <a:t>Data Science</a:t>
            </a:r>
            <a:r>
              <a:rPr lang="el-GR" dirty="0"/>
              <a:t>), ως </a:t>
            </a:r>
            <a:r>
              <a:rPr lang="el-GR" dirty="0" err="1"/>
              <a:t>υποκλάδι</a:t>
            </a:r>
            <a:r>
              <a:rPr lang="el-GR" dirty="0"/>
              <a:t> της πληροφορικής, που ασχολείται με μεγάλους όγκους δεδομένων.</a:t>
            </a:r>
          </a:p>
          <a:p>
            <a:r>
              <a:rPr lang="el-GR" dirty="0"/>
              <a:t>Δίνεται η δυνατότητα της πρόβλεψης, έχοντας τόσα πολλά δεδομένα για τους μετακινούμενους.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8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7F83-24C0-4955-0136-8FCDAADB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Ποιους τομείς αφορά η έξυπνη μετακίνηση;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DC91-AC58-C16B-6556-FE9827866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Πολλοί τομείς μπορούν να ασχοληθούν σε ένα </a:t>
            </a:r>
            <a:r>
              <a:rPr lang="el-GR" dirty="0" err="1"/>
              <a:t>πρότζεκτ</a:t>
            </a:r>
            <a:r>
              <a:rPr lang="el-GR" dirty="0"/>
              <a:t> που αφορά την έξυπνη μετακίνηση, το οποίο έχει να τους δώσει πολλά θετικά. Μερικοί από τους τομείς είναι:</a:t>
            </a:r>
          </a:p>
          <a:p>
            <a:r>
              <a:rPr lang="el-GR" dirty="0"/>
              <a:t>Οι δημόσιες αρχές.</a:t>
            </a:r>
          </a:p>
          <a:p>
            <a:r>
              <a:rPr lang="el-GR" dirty="0"/>
              <a:t>Οι πολιτικοί.</a:t>
            </a:r>
          </a:p>
          <a:p>
            <a:r>
              <a:rPr lang="el-GR" dirty="0"/>
              <a:t>Οι έμποροι.</a:t>
            </a:r>
          </a:p>
          <a:p>
            <a:r>
              <a:rPr lang="el-GR" dirty="0"/>
              <a:t>Οι ερευνητές.</a:t>
            </a:r>
          </a:p>
          <a:p>
            <a:r>
              <a:rPr lang="el-GR" dirty="0"/>
              <a:t>Και οι ίδιοι οι πολίτες!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29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7AC9-772C-8020-CAEE-FD828F8C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Οι Δημόσιες Αρχές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27889-079F-2417-D710-029B9228B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Αυτός ο τομέας επηρεάζεται πολύ θετικά από ένα επιτυχές </a:t>
            </a:r>
            <a:r>
              <a:rPr lang="el-GR" dirty="0" err="1"/>
              <a:t>πρότζεκτ</a:t>
            </a:r>
            <a:r>
              <a:rPr lang="el-GR" dirty="0"/>
              <a:t> έξυπνης μετακίνησης. Συγκεκριμένα θα μπορούσε να:</a:t>
            </a:r>
          </a:p>
          <a:p>
            <a:r>
              <a:rPr lang="el-GR" dirty="0"/>
              <a:t>Αναπτύξει και άλλες υποδομές.</a:t>
            </a:r>
          </a:p>
          <a:p>
            <a:r>
              <a:rPr lang="el-GR" dirty="0"/>
              <a:t>Να χτίσει ένα πεδίο εμπιστοσύνης μεταξύ πόλεως-πολιτών.</a:t>
            </a:r>
          </a:p>
          <a:p>
            <a:r>
              <a:rPr lang="el-GR" dirty="0"/>
              <a:t>Να αναπτυχθεί οικονομικά, με τους διάφορους τρόπους μετακίνησης, καθώς ο κόσμος θα χρησιμοποιεί περισσότερο τα μέσα μαζικής μεταφοράς.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02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8B28-5A05-94BA-3483-B34D1D0D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Οι Πολιτικοί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88F7-63C0-3795-9E02-01969DD7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Η συνεργασία με ορισμένους πολιτικούς, μπορεί να θέσει αρκετούς στόχους σε ένα </a:t>
            </a:r>
            <a:r>
              <a:rPr lang="el-GR" dirty="0" err="1"/>
              <a:t>πρότζεκτ</a:t>
            </a:r>
            <a:r>
              <a:rPr lang="el-GR" dirty="0"/>
              <a:t>, που θα είναι επικερδές και για την κοινωνία.</a:t>
            </a:r>
          </a:p>
          <a:p>
            <a:r>
              <a:rPr lang="el-GR" dirty="0"/>
              <a:t>Οι πολιτικοί χρηματοδοτούν ένα </a:t>
            </a:r>
            <a:r>
              <a:rPr lang="el-GR" dirty="0" err="1"/>
              <a:t>πρότζεκτ</a:t>
            </a:r>
            <a:r>
              <a:rPr lang="el-GR" dirty="0"/>
              <a:t> έξυπνης μετακίνησης.</a:t>
            </a:r>
          </a:p>
          <a:p>
            <a:r>
              <a:rPr lang="el-GR" dirty="0"/>
              <a:t>Ύστερα, τραβάνε την προσοχή τοπικών επιχειρήσεων, που μπορούν και αυτές να συμβάλλουν στο </a:t>
            </a:r>
            <a:r>
              <a:rPr lang="el-GR" dirty="0" err="1"/>
              <a:t>πρότζεκτ</a:t>
            </a:r>
            <a:r>
              <a:rPr lang="el-GR" dirty="0"/>
              <a:t>.</a:t>
            </a:r>
          </a:p>
          <a:p>
            <a:r>
              <a:rPr lang="el-GR" dirty="0"/>
              <a:t>Και μετά την ολοκλήρωση του </a:t>
            </a:r>
            <a:r>
              <a:rPr lang="el-GR" dirty="0" err="1"/>
              <a:t>πρότζεκτ</a:t>
            </a:r>
            <a:r>
              <a:rPr lang="el-GR" dirty="0"/>
              <a:t>, μπορούν να δημιουργηθούν νέες επιχειρήσεις, γύρω από αυτό το </a:t>
            </a:r>
            <a:r>
              <a:rPr lang="el-GR" dirty="0" err="1"/>
              <a:t>πρότζεκτ</a:t>
            </a:r>
            <a:r>
              <a:rPr lang="el-GR" dirty="0"/>
              <a:t> (π.χ. μία καφετέρια δίπλα σε έναν σταθμό μετρό).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79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FEF7-E41E-0BD1-E412-41475598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Οι έμποροι (κυρίως της ασφάλτου)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5A9EC-C39C-FE2C-6699-2C1BA4501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Με μειωμένη κίνηση στους δρόμους, οι έμποροι θα μπορούν να:</a:t>
            </a:r>
          </a:p>
          <a:p>
            <a:r>
              <a:rPr lang="el-GR" dirty="0"/>
              <a:t>Πραγματοποιούν τις μετακινήσεις τους με ταχύτητα.</a:t>
            </a:r>
          </a:p>
          <a:p>
            <a:r>
              <a:rPr lang="el-GR" dirty="0"/>
              <a:t>Να νιώθουν ασφαλείς στον δρόμο.</a:t>
            </a:r>
          </a:p>
          <a:p>
            <a:r>
              <a:rPr lang="el-GR" dirty="0"/>
              <a:t>Και να ολοκληρώνουν περισσότερες παραγγελίες μέσα στην ημέρα, καθώς δεν υπάρχει μεγάλη συμφόρηση </a:t>
            </a:r>
            <a:r>
              <a:rPr lang="el-GR"/>
              <a:t>στους δρόμους.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0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DEAF7A-6EE0-70F0-7312-D87E1F37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Γιατί την μελετάμε;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09F7E6-B00A-ECFC-B5A6-FAA2E7612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Σε ορισμένες μεγαλουπόλεις, υπάρχει επαυξημένη κίνηση στους δρόμους.</a:t>
            </a:r>
          </a:p>
          <a:p>
            <a:r>
              <a:rPr lang="el-GR" dirty="0"/>
              <a:t>Τα παρόντα μέσα μαζικής μεταφοράς δεν επαρκούν για την μετακίνηση των πολιτών.</a:t>
            </a:r>
          </a:p>
          <a:p>
            <a:r>
              <a:rPr lang="el-GR" dirty="0"/>
              <a:t>Η χρήση των πόρων δεν είναι αποδοτική.</a:t>
            </a:r>
          </a:p>
          <a:p>
            <a:r>
              <a:rPr lang="el-GR" dirty="0"/>
              <a:t>Η κατασκευή καινούργιων δρόμων, δεν είναι η λύση του προβλήματος.</a:t>
            </a:r>
          </a:p>
          <a:p>
            <a:endParaRPr lang="el-GR" dirty="0"/>
          </a:p>
          <a:p>
            <a:endParaRPr lang="el-GR" dirty="0"/>
          </a:p>
          <a:p>
            <a:pPr marL="0" indent="0">
              <a:buNone/>
            </a:pPr>
            <a:r>
              <a:rPr lang="el-GR" b="1" dirty="0"/>
              <a:t>ΑΡΑ, ΠΟΙΑ ΕΊΝΑΙ Η ΛΥΣΗ;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1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E9AB-1EAA-0F47-7824-1CBA92073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800" b="1" dirty="0"/>
              <a:t>ΕΡΩΤΗΣΗ ΠΡΟΣ ΤΟ ΚΟΙΝΟ:</a:t>
            </a:r>
            <a:r>
              <a:rPr lang="el-GR" sz="2800" dirty="0"/>
              <a:t> Τι νομίζετε εσείς ότι είναι η έξυπνη μετακίνηση (με απλά λόγια);</a:t>
            </a:r>
            <a:endParaRPr lang="en-US" sz="28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FEC402-D9B2-6BF7-D762-B5C03D08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Προτού ξεκινήσουμε, ας πάρουμε τη… βοήθεια του κοινού!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2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312A-7AE1-2CED-A5CA-5FF2AB32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είναι, πραγματικά, η Έξυπνη Μετακίνηση;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EA56-1501-B93F-0EFF-C22B327F9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Είναι η μελέτη της συμπεριφοράς και των αναγκών των μετακινούμενων.</a:t>
            </a:r>
          </a:p>
          <a:p>
            <a:r>
              <a:rPr lang="el-GR" dirty="0"/>
              <a:t>Η οργάνωση και η σχεδίαση μιας μετακίνησης.</a:t>
            </a:r>
          </a:p>
          <a:p>
            <a:r>
              <a:rPr lang="el-GR" dirty="0"/>
              <a:t>Η προσθήκη αστικών δικτύων, ώστε οι μετακινούμενοι να έχουν πολλές και διαφορετικές λύσεις, για να πάνε από το σημείο Α στο σημείο Β.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Γενικώς, η έξυπνη μετακίνηση δεν έχει μόνο έναν ορισμό ή μόνο μία υλοποίηση. Είναι μία ιδέα, αρκούντως γενική και αφηρημένη, ώστε να εξελιχθεί στο προσεχές μέλλον.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7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D267-32F7-860F-9526-4E3578A1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 ποιους τρόπους έχει υλοποιηθεί αυτή ιδέα;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78E7-1DDE-8662-5A66-8B8CD8D6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/>
              <a:t>Όπως αναφέραμε και πριν, υπάρχουν πολλοί τρόποι να υλοποιηθεί η έννοια της έξυπνης μετακίνησης. Μερικά παραδείγματα είναι:</a:t>
            </a:r>
          </a:p>
          <a:p>
            <a:r>
              <a:rPr lang="el-GR" dirty="0"/>
              <a:t>Προσθήκη ποδηλατοδρόμων ή ειδικών δρόμων για πατίνια, ώστε οι πολίτες να πραγματοποιούν μετακινήσεις σε κοντινή απόσταση αποδοτικότερα.</a:t>
            </a:r>
          </a:p>
          <a:p>
            <a:r>
              <a:rPr lang="el-GR" dirty="0"/>
              <a:t>Εκτός από τους ποδηλατοδρόμους, να προστεθεί κι ένα σύστημα άμεσης ενοικίασης πατινιού, με συγκεκριμένους σταθμούς στην πόλη, ώστε να μην χρειάζεται απαραίτητα να έχει ο κάθε πολίτης το δικό του.</a:t>
            </a:r>
          </a:p>
          <a:p>
            <a:r>
              <a:rPr lang="el-GR" dirty="0"/>
              <a:t>Αποδοτικότερα και πιο ασφαλή μέσα μαζικής μεταφοράς. Εκμετάλλευση της ηλεκτροκίνησης και σε αυτόν τον τομέα (π.χ. το μετρό).</a:t>
            </a:r>
          </a:p>
          <a:p>
            <a:r>
              <a:rPr lang="el-GR" dirty="0"/>
              <a:t>Ανοιχτά δεδομένα στον κόσμο (π.χ. δρομολόγια, υπολογισμός εκτιμώμενης ώρας άφιξης, </a:t>
            </a:r>
            <a:r>
              <a:rPr lang="el-GR" dirty="0" err="1"/>
              <a:t>κ.τλ</a:t>
            </a:r>
            <a:r>
              <a:rPr lang="el-GR" dirty="0"/>
              <a:t>.), ώστε να μπορούν οι μετακινούμενοι να σχεδιάζουν τα ταξίδια τους.</a:t>
            </a:r>
          </a:p>
        </p:txBody>
      </p:sp>
    </p:spTree>
    <p:extLst>
      <p:ext uri="{BB962C8B-B14F-4D97-AF65-F5344CB8AC3E}">
        <p14:creationId xmlns:p14="http://schemas.microsoft.com/office/powerpoint/2010/main" val="122193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0273-F561-2EF3-0CBF-424BF3CB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περιμένουμε να δούμε στο μέλλον;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8C1E-77CB-68F3-3E31-326EAD9AB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96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Τα προηγούμενα παραδείγματα, όπως θα δούμε και παρακάτω, έχουν υλοποιηθεί σε διάφορες Ευρωπαϊκές χώρες. Στην παρούσα φάση εξετάζονται τα εξής:</a:t>
            </a:r>
          </a:p>
          <a:p>
            <a:r>
              <a:rPr lang="el-GR" dirty="0"/>
              <a:t>Προσθήκη περισσότερων σταθμών φόρτισης ηλεκτρικών αυτοκινήτων</a:t>
            </a:r>
          </a:p>
          <a:p>
            <a:r>
              <a:rPr lang="el-GR" dirty="0"/>
              <a:t>Πρόγραμμα ένταξης αυτοκινήτων χωρίς οδηγό στους δρόμους.</a:t>
            </a:r>
          </a:p>
          <a:p>
            <a:r>
              <a:rPr lang="el-GR" dirty="0"/>
              <a:t>Προγράμματα διαμοιρασμού ηλεκτρικών αυτοκινήτων, ποδηλάτων και πατινιών.</a:t>
            </a:r>
          </a:p>
          <a:p>
            <a:r>
              <a:rPr lang="el-GR" dirty="0"/>
              <a:t>Εφαρμογές ενημέρωσης (και κράτησης) για διαθέσιμους χώρους στάθμευσης.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Όλα τα παραπάνω, είναι αυτήν τη στιγμή στο επίκεντρο των ερευνών που αφορούν την έξυπνη μετακίνηση.</a:t>
            </a:r>
          </a:p>
        </p:txBody>
      </p:sp>
    </p:spTree>
    <p:extLst>
      <p:ext uri="{BB962C8B-B14F-4D97-AF65-F5344CB8AC3E}">
        <p14:creationId xmlns:p14="http://schemas.microsoft.com/office/powerpoint/2010/main" val="70778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5C6C-25EE-80FD-EDFB-4BA62C88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Σημαντικά παραδείγματα.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5FA3-AF6C-EA22-BD24-AD9A8DC35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54942"/>
            <a:ext cx="8915400" cy="3856280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Σε ορισμένες χώρες,</a:t>
            </a:r>
            <a:r>
              <a:rPr lang="en-US" dirty="0"/>
              <a:t> </a:t>
            </a:r>
            <a:r>
              <a:rPr lang="el-GR" dirty="0"/>
              <a:t>υπάρχουν πολύ σύγχρονες υλοποιήσεις, χρησιμοποιώντας την τελευταία τεχνολογία, για να επιτευχθεί ο σκοπός της έξυπνης μετακίνησης: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BDA8-BC99-1C96-345E-138B7E55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Γερμανία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7AB09-13E5-D2F4-0B3A-F2648E5E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Στην Γερμανία έχει αναπτυχθεί αρκετά η έξυπνη μετακίνησης, δίνοντας στους πολίτες της, μεταξύ άλλων, τις εξής </a:t>
            </a:r>
            <a:r>
              <a:rPr lang="el-GR" dirty="0" err="1"/>
              <a:t>δυνατότες</a:t>
            </a:r>
            <a:r>
              <a:rPr lang="el-GR" dirty="0"/>
              <a:t>:</a:t>
            </a:r>
          </a:p>
          <a:p>
            <a:r>
              <a:rPr lang="el-GR" dirty="0"/>
              <a:t>Έξυπνες κάρτες για μετακίνηση.</a:t>
            </a:r>
          </a:p>
          <a:p>
            <a:r>
              <a:rPr lang="el-GR" dirty="0"/>
              <a:t>Προγράμματα διαμοιρασμού ηλεκτρικών ποδηλάτων.</a:t>
            </a:r>
          </a:p>
          <a:p>
            <a:r>
              <a:rPr lang="el-GR" dirty="0"/>
              <a:t>Προγράμματα διαμοιρασμού αυτοκινήτων (ηλεκτρικών και εσωτερικής καύσης)</a:t>
            </a:r>
          </a:p>
          <a:p>
            <a:r>
              <a:rPr lang="el-GR" dirty="0"/>
              <a:t>Παροχή σταθμών φόρτισης ηλεκτρικών αμαξιών.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0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9D73-E393-6709-EEBB-E8561318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Γαλλία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279A6-5085-3FF5-88F0-EF75FEAFF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Η Γαλλία, έχει μοιάσει αρκετά στη Γερμανία, σε ό,τι αφορά την έξυπνη μετακίνηση, δίνοντας αρκετές δυνατότητες:</a:t>
            </a:r>
          </a:p>
          <a:p>
            <a:r>
              <a:rPr lang="el-GR" dirty="0"/>
              <a:t>Έξυπνη κάρτα μετακίνησης</a:t>
            </a:r>
          </a:p>
          <a:p>
            <a:r>
              <a:rPr lang="el-GR" dirty="0"/>
              <a:t>Προγράμματα διαμοιρασμού αυτοκινήτων.</a:t>
            </a:r>
          </a:p>
          <a:p>
            <a:r>
              <a:rPr lang="el-GR" dirty="0"/>
              <a:t>Προγράμματα και εφαρμογές για κράτηση και προβολή διαθέσιμων χώρων σταθμεύσεως.</a:t>
            </a:r>
          </a:p>
        </p:txBody>
      </p:sp>
    </p:spTree>
    <p:extLst>
      <p:ext uri="{BB962C8B-B14F-4D97-AF65-F5344CB8AC3E}">
        <p14:creationId xmlns:p14="http://schemas.microsoft.com/office/powerpoint/2010/main" val="20731342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163</TotalTime>
  <Words>1123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Έξυπνη Μετακίνηση</vt:lpstr>
      <vt:lpstr>Γιατί την μελετάμε;</vt:lpstr>
      <vt:lpstr>Προτού ξεκινήσουμε, ας πάρουμε τη… βοήθεια του κοινού!</vt:lpstr>
      <vt:lpstr>Τι είναι, πραγματικά, η Έξυπνη Μετακίνηση;</vt:lpstr>
      <vt:lpstr>Με ποιους τρόπους έχει υλοποιηθεί αυτή ιδέα;</vt:lpstr>
      <vt:lpstr>Τι περιμένουμε να δούμε στο μέλλον;</vt:lpstr>
      <vt:lpstr>Σημαντικά παραδείγματα.</vt:lpstr>
      <vt:lpstr>Γερμανία</vt:lpstr>
      <vt:lpstr>Γαλλία</vt:lpstr>
      <vt:lpstr>Ηνωμένο Βασίλειο</vt:lpstr>
      <vt:lpstr>Ερώτηση κρίσεως προς το κοινό!</vt:lpstr>
      <vt:lpstr>Η έρευνα πάνω στο θέμα.</vt:lpstr>
      <vt:lpstr>Με ποια τεχνολογικά μέσα γίνεται η έρευνα.</vt:lpstr>
      <vt:lpstr>Πώς βοηθάει η συλλογή δεδομένων την έρευνα;</vt:lpstr>
      <vt:lpstr>Ποιους τομείς αφορά η έξυπνη μετακίνηση;</vt:lpstr>
      <vt:lpstr>Οι Δημόσιες Αρχές</vt:lpstr>
      <vt:lpstr>Οι Πολιτικοί</vt:lpstr>
      <vt:lpstr>Οι έμποροι (κυρίως της ασφάλτου)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Έξυπνη Μετακίνηση</dc:title>
  <dc:creator>GEORGIOS SEIMENIS</dc:creator>
  <cp:lastModifiedBy>GEORGIOS SEIMENIS</cp:lastModifiedBy>
  <cp:revision>89</cp:revision>
  <dcterms:created xsi:type="dcterms:W3CDTF">2023-06-18T14:13:05Z</dcterms:created>
  <dcterms:modified xsi:type="dcterms:W3CDTF">2023-06-18T16:56:25Z</dcterms:modified>
</cp:coreProperties>
</file>