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42"/>
  </p:notesMasterIdLst>
  <p:sldIdLst>
    <p:sldId id="256" r:id="rId3"/>
    <p:sldId id="257" r:id="rId4"/>
    <p:sldId id="258" r:id="rId5"/>
    <p:sldId id="260" r:id="rId6"/>
    <p:sldId id="291" r:id="rId7"/>
    <p:sldId id="296" r:id="rId8"/>
    <p:sldId id="297" r:id="rId9"/>
    <p:sldId id="298" r:id="rId10"/>
    <p:sldId id="299" r:id="rId11"/>
    <p:sldId id="300" r:id="rId12"/>
    <p:sldId id="301"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8" r:id="rId37"/>
    <p:sldId id="329" r:id="rId38"/>
    <p:sldId id="327" r:id="rId39"/>
    <p:sldId id="287" r:id="rId40"/>
    <p:sldId id="289" r:id="rId41"/>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Μεσαίο στυ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Φωτεινό στυλ 3 - Έμφαση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Φωτεινό στυλ 3 - Έμφαση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Φωτεινό στυλ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3322" autoAdjust="0"/>
  </p:normalViewPr>
  <p:slideViewPr>
    <p:cSldViewPr>
      <p:cViewPr>
        <p:scale>
          <a:sx n="70" d="100"/>
          <a:sy n="70" d="100"/>
        </p:scale>
        <p:origin x="-1386" y="726"/>
      </p:cViewPr>
      <p:guideLst>
        <p:guide orient="horz" pos="2160"/>
        <p:guide pos="2880"/>
      </p:guideLst>
    </p:cSldViewPr>
  </p:slideViewPr>
  <p:outlineViewPr>
    <p:cViewPr>
      <p:scale>
        <a:sx n="33" d="100"/>
        <a:sy n="33" d="100"/>
      </p:scale>
      <p:origin x="0" y="3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13.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E124B-58C3-4133-8B3F-95FD84AD897B}" type="datetimeFigureOut">
              <a:rPr lang="el-GR" smtClean="0"/>
              <a:pPr/>
              <a:t>22/12/2016</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1A51B-AC0D-47B7-A7B4-B0BF200F0F5E}" type="slidenum">
              <a:rPr lang="el-GR" smtClean="0"/>
              <a:pPr/>
              <a:t>‹#›</a:t>
            </a:fld>
            <a:endParaRPr lang="el-GR"/>
          </a:p>
        </p:txBody>
      </p:sp>
    </p:spTree>
    <p:extLst>
      <p:ext uri="{BB962C8B-B14F-4D97-AF65-F5344CB8AC3E}">
        <p14:creationId xmlns:p14="http://schemas.microsoft.com/office/powerpoint/2010/main" val="134303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baseline="0" dirty="0" smtClean="0"/>
          </a:p>
        </p:txBody>
      </p:sp>
      <p:sp>
        <p:nvSpPr>
          <p:cNvPr id="4" name="3 - Θέση αριθμού διαφάνειας"/>
          <p:cNvSpPr>
            <a:spLocks noGrp="1"/>
          </p:cNvSpPr>
          <p:nvPr>
            <p:ph type="sldNum" sz="quarter" idx="10"/>
          </p:nvPr>
        </p:nvSpPr>
        <p:spPr/>
        <p:txBody>
          <a:bodyPr/>
          <a:lstStyle/>
          <a:p>
            <a:fld id="{2291A51B-AC0D-47B7-A7B4-B0BF200F0F5E}"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t>
            </a:r>
            <a:r>
              <a:rPr lang="el-GR" sz="1200" kern="1200" dirty="0" err="1" smtClean="0">
                <a:solidFill>
                  <a:schemeClr val="tx1"/>
                </a:solidFill>
                <a:effectLst/>
                <a:latin typeface="+mn-lt"/>
                <a:ea typeface="+mn-ea"/>
                <a:cs typeface="+mn-cs"/>
              </a:rPr>
              <a:t>ιμή</a:t>
            </a:r>
            <a:r>
              <a:rPr lang="el-GR" sz="1200" kern="1200" dirty="0" smtClean="0">
                <a:solidFill>
                  <a:schemeClr val="tx1"/>
                </a:solidFill>
                <a:effectLst/>
                <a:latin typeface="+mn-lt"/>
                <a:ea typeface="+mn-ea"/>
                <a:cs typeface="+mn-cs"/>
              </a:rPr>
              <a:t> του </a:t>
            </a:r>
            <a:r>
              <a:rPr lang="en-US" sz="1200" kern="1200" dirty="0" smtClean="0">
                <a:solidFill>
                  <a:schemeClr val="tx1"/>
                </a:solidFill>
                <a:effectLst/>
                <a:latin typeface="+mn-lt"/>
                <a:ea typeface="+mn-ea"/>
                <a:cs typeface="+mn-cs"/>
              </a:rPr>
              <a:t>Q </a:t>
            </a:r>
            <a:r>
              <a:rPr lang="el-GR" sz="1200" kern="1200" dirty="0" smtClean="0">
                <a:solidFill>
                  <a:schemeClr val="tx1"/>
                </a:solidFill>
                <a:effectLst/>
                <a:latin typeface="+mn-lt"/>
                <a:ea typeface="+mn-ea"/>
                <a:cs typeface="+mn-cs"/>
              </a:rPr>
              <a:t>πολύ κοντά στο μηδέν ή πολύ μικρή συγκριτικά με το σφάλμα μετρήσεων </a:t>
            </a:r>
            <a:r>
              <a:rPr lang="en-US" sz="1200" kern="1200" dirty="0" smtClean="0">
                <a:solidFill>
                  <a:schemeClr val="tx1"/>
                </a:solidFill>
                <a:effectLst/>
                <a:latin typeface="+mn-lt"/>
                <a:ea typeface="+mn-ea"/>
                <a:cs typeface="+mn-cs"/>
              </a:rPr>
              <a:t>R </a:t>
            </a:r>
            <a:r>
              <a:rPr lang="el-GR" sz="1200" kern="1200" dirty="0" smtClean="0">
                <a:solidFill>
                  <a:schemeClr val="tx1"/>
                </a:solidFill>
                <a:effectLst/>
                <a:latin typeface="+mn-lt"/>
                <a:ea typeface="+mn-ea"/>
                <a:cs typeface="+mn-cs"/>
              </a:rPr>
              <a:t>σημαίνει ότι η τιμή του Κέρδους εξαρτάται αποκλειστικά από τη σύγκριση του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σφάλματος εκτίμησης</a:t>
            </a:r>
            <a:r>
              <a:rPr lang="en-US" sz="1200" kern="1200" dirty="0" smtClean="0">
                <a:solidFill>
                  <a:schemeClr val="tx1"/>
                </a:solidFill>
                <a:effectLst/>
                <a:latin typeface="+mn-lt"/>
                <a:ea typeface="+mn-ea"/>
                <a:cs typeface="+mn-cs"/>
              </a:rPr>
              <a:t> P</a:t>
            </a:r>
            <a:r>
              <a:rPr lang="el-G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και του σφάλματος μετρήσεων </a:t>
            </a:r>
            <a:r>
              <a:rPr lang="en-US" sz="1200" kern="1200" dirty="0" smtClean="0">
                <a:solidFill>
                  <a:schemeClr val="tx1"/>
                </a:solidFill>
                <a:effectLst/>
                <a:latin typeface="+mn-lt"/>
                <a:ea typeface="+mn-ea"/>
                <a:cs typeface="+mn-cs"/>
              </a:rPr>
              <a:t>R</a:t>
            </a:r>
            <a:r>
              <a:rPr lang="el-GR" sz="1200" kern="1200" dirty="0" smtClean="0">
                <a:solidFill>
                  <a:schemeClr val="tx1"/>
                </a:solidFill>
                <a:effectLst/>
                <a:latin typeface="+mn-lt"/>
                <a:ea typeface="+mn-ea"/>
                <a:cs typeface="+mn-cs"/>
              </a:rPr>
              <a:t>  χωρίς να δίνεται εκ των προτέρων βάρος στις μετρήσεις</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Επιτυγχάνεται το ζητούμενο που είναι η εξομάλυνση του θορύβου αλλά χάνεται η ακρίβεια μετρήσεων και η διακριτική ικανότητα εξουδετερώνοντας στην ουσία τα θετικά αποτελέσματα του φίλτρου.</a:t>
            </a:r>
            <a:endParaRPr lang="en-US" sz="1200" kern="1200" dirty="0" smtClean="0">
              <a:solidFill>
                <a:schemeClr val="tx1"/>
              </a:solidFill>
              <a:effectLst/>
              <a:latin typeface="+mn-lt"/>
              <a:ea typeface="+mn-ea"/>
              <a:cs typeface="+mn-cs"/>
            </a:endParaRPr>
          </a:p>
          <a:p>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34</a:t>
            </a:fld>
            <a:endParaRPr lang="el-GR"/>
          </a:p>
        </p:txBody>
      </p:sp>
    </p:spTree>
    <p:extLst>
      <p:ext uri="{BB962C8B-B14F-4D97-AF65-F5344CB8AC3E}">
        <p14:creationId xmlns:p14="http://schemas.microsoft.com/office/powerpoint/2010/main" val="399128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Αντιθέτως, τιμή του </a:t>
            </a:r>
            <a:r>
              <a:rPr lang="en-US" sz="1200" kern="1200" dirty="0" smtClean="0">
                <a:solidFill>
                  <a:schemeClr val="tx1"/>
                </a:solidFill>
                <a:effectLst/>
                <a:latin typeface="+mn-lt"/>
                <a:ea typeface="+mn-ea"/>
                <a:cs typeface="+mn-cs"/>
              </a:rPr>
              <a:t>Q </a:t>
            </a:r>
            <a:r>
              <a:rPr lang="el-GR" sz="1200" kern="1200" dirty="0" smtClean="0">
                <a:solidFill>
                  <a:schemeClr val="tx1"/>
                </a:solidFill>
                <a:effectLst/>
                <a:latin typeface="+mn-lt"/>
                <a:ea typeface="+mn-ea"/>
                <a:cs typeface="+mn-cs"/>
              </a:rPr>
              <a:t>συγκρίσιμη με εκείνη του </a:t>
            </a:r>
            <a:r>
              <a:rPr lang="en-US" sz="1200" kern="1200" dirty="0" smtClean="0">
                <a:solidFill>
                  <a:schemeClr val="tx1"/>
                </a:solidFill>
                <a:effectLst/>
                <a:latin typeface="+mn-lt"/>
                <a:ea typeface="+mn-ea"/>
                <a:cs typeface="+mn-cs"/>
              </a:rPr>
              <a:t>R</a:t>
            </a:r>
            <a:r>
              <a:rPr lang="el-GR" sz="1200" kern="1200" dirty="0" smtClean="0">
                <a:solidFill>
                  <a:schemeClr val="tx1"/>
                </a:solidFill>
                <a:effectLst/>
                <a:latin typeface="+mn-lt"/>
                <a:ea typeface="+mn-ea"/>
                <a:cs typeface="+mn-cs"/>
              </a:rPr>
              <a:t>, ανεξαρτήτως αν είναι μικρότερη ή μεγαλύτερη, σημαίνει ότι η διαδικασία εμπιστεύεται εκ των προτέρων τις μετρήσει</a:t>
            </a:r>
            <a:r>
              <a:rPr lang="en-US" sz="1200" kern="1200" dirty="0" smtClean="0">
                <a:solidFill>
                  <a:schemeClr val="tx1"/>
                </a:solidFill>
                <a:effectLst/>
                <a:latin typeface="+mn-lt"/>
                <a:ea typeface="+mn-ea"/>
                <a:cs typeface="+mn-cs"/>
              </a:rPr>
              <a:t>ς</a:t>
            </a:r>
            <a:r>
              <a:rPr lang="el-GR" sz="1200" kern="1200" dirty="0" smtClean="0">
                <a:solidFill>
                  <a:schemeClr val="tx1"/>
                </a:solidFill>
                <a:effectLst/>
                <a:latin typeface="+mn-lt"/>
                <a:ea typeface="+mn-ea"/>
                <a:cs typeface="+mn-cs"/>
              </a:rPr>
              <a:t>. Διατηρείται η ακρίβεια των μετρήσεων και η διακριτική ικανότητα, όμως παρατηρείται και ευαισθησία στο θόρυβο.</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 </a:t>
            </a:r>
            <a:r>
              <a:rPr lang="el-GR" sz="1200" kern="1200" dirty="0" smtClean="0">
                <a:solidFill>
                  <a:schemeClr val="tx1"/>
                </a:solidFill>
                <a:effectLst/>
                <a:latin typeface="+mn-lt"/>
                <a:ea typeface="+mn-ea"/>
                <a:cs typeface="+mn-cs"/>
              </a:rPr>
              <a:t>συγκεκριμένη παραμετροποίηση του </a:t>
            </a:r>
            <a:r>
              <a:rPr lang="en-US" sz="1200" kern="1200" dirty="0" smtClean="0">
                <a:solidFill>
                  <a:schemeClr val="tx1"/>
                </a:solidFill>
                <a:effectLst/>
                <a:latin typeface="+mn-lt"/>
                <a:ea typeface="+mn-ea"/>
                <a:cs typeface="+mn-cs"/>
              </a:rPr>
              <a:t>KF </a:t>
            </a:r>
            <a:r>
              <a:rPr lang="el-GR" sz="1200" kern="1200" dirty="0" smtClean="0">
                <a:solidFill>
                  <a:schemeClr val="tx1"/>
                </a:solidFill>
                <a:effectLst/>
                <a:latin typeface="+mn-lt"/>
                <a:ea typeface="+mn-ea"/>
                <a:cs typeface="+mn-cs"/>
              </a:rPr>
              <a:t>αποδίδει αυτό για το οποίο χρησιμοποιήθηκε αλλά παράλληλα δημιουργεί ένα πρόβλημα. Καταφέρνει την ομαλοποίηση των ακραίων τιμών και των ασταθών μετρήσεων αλλά εισάγει καθυστέρηση σε μεγάλες μεταβολές των τιμών που δεν αποτελούν τυχαίο σφάλμα.</a:t>
            </a:r>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35</a:t>
            </a:fld>
            <a:endParaRPr lang="el-GR"/>
          </a:p>
        </p:txBody>
      </p:sp>
    </p:spTree>
    <p:extLst>
      <p:ext uri="{BB962C8B-B14F-4D97-AF65-F5344CB8AC3E}">
        <p14:creationId xmlns:p14="http://schemas.microsoft.com/office/powerpoint/2010/main" val="399128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 </a:t>
            </a:r>
            <a:r>
              <a:rPr lang="el-GR" sz="1200" kern="1200" dirty="0" smtClean="0">
                <a:solidFill>
                  <a:schemeClr val="tx1"/>
                </a:solidFill>
                <a:effectLst/>
                <a:latin typeface="+mn-lt"/>
                <a:ea typeface="+mn-ea"/>
                <a:cs typeface="+mn-cs"/>
              </a:rPr>
              <a:t>συγκεκριμένη παραμετροποίηση του </a:t>
            </a:r>
            <a:r>
              <a:rPr lang="en-US" sz="1200" kern="1200" dirty="0" smtClean="0">
                <a:solidFill>
                  <a:schemeClr val="tx1"/>
                </a:solidFill>
                <a:effectLst/>
                <a:latin typeface="+mn-lt"/>
                <a:ea typeface="+mn-ea"/>
                <a:cs typeface="+mn-cs"/>
              </a:rPr>
              <a:t>KF </a:t>
            </a:r>
            <a:r>
              <a:rPr lang="el-GR" sz="1200" kern="1200" dirty="0" smtClean="0">
                <a:solidFill>
                  <a:schemeClr val="tx1"/>
                </a:solidFill>
                <a:effectLst/>
                <a:latin typeface="+mn-lt"/>
                <a:ea typeface="+mn-ea"/>
                <a:cs typeface="+mn-cs"/>
              </a:rPr>
              <a:t>αποδίδει αυτό για το οποίο χρησιμοποιήθηκε αλλά παράλληλα δημιουργεί ένα πρόβλημα. Καταφέρνει την ομαλοποίηση των ακραίων τιμών και των ασταθών μετρήσεων αλλά εισάγει καθυστέρηση σε μεγάλες μεταβολές των τιμών που δεν αποτελούν τυχαίο σφάλμα.</a:t>
            </a:r>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36</a:t>
            </a:fld>
            <a:endParaRPr lang="el-GR"/>
          </a:p>
        </p:txBody>
      </p:sp>
    </p:spTree>
    <p:extLst>
      <p:ext uri="{BB962C8B-B14F-4D97-AF65-F5344CB8AC3E}">
        <p14:creationId xmlns:p14="http://schemas.microsoft.com/office/powerpoint/2010/main" val="399128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2291A51B-AC0D-47B7-A7B4-B0BF200F0F5E}"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sz="1200" kern="1200" dirty="0" smtClean="0">
                <a:solidFill>
                  <a:schemeClr val="tx1"/>
                </a:solidFill>
                <a:effectLst/>
                <a:latin typeface="+mn-lt"/>
                <a:ea typeface="+mn-ea"/>
                <a:cs typeface="+mn-cs"/>
              </a:rPr>
              <a:t>Αντικείμενο της εργασίας είναι η κατασκευή μίας συσκευής τύπου </a:t>
            </a:r>
            <a:r>
              <a:rPr lang="en-US" sz="1200" kern="1200" dirty="0" smtClean="0">
                <a:solidFill>
                  <a:schemeClr val="tx1"/>
                </a:solidFill>
                <a:effectLst/>
                <a:latin typeface="+mn-lt"/>
                <a:ea typeface="+mn-ea"/>
                <a:cs typeface="+mn-cs"/>
              </a:rPr>
              <a:t>SONAR </a:t>
            </a:r>
            <a:r>
              <a:rPr lang="el-GR" sz="1200"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SO</a:t>
            </a:r>
            <a:r>
              <a:rPr lang="en-US" sz="1200" kern="1200" dirty="0" err="1" smtClean="0">
                <a:solidFill>
                  <a:schemeClr val="tx1"/>
                </a:solidFill>
                <a:effectLst/>
                <a:latin typeface="+mn-lt"/>
                <a:ea typeface="+mn-ea"/>
                <a:cs typeface="+mn-cs"/>
              </a:rPr>
              <a:t>und</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avigation </a:t>
            </a:r>
            <a:r>
              <a:rPr lang="en-US" sz="1200" b="1" kern="120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nd </a:t>
            </a:r>
            <a:r>
              <a:rPr lang="en-US" sz="1200" b="1" kern="1200" dirty="0" smtClean="0">
                <a:solidFill>
                  <a:schemeClr val="tx1"/>
                </a:solidFill>
                <a:effectLst/>
                <a:latin typeface="+mn-lt"/>
                <a:ea typeface="+mn-ea"/>
                <a:cs typeface="+mn-cs"/>
              </a:rPr>
              <a:t>R</a:t>
            </a:r>
            <a:r>
              <a:rPr lang="en-US" sz="1200" kern="1200" dirty="0" smtClean="0">
                <a:solidFill>
                  <a:schemeClr val="tx1"/>
                </a:solidFill>
                <a:effectLst/>
                <a:latin typeface="+mn-lt"/>
                <a:ea typeface="+mn-ea"/>
                <a:cs typeface="+mn-cs"/>
              </a:rPr>
              <a:t>anging</a:t>
            </a:r>
            <a:r>
              <a:rPr lang="el-GR" sz="1200" kern="1200" dirty="0" smtClean="0">
                <a:solidFill>
                  <a:schemeClr val="tx1"/>
                </a:solidFill>
                <a:effectLst/>
                <a:latin typeface="+mn-lt"/>
                <a:ea typeface="+mn-ea"/>
                <a:cs typeface="+mn-cs"/>
              </a:rPr>
              <a:t>) χαμηλού κόστους η οποία θα λειτουργήσει ως θεωρητικό και πειραματικό υπόβαθρο για τις ανάγκες ανίχνευσης αντικειμένων ενός Υποβρυχίου Οχήματος Ενσύρματου Τηλεχειρισμού (</a:t>
            </a:r>
            <a:r>
              <a:rPr lang="en-US" sz="1200" kern="1200" dirty="0" smtClean="0">
                <a:solidFill>
                  <a:schemeClr val="tx1"/>
                </a:solidFill>
                <a:effectLst/>
                <a:latin typeface="+mn-lt"/>
                <a:ea typeface="+mn-ea"/>
                <a:cs typeface="+mn-cs"/>
              </a:rPr>
              <a:t>Remotely Operated Underwater Vehicle</a:t>
            </a:r>
            <a:r>
              <a:rPr lang="el-GR" sz="1200" kern="120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ROV</a:t>
            </a:r>
            <a:r>
              <a:rPr lang="el-G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Η σχεδίαση και ανάπτυξη ενός υποβρυχίου οχήματος τύπου </a:t>
            </a:r>
            <a:r>
              <a:rPr lang="en-US" sz="1200" kern="1200" dirty="0" smtClean="0">
                <a:solidFill>
                  <a:schemeClr val="tx1"/>
                </a:solidFill>
                <a:effectLst/>
                <a:latin typeface="+mn-lt"/>
                <a:ea typeface="+mn-ea"/>
                <a:cs typeface="+mn-cs"/>
              </a:rPr>
              <a:t>ROV </a:t>
            </a:r>
            <a:r>
              <a:rPr lang="el-GR" sz="1200" kern="1200" dirty="0" smtClean="0">
                <a:solidFill>
                  <a:schemeClr val="tx1"/>
                </a:solidFill>
                <a:effectLst/>
                <a:latin typeface="+mn-lt"/>
                <a:ea typeface="+mn-ea"/>
                <a:cs typeface="+mn-cs"/>
              </a:rPr>
              <a:t>είναι ένα </a:t>
            </a:r>
            <a:r>
              <a:rPr lang="en-US" sz="1200" kern="1200" dirty="0" smtClean="0">
                <a:solidFill>
                  <a:schemeClr val="tx1"/>
                </a:solidFill>
                <a:effectLst/>
                <a:latin typeface="+mn-lt"/>
                <a:ea typeface="+mn-ea"/>
                <a:cs typeface="+mn-cs"/>
              </a:rPr>
              <a:t>project </a:t>
            </a:r>
            <a:r>
              <a:rPr lang="el-GR" sz="1200" kern="1200" dirty="0" smtClean="0">
                <a:solidFill>
                  <a:schemeClr val="tx1"/>
                </a:solidFill>
                <a:effectLst/>
                <a:latin typeface="+mn-lt"/>
                <a:ea typeface="+mn-ea"/>
                <a:cs typeface="+mn-cs"/>
              </a:rPr>
              <a:t>του Εργαστηρίου Γεωδαισίας &amp; Πληροφορικής των </a:t>
            </a:r>
            <a:r>
              <a:rPr lang="el-GR" sz="1200" kern="1200" dirty="0" err="1" smtClean="0">
                <a:solidFill>
                  <a:schemeClr val="tx1"/>
                </a:solidFill>
                <a:effectLst/>
                <a:latin typeface="+mn-lt"/>
                <a:ea typeface="+mn-ea"/>
                <a:cs typeface="+mn-cs"/>
              </a:rPr>
              <a:t>Γεωεπιστημών</a:t>
            </a:r>
            <a:r>
              <a:rPr lang="el-GR"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Senselab</a:t>
            </a:r>
            <a:r>
              <a:rPr lang="el-GR" sz="1200" kern="1200" dirty="0" smtClean="0">
                <a:solidFill>
                  <a:schemeClr val="tx1"/>
                </a:solidFill>
                <a:effectLst/>
                <a:latin typeface="+mn-lt"/>
                <a:ea typeface="+mn-ea"/>
                <a:cs typeface="+mn-cs"/>
              </a:rPr>
              <a:t>) του τμήματος Μηχανικών Ορυκτών Πόρων του Πολυτεχνείου Κρήτης, επιστημονικός υπεύθυνος του οποίου είναι ο κ. Παρτσινέβελος. Σκοπός της κατασκευής ενός </a:t>
            </a:r>
            <a:r>
              <a:rPr lang="en-US" sz="1200" kern="1200" dirty="0" smtClean="0">
                <a:solidFill>
                  <a:schemeClr val="tx1"/>
                </a:solidFill>
                <a:effectLst/>
                <a:latin typeface="+mn-lt"/>
                <a:ea typeface="+mn-ea"/>
                <a:cs typeface="+mn-cs"/>
              </a:rPr>
              <a:t>ROV </a:t>
            </a:r>
            <a:r>
              <a:rPr lang="el-GR" sz="1200" kern="1200" dirty="0" smtClean="0">
                <a:solidFill>
                  <a:schemeClr val="tx1"/>
                </a:solidFill>
                <a:effectLst/>
                <a:latin typeface="+mn-lt"/>
                <a:ea typeface="+mn-ea"/>
                <a:cs typeface="+mn-cs"/>
              </a:rPr>
              <a:t>υποβρυχίου οχήματος είναι ο έλεγχος και η εποπτεία υποθαλάσσιων κατασκευών όπως μεγάλων υποθαλάσσιων σωληνώσεων.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Συνεπώς κρίνεται αναγκαία η ενσωμάτωση μίας συσκευής τύπου </a:t>
            </a:r>
            <a:r>
              <a:rPr lang="en-US" sz="1200" kern="1200" dirty="0" smtClean="0">
                <a:solidFill>
                  <a:schemeClr val="tx1"/>
                </a:solidFill>
                <a:effectLst/>
                <a:latin typeface="+mn-lt"/>
                <a:ea typeface="+mn-ea"/>
                <a:cs typeface="+mn-cs"/>
              </a:rPr>
              <a:t>SONAR </a:t>
            </a:r>
            <a:r>
              <a:rPr lang="el-GR" sz="1200" kern="1200" dirty="0" smtClean="0">
                <a:solidFill>
                  <a:schemeClr val="tx1"/>
                </a:solidFill>
                <a:effectLst/>
                <a:latin typeface="+mn-lt"/>
                <a:ea typeface="+mn-ea"/>
                <a:cs typeface="+mn-cs"/>
              </a:rPr>
              <a:t>στο </a:t>
            </a:r>
            <a:r>
              <a:rPr lang="en-US" sz="1200" kern="1200" dirty="0" smtClean="0">
                <a:solidFill>
                  <a:schemeClr val="tx1"/>
                </a:solidFill>
                <a:effectLst/>
                <a:latin typeface="+mn-lt"/>
                <a:ea typeface="+mn-ea"/>
                <a:cs typeface="+mn-cs"/>
              </a:rPr>
              <a:t>ROV </a:t>
            </a:r>
            <a:r>
              <a:rPr lang="el-GR" sz="1200" kern="1200" dirty="0" smtClean="0">
                <a:solidFill>
                  <a:schemeClr val="tx1"/>
                </a:solidFill>
                <a:effectLst/>
                <a:latin typeface="+mn-lt"/>
                <a:ea typeface="+mn-ea"/>
                <a:cs typeface="+mn-cs"/>
              </a:rPr>
              <a:t>για δύο λόγους. Πρώτον, για να μπορεί να συμβάλλει στην υποβοήθηση της πλοήγησης του </a:t>
            </a:r>
            <a:r>
              <a:rPr lang="en-US" sz="1200" kern="1200" dirty="0" smtClean="0">
                <a:solidFill>
                  <a:schemeClr val="tx1"/>
                </a:solidFill>
                <a:effectLst/>
                <a:latin typeface="+mn-lt"/>
                <a:ea typeface="+mn-ea"/>
                <a:cs typeface="+mn-cs"/>
              </a:rPr>
              <a:t>ROV </a:t>
            </a:r>
            <a:r>
              <a:rPr lang="el-GR" sz="1200" kern="1200" dirty="0" smtClean="0">
                <a:solidFill>
                  <a:schemeClr val="tx1"/>
                </a:solidFill>
                <a:effectLst/>
                <a:latin typeface="+mn-lt"/>
                <a:ea typeface="+mn-ea"/>
                <a:cs typeface="+mn-cs"/>
              </a:rPr>
              <a:t>καθώς ο σκελετός εκείνου που σχεδιάζεται στο Εργαστήριο </a:t>
            </a:r>
            <a:r>
              <a:rPr lang="en-US" sz="1200" kern="1200" dirty="0" err="1" smtClean="0">
                <a:solidFill>
                  <a:schemeClr val="tx1"/>
                </a:solidFill>
                <a:effectLst/>
                <a:latin typeface="+mn-lt"/>
                <a:ea typeface="+mn-ea"/>
                <a:cs typeface="+mn-cs"/>
              </a:rPr>
              <a:t>Senselab</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έχει διαστάσεις 70×70×50</a:t>
            </a:r>
            <a:r>
              <a:rPr lang="en-US" sz="1200" kern="1200" dirty="0" smtClean="0">
                <a:solidFill>
                  <a:schemeClr val="tx1"/>
                </a:solidFill>
                <a:effectLst/>
                <a:latin typeface="+mn-lt"/>
                <a:ea typeface="+mn-ea"/>
                <a:cs typeface="+mn-cs"/>
              </a:rPr>
              <a:t>cm</a:t>
            </a:r>
            <a:r>
              <a:rPr lang="el-GR" sz="1200" kern="1200" dirty="0" smtClean="0">
                <a:solidFill>
                  <a:schemeClr val="tx1"/>
                </a:solidFill>
                <a:effectLst/>
                <a:latin typeface="+mn-lt"/>
                <a:ea typeface="+mn-ea"/>
                <a:cs typeface="+mn-cs"/>
              </a:rPr>
              <a:t>. Δεύτερον, για να μπορεί να εντοπίζει μεγάλα αντικείμενα μέσα στο περιβάλλον του νερού που θα μπορούσαν να κεντρίσουν το ενδιαφέρον του χειριστή του </a:t>
            </a:r>
            <a:r>
              <a:rPr lang="en-US" sz="1200" kern="1200" dirty="0" smtClean="0">
                <a:solidFill>
                  <a:schemeClr val="tx1"/>
                </a:solidFill>
                <a:effectLst/>
                <a:latin typeface="+mn-lt"/>
                <a:ea typeface="+mn-ea"/>
                <a:cs typeface="+mn-cs"/>
              </a:rPr>
              <a:t>ROV</a:t>
            </a:r>
            <a:r>
              <a:rPr lang="el-GR"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Σε καταστάσεις μειωμένης ορατότητας είτε λόγω βάθους, είτε λόγω σκιώδους περιβάλλοντος, η υποβοήθηση της πλοήγησης μέσω μιας συσκευής </a:t>
            </a:r>
            <a:r>
              <a:rPr lang="en-US" sz="1200" kern="1200" dirty="0" smtClean="0">
                <a:solidFill>
                  <a:schemeClr val="tx1"/>
                </a:solidFill>
                <a:effectLst/>
                <a:latin typeface="+mn-lt"/>
                <a:ea typeface="+mn-ea"/>
                <a:cs typeface="+mn-cs"/>
              </a:rPr>
              <a:t>SONAR </a:t>
            </a:r>
            <a:r>
              <a:rPr lang="el-GR" sz="1200" kern="1200" dirty="0" smtClean="0">
                <a:solidFill>
                  <a:schemeClr val="tx1"/>
                </a:solidFill>
                <a:effectLst/>
                <a:latin typeface="+mn-lt"/>
                <a:ea typeface="+mn-ea"/>
                <a:cs typeface="+mn-cs"/>
              </a:rPr>
              <a:t>κρίνεται απαραίτητη.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Εν ολίγοις, υπήρξε η ανάγκη κατασκευής μιας συσκευής τύπου </a:t>
            </a:r>
            <a:r>
              <a:rPr lang="en-US" sz="1200" kern="1200" dirty="0" smtClean="0">
                <a:solidFill>
                  <a:schemeClr val="tx1"/>
                </a:solidFill>
                <a:effectLst/>
                <a:latin typeface="+mn-lt"/>
                <a:ea typeface="+mn-ea"/>
                <a:cs typeface="+mn-cs"/>
              </a:rPr>
              <a:t>SONAR </a:t>
            </a:r>
            <a:r>
              <a:rPr lang="el-GR" sz="1200" kern="1200" dirty="0" smtClean="0">
                <a:solidFill>
                  <a:schemeClr val="tx1"/>
                </a:solidFill>
                <a:effectLst/>
                <a:latin typeface="+mn-lt"/>
                <a:ea typeface="+mn-ea"/>
                <a:cs typeface="+mn-cs"/>
              </a:rPr>
              <a:t>χαμηλού κόστους χωρίς να υπάρχουν, αρχικά, συγκεκριμένες απαιτήσεις στην εμβέλεια. Σκοπός είναι να έχει τα εφόδια να μετράει με ακρίβεια για να μπορεί να υποβοηθά την πλοήγηση του συγκεκριμένου σκελετού.</a:t>
            </a:r>
            <a:endParaRPr lang="el-GR" dirty="0"/>
          </a:p>
        </p:txBody>
      </p:sp>
      <p:sp>
        <p:nvSpPr>
          <p:cNvPr id="4" name="3 - Θέση αριθμού διαφάνειας"/>
          <p:cNvSpPr>
            <a:spLocks noGrp="1"/>
          </p:cNvSpPr>
          <p:nvPr>
            <p:ph type="sldNum" sz="quarter" idx="10"/>
          </p:nvPr>
        </p:nvSpPr>
        <p:spPr/>
        <p:txBody>
          <a:bodyPr/>
          <a:lstStyle/>
          <a:p>
            <a:fld id="{2291A51B-AC0D-47B7-A7B4-B0BF200F0F5E}"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Ελαστική παραμόρφωση γεωμετρικών διαστάσεων κρυστάλλου λόγω άσκησης μηχανικής πίεσης</a:t>
            </a:r>
            <a:r>
              <a:rPr lang="en-US" dirty="0" smtClean="0"/>
              <a:t> σ α</a:t>
            </a:r>
            <a:r>
              <a:rPr lang="en-US" dirty="0" err="1" smtClean="0"/>
              <a:t>υτον</a:t>
            </a:r>
            <a:endParaRPr lang="el-GR" dirty="0" smtClean="0"/>
          </a:p>
          <a:p>
            <a:r>
              <a:rPr lang="el-GR" dirty="0" smtClean="0"/>
              <a:t>Προκαλεί τάση στα άκρα του κρυστάλλου ανάλογη παραμόρφωσης</a:t>
            </a:r>
          </a:p>
          <a:p>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5</a:t>
            </a:fld>
            <a:endParaRPr lang="el-GR"/>
          </a:p>
        </p:txBody>
      </p:sp>
    </p:spTree>
    <p:extLst>
      <p:ext uri="{BB962C8B-B14F-4D97-AF65-F5344CB8AC3E}">
        <p14:creationId xmlns:p14="http://schemas.microsoft.com/office/powerpoint/2010/main" val="417515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200" kern="1200" dirty="0" smtClean="0">
                <a:solidFill>
                  <a:schemeClr val="tx1"/>
                </a:solidFill>
                <a:effectLst/>
                <a:latin typeface="+mn-lt"/>
                <a:ea typeface="+mn-ea"/>
                <a:cs typeface="+mn-cs"/>
              </a:rPr>
              <a:t>Η Μέθοδος Ελαχίστων Τετραγώνων (ΜΕΤ) χρησιμοποιείται για τον ακριβή προσδιορισμό της μαθηματικής σχέσης που περιγράφει ένα φαινόμενο και διέπει ανεξάρτητες και εξαρτημένες μεταβλητές που προκύπτουν  από πειραματικές μετρήσεις</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17</a:t>
            </a:fld>
            <a:endParaRPr lang="el-GR"/>
          </a:p>
        </p:txBody>
      </p:sp>
    </p:spTree>
    <p:extLst>
      <p:ext uri="{BB962C8B-B14F-4D97-AF65-F5344CB8AC3E}">
        <p14:creationId xmlns:p14="http://schemas.microsoft.com/office/powerpoint/2010/main" val="8094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smtClean="0"/>
              <a:t>Εχει</a:t>
            </a:r>
            <a:r>
              <a:rPr lang="en-US" dirty="0" smtClean="0"/>
              <a:t> απ</a:t>
            </a:r>
            <a:r>
              <a:rPr lang="en-US" dirty="0" err="1" smtClean="0"/>
              <a:t>οτελέσει</a:t>
            </a:r>
            <a:r>
              <a:rPr lang="en-US" dirty="0" smtClean="0"/>
              <a:t> </a:t>
            </a:r>
            <a:r>
              <a:rPr lang="en-US" dirty="0" err="1" smtClean="0"/>
              <a:t>θέμ</a:t>
            </a:r>
            <a:r>
              <a:rPr lang="en-US" dirty="0" smtClean="0"/>
              <a:t>α εκτεταμένης έρευνας κ εφαρμογής </a:t>
            </a:r>
            <a:r>
              <a:rPr lang="en-US" b="1" dirty="0" smtClean="0"/>
              <a:t>ειδικά</a:t>
            </a:r>
            <a:r>
              <a:rPr lang="en-US" b="0" baseline="0" dirty="0" smtClean="0"/>
              <a:t> στον τομέα της αυτόνομης και υποβοηθούμενης πλοήγησης</a:t>
            </a:r>
          </a:p>
          <a:p>
            <a:endParaRPr lang="en-US" b="0" baseline="0" dirty="0" smtClean="0"/>
          </a:p>
          <a:p>
            <a:r>
              <a:rPr lang="en-US" b="0" baseline="0" dirty="0" smtClean="0"/>
              <a:t>Πα</a:t>
            </a:r>
            <a:r>
              <a:rPr lang="en-US" b="0" baseline="0" dirty="0" err="1" smtClean="0"/>
              <a:t>ρέχει</a:t>
            </a:r>
            <a:r>
              <a:rPr lang="en-US" b="0" baseline="0" dirty="0" smtClean="0"/>
              <a:t> απ</a:t>
            </a:r>
            <a:r>
              <a:rPr lang="en-US" b="0" baseline="0" dirty="0" err="1" smtClean="0"/>
              <a:t>οδοτικά</a:t>
            </a:r>
            <a:r>
              <a:rPr lang="en-US" b="0" baseline="0" dirty="0" smtClean="0"/>
              <a:t> υπ</a:t>
            </a:r>
            <a:r>
              <a:rPr lang="en-US" b="0" baseline="0" dirty="0" err="1" smtClean="0"/>
              <a:t>ολογιστικά</a:t>
            </a:r>
            <a:r>
              <a:rPr lang="en-US" b="0" baseline="0" dirty="0" smtClean="0"/>
              <a:t> </a:t>
            </a:r>
            <a:r>
              <a:rPr lang="en-US" b="0" baseline="0" dirty="0" err="1" smtClean="0"/>
              <a:t>μέσ</a:t>
            </a:r>
            <a:r>
              <a:rPr lang="en-US" b="0" baseline="0" dirty="0" smtClean="0"/>
              <a:t>α για την εκτίμηση κατάστασης μιας διαδικασίας ακόμα κ οταν η ακριβης φυση του υπο μοντελοποιηση συστηματος ειναι αγνωστη</a:t>
            </a:r>
          </a:p>
          <a:p>
            <a:endParaRPr lang="en-US" b="0" baseline="0" dirty="0" smtClean="0"/>
          </a:p>
          <a:p>
            <a:r>
              <a:rPr lang="en-US" b="0" baseline="0" dirty="0" err="1" smtClean="0"/>
              <a:t>Αν</a:t>
            </a:r>
            <a:r>
              <a:rPr lang="en-US" b="0" baseline="0" dirty="0" smtClean="0"/>
              <a:t>αδρομικος αλγόριθμος  που δινει λυση στο προβλημα γραμμικου φιλτραρισματος δεδομενων διακριτου χρονου</a:t>
            </a:r>
            <a:endParaRPr lang="en-US" b="1"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30</a:t>
            </a:fld>
            <a:endParaRPr lang="el-GR"/>
          </a:p>
        </p:txBody>
      </p:sp>
    </p:spTree>
    <p:extLst>
      <p:ext uri="{BB962C8B-B14F-4D97-AF65-F5344CB8AC3E}">
        <p14:creationId xmlns:p14="http://schemas.microsoft.com/office/powerpoint/2010/main" val="324107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μεγάλο πλεονέκτημα του </a:t>
            </a:r>
            <a:r>
              <a:rPr lang="en-US" sz="1200" kern="1200" dirty="0" smtClean="0">
                <a:solidFill>
                  <a:schemeClr val="tx1"/>
                </a:solidFill>
                <a:effectLst/>
                <a:latin typeface="+mn-lt"/>
                <a:ea typeface="+mn-ea"/>
                <a:cs typeface="+mn-cs"/>
              </a:rPr>
              <a:t>KF </a:t>
            </a:r>
            <a:r>
              <a:rPr lang="el-GR" sz="1200" kern="1200" dirty="0" smtClean="0">
                <a:solidFill>
                  <a:schemeClr val="tx1"/>
                </a:solidFill>
                <a:effectLst/>
                <a:latin typeface="+mn-lt"/>
                <a:ea typeface="+mn-ea"/>
                <a:cs typeface="+mn-cs"/>
              </a:rPr>
              <a:t>είναι ότι για μία δεδομένη χρονική στιγμή</a:t>
            </a:r>
            <a:r>
              <a:rPr lang="en-US" sz="1200" kern="120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χρειάζεται πολύ λίγη πληροφορία από την ακριβώς προηγούμενη για να ολοκληρώσει τους υπολογισμούς του.</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Για τις δύο εξισώσεις χρονικής ενημέρωσης, από τις οποίες </a:t>
            </a:r>
            <a:r>
              <a:rPr lang="el-GR" sz="1200" kern="1200" dirty="0" err="1" smtClean="0">
                <a:solidFill>
                  <a:schemeClr val="tx1"/>
                </a:solidFill>
                <a:effectLst/>
                <a:latin typeface="+mn-lt"/>
                <a:ea typeface="+mn-ea"/>
                <a:cs typeface="+mn-cs"/>
              </a:rPr>
              <a:t>εκκινείται</a:t>
            </a:r>
            <a:r>
              <a:rPr lang="el-GR" sz="1200" kern="1200" dirty="0" smtClean="0">
                <a:solidFill>
                  <a:schemeClr val="tx1"/>
                </a:solidFill>
                <a:effectLst/>
                <a:latin typeface="+mn-lt"/>
                <a:ea typeface="+mn-ea"/>
                <a:cs typeface="+mn-cs"/>
              </a:rPr>
              <a:t> ο αλγόριθμος, απαιτούνται μόνο οι εκτιμήσεις κατάστασης και σφάλματος της προηγούμενης χρονικής στιγμής για την εξαγωγή των αντίστοιχων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της παρούσας χρονικής στιγμής που προηγούνται των τριών εξισώσεων ενημέρωσης μετρήσεων.</a:t>
            </a:r>
            <a:endParaRPr lang="en-US" sz="1200" kern="1200" dirty="0" smtClean="0">
              <a:solidFill>
                <a:schemeClr val="tx1"/>
              </a:solidFill>
              <a:effectLst/>
              <a:latin typeface="+mn-lt"/>
              <a:ea typeface="+mn-ea"/>
              <a:cs typeface="+mn-cs"/>
            </a:endParaRPr>
          </a:p>
          <a:p>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31</a:t>
            </a:fld>
            <a:endParaRPr lang="el-GR"/>
          </a:p>
        </p:txBody>
      </p:sp>
    </p:spTree>
    <p:extLst>
      <p:ext uri="{BB962C8B-B14F-4D97-AF65-F5344CB8AC3E}">
        <p14:creationId xmlns:p14="http://schemas.microsoft.com/office/powerpoint/2010/main" val="148376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200" kern="1200" dirty="0" smtClean="0">
                <a:solidFill>
                  <a:schemeClr val="tx1"/>
                </a:solidFill>
                <a:effectLst/>
                <a:latin typeface="+mn-lt"/>
                <a:ea typeface="+mn-ea"/>
                <a:cs typeface="+mn-cs"/>
              </a:rPr>
              <a:t>Για τον υπολογισμό του Κέρδους χρειάζεται να είναι γνωστό το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σφάλμα εκτίμησης και το σφάλμα </a:t>
            </a:r>
            <a:r>
              <a:rPr lang="el-GR" sz="1200" kern="1200" dirty="0" err="1" smtClean="0">
                <a:solidFill>
                  <a:schemeClr val="tx1"/>
                </a:solidFill>
                <a:effectLst/>
                <a:latin typeface="+mn-lt"/>
                <a:ea typeface="+mn-ea"/>
                <a:cs typeface="+mn-cs"/>
              </a:rPr>
              <a:t>μετρήσ</a:t>
            </a:r>
            <a:r>
              <a:rPr lang="en-US" sz="1200" kern="1200" dirty="0" err="1" smtClean="0">
                <a:solidFill>
                  <a:schemeClr val="tx1"/>
                </a:solidFill>
                <a:effectLst/>
                <a:latin typeface="+mn-lt"/>
                <a:ea typeface="+mn-ea"/>
                <a:cs typeface="+mn-cs"/>
              </a:rPr>
              <a:t>ης</a:t>
            </a:r>
            <a:r>
              <a:rPr lang="el-G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Η συνεισφορά του Κέρδους στον αλγόριθμο είναι κεφαλαιώδους σημασίας καθώς ο αλγόριθμος σε κάθε χρονική στιγμή δύναται να κρίνει αν θα εμπιστευτεί την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εκτίμηση κατάστασης ή τις μετρήσεις, γεγονός που κάνει συνολικά το </a:t>
            </a:r>
            <a:r>
              <a:rPr lang="en-US" sz="1200" kern="1200" dirty="0" smtClean="0">
                <a:solidFill>
                  <a:schemeClr val="tx1"/>
                </a:solidFill>
                <a:effectLst/>
                <a:latin typeface="+mn-lt"/>
                <a:ea typeface="+mn-ea"/>
                <a:cs typeface="+mn-cs"/>
              </a:rPr>
              <a:t>KF </a:t>
            </a:r>
            <a:r>
              <a:rPr lang="el-GR" sz="1200" kern="1200" dirty="0" smtClean="0">
                <a:solidFill>
                  <a:schemeClr val="tx1"/>
                </a:solidFill>
                <a:effectLst/>
                <a:latin typeface="+mn-lt"/>
                <a:ea typeface="+mn-ea"/>
                <a:cs typeface="+mn-cs"/>
              </a:rPr>
              <a:t>αποδοτικό.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Κέρδος τροφοδοτεί τον υπολογισμό της </a:t>
            </a:r>
            <a:r>
              <a:rPr lang="en-US" sz="1200" kern="1200" dirty="0" smtClean="0">
                <a:solidFill>
                  <a:schemeClr val="tx1"/>
                </a:solidFill>
                <a:effectLst/>
                <a:latin typeface="+mn-lt"/>
                <a:ea typeface="+mn-ea"/>
                <a:cs typeface="+mn-cs"/>
              </a:rPr>
              <a:t>a posteriori </a:t>
            </a:r>
            <a:r>
              <a:rPr lang="el-GR" sz="1200" kern="1200" dirty="0" smtClean="0">
                <a:solidFill>
                  <a:schemeClr val="tx1"/>
                </a:solidFill>
                <a:effectLst/>
                <a:latin typeface="+mn-lt"/>
                <a:ea typeface="+mn-ea"/>
                <a:cs typeface="+mn-cs"/>
              </a:rPr>
              <a:t>εκτίμησης κατάστασης η οποία εξαρτάται από την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εκτίμηση αλλά και τις παρούσες μετρήσεις.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 Έπειτα, η </a:t>
            </a:r>
            <a:r>
              <a:rPr lang="en-US" sz="1200" kern="1200" dirty="0" smtClean="0">
                <a:solidFill>
                  <a:schemeClr val="tx1"/>
                </a:solidFill>
                <a:effectLst/>
                <a:latin typeface="+mn-lt"/>
                <a:ea typeface="+mn-ea"/>
                <a:cs typeface="+mn-cs"/>
              </a:rPr>
              <a:t>a posteriori </a:t>
            </a:r>
            <a:r>
              <a:rPr lang="el-GR" sz="1200" kern="1200" dirty="0" smtClean="0">
                <a:solidFill>
                  <a:schemeClr val="tx1"/>
                </a:solidFill>
                <a:effectLst/>
                <a:latin typeface="+mn-lt"/>
                <a:ea typeface="+mn-ea"/>
                <a:cs typeface="+mn-cs"/>
              </a:rPr>
              <a:t>εκτίμηση κατάστασης αποθηκεύεται ως πληροφορία και χρησιμοποιείται σαν είσοδος στην επόμενη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εκτίμηση κατάστασης με την ιδιότητα, πλέον, της προηγούμενης εκτίμησης κατάστασης.</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32</a:t>
            </a:fld>
            <a:endParaRPr lang="el-GR"/>
          </a:p>
        </p:txBody>
      </p:sp>
    </p:spTree>
    <p:extLst>
      <p:ext uri="{BB962C8B-B14F-4D97-AF65-F5344CB8AC3E}">
        <p14:creationId xmlns:p14="http://schemas.microsoft.com/office/powerpoint/2010/main" val="3753206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200" kern="1200" dirty="0" smtClean="0">
                <a:solidFill>
                  <a:schemeClr val="tx1"/>
                </a:solidFill>
                <a:effectLst/>
                <a:latin typeface="+mn-lt"/>
                <a:ea typeface="+mn-ea"/>
                <a:cs typeface="+mn-cs"/>
              </a:rPr>
              <a:t>Τέλος, γίνεται ο υπολογισμός του </a:t>
            </a:r>
            <a:r>
              <a:rPr lang="en-US" sz="1200" kern="1200" dirty="0" smtClean="0">
                <a:solidFill>
                  <a:schemeClr val="tx1"/>
                </a:solidFill>
                <a:effectLst/>
                <a:latin typeface="+mn-lt"/>
                <a:ea typeface="+mn-ea"/>
                <a:cs typeface="+mn-cs"/>
              </a:rPr>
              <a:t>a posteriori </a:t>
            </a:r>
            <a:r>
              <a:rPr lang="el-GR" sz="1200" kern="1200" dirty="0" smtClean="0">
                <a:solidFill>
                  <a:schemeClr val="tx1"/>
                </a:solidFill>
                <a:effectLst/>
                <a:latin typeface="+mn-lt"/>
                <a:ea typeface="+mn-ea"/>
                <a:cs typeface="+mn-cs"/>
              </a:rPr>
              <a:t>σφάλματος εκτίμησης συνδυάζοντας το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σφάλμα εκτίμησης και συμπληρωματικά την τιμή του Κέρδους.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l-GR" sz="1200" kern="1200" dirty="0" smtClean="0">
                <a:solidFill>
                  <a:schemeClr val="tx1"/>
                </a:solidFill>
                <a:effectLst/>
                <a:latin typeface="+mn-lt"/>
                <a:ea typeface="+mn-ea"/>
                <a:cs typeface="+mn-cs"/>
              </a:rPr>
              <a:t>Όπως και στην περίπτωση της </a:t>
            </a:r>
            <a:r>
              <a:rPr lang="en-US" sz="1200" kern="1200" dirty="0" smtClean="0">
                <a:solidFill>
                  <a:schemeClr val="tx1"/>
                </a:solidFill>
                <a:effectLst/>
                <a:latin typeface="+mn-lt"/>
                <a:ea typeface="+mn-ea"/>
                <a:cs typeface="+mn-cs"/>
              </a:rPr>
              <a:t>a posteriori </a:t>
            </a:r>
            <a:r>
              <a:rPr lang="el-GR" sz="1200" kern="1200" dirty="0" smtClean="0">
                <a:solidFill>
                  <a:schemeClr val="tx1"/>
                </a:solidFill>
                <a:effectLst/>
                <a:latin typeface="+mn-lt"/>
                <a:ea typeface="+mn-ea"/>
                <a:cs typeface="+mn-cs"/>
              </a:rPr>
              <a:t>εκτίμησης κατάστασης, το σφάλμα εκτίμησης που προέκυψε αποθηκεύεται ως πληροφορία και χρησιμοποιείται σαν είσοδος στο επόμενο </a:t>
            </a:r>
            <a:r>
              <a:rPr lang="en-US" sz="1200" kern="1200" dirty="0" smtClean="0">
                <a:solidFill>
                  <a:schemeClr val="tx1"/>
                </a:solidFill>
                <a:effectLst/>
                <a:latin typeface="+mn-lt"/>
                <a:ea typeface="+mn-ea"/>
                <a:cs typeface="+mn-cs"/>
              </a:rPr>
              <a:t>a priori </a:t>
            </a:r>
            <a:r>
              <a:rPr lang="el-GR" sz="1200" kern="1200" dirty="0" smtClean="0">
                <a:solidFill>
                  <a:schemeClr val="tx1"/>
                </a:solidFill>
                <a:effectLst/>
                <a:latin typeface="+mn-lt"/>
                <a:ea typeface="+mn-ea"/>
                <a:cs typeface="+mn-cs"/>
              </a:rPr>
              <a:t>σφάλμα εκτίμησης με την ιδιότητα, πλέον, του προηγούμενου σφάλματος εκτίμησης.</a:t>
            </a:r>
            <a:endParaRPr lang="en-US" dirty="0"/>
          </a:p>
        </p:txBody>
      </p:sp>
      <p:sp>
        <p:nvSpPr>
          <p:cNvPr id="4" name="Θέση αριθμού διαφάνειας 3"/>
          <p:cNvSpPr>
            <a:spLocks noGrp="1"/>
          </p:cNvSpPr>
          <p:nvPr>
            <p:ph type="sldNum" sz="quarter" idx="10"/>
          </p:nvPr>
        </p:nvSpPr>
        <p:spPr/>
        <p:txBody>
          <a:bodyPr/>
          <a:lstStyle/>
          <a:p>
            <a:fld id="{2291A51B-AC0D-47B7-A7B4-B0BF200F0F5E}" type="slidenum">
              <a:rPr lang="el-GR" smtClean="0"/>
              <a:pPr/>
              <a:t>33</a:t>
            </a:fld>
            <a:endParaRPr lang="el-GR"/>
          </a:p>
        </p:txBody>
      </p:sp>
    </p:spTree>
    <p:extLst>
      <p:ext uri="{BB962C8B-B14F-4D97-AF65-F5344CB8AC3E}">
        <p14:creationId xmlns:p14="http://schemas.microsoft.com/office/powerpoint/2010/main" val="421126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3EE75CF1-735C-4EEB-B755-54133D624676}" type="datetime1">
              <a:rPr lang="el-GR" smtClean="0"/>
              <a:pPr/>
              <a:t>22/12/2016</a:t>
            </a:fld>
            <a:endParaRPr lang="el-GR"/>
          </a:p>
        </p:txBody>
      </p:sp>
      <p:sp>
        <p:nvSpPr>
          <p:cNvPr id="17" name="16 - Θέση υποσέλιδου"/>
          <p:cNvSpPr>
            <a:spLocks noGrp="1"/>
          </p:cNvSpPr>
          <p:nvPr>
            <p:ph type="ftr" sz="quarter" idx="11"/>
          </p:nvPr>
        </p:nvSpPr>
        <p:spPr>
          <a:xfrm>
            <a:off x="2898648" y="6355080"/>
            <a:ext cx="3474720" cy="365760"/>
          </a:xfrm>
        </p:spPr>
        <p:txBody>
          <a:bodyPr/>
          <a:lstStyle/>
          <a:p>
            <a:endParaRPr lang="el-GR"/>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D3F1D1C4-C2D9-4231-9FB2-B2D9D97AA41D}" type="slidenum">
              <a:rPr lang="el-GR" smtClean="0"/>
              <a:pPr/>
              <a:t>‹#›</a:t>
            </a:fld>
            <a:endParaRPr lang="el-GR"/>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F326D73E-BC83-474C-8BDF-A144ABEB29C1}"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51B35A22-73D5-4D61-8941-40A3D1AFE676}"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E0B11426-6C26-4630-825D-2290AF5F812C}"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61961FA7-5B15-40F2-8A9C-11E9B918D4F9}"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509399D6-7A45-458F-AE5D-764C4E59087C}"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3EC9C01A-1FC2-446F-A1D7-4ADBE5C7A904}"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2A39ACF5-7B7B-40FA-92B0-78D6F9033C88}" type="datetime1">
              <a:rPr lang="el-GR" smtClean="0"/>
              <a:pPr/>
              <a:t>22/12/2016</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238851FF-BCC1-4027-8E78-FE5F5FB2DCA1}" type="datetime1">
              <a:rPr lang="el-GR" smtClean="0"/>
              <a:pPr/>
              <a:t>22/12/2016</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78BD4BE-3D15-4D37-978F-A4DBBC77975D}" type="datetime1">
              <a:rPr lang="el-GR" smtClean="0"/>
              <a:pPr/>
              <a:t>22/12/2016</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7300842C-DFC4-4761-A8C3-7CAC276E2EAE}"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C0FE4195-B042-4799-AA03-45C1FC6FBCE4}"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2C4ACE2D-8D77-44C2-8A14-75A6EE3B8D10}"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5A1CF699-953F-4A25-B6DB-5758B54E73BF}"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34FA5AAD-4D24-49B0-BD5E-C1FF3C3F0707}" type="datetime1">
              <a:rPr lang="el-GR" smtClean="0"/>
              <a:pPr/>
              <a:t>22/12/2016</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032477E9-5787-40AD-839B-6E9829F80E77}" type="datetime1">
              <a:rPr lang="el-GR" smtClean="0"/>
              <a:pPr/>
              <a:t>22/12/2016</a:t>
            </a:fld>
            <a:endParaRPr lang="el-GR"/>
          </a:p>
        </p:txBody>
      </p:sp>
      <p:sp>
        <p:nvSpPr>
          <p:cNvPr id="5" name="4 - Θέση υποσέλιδου"/>
          <p:cNvSpPr>
            <a:spLocks noGrp="1"/>
          </p:cNvSpPr>
          <p:nvPr>
            <p:ph type="ftr" sz="quarter" idx="11"/>
          </p:nvPr>
        </p:nvSpPr>
        <p:spPr>
          <a:xfrm>
            <a:off x="2898648" y="6355080"/>
            <a:ext cx="3474720" cy="365760"/>
          </a:xfrm>
        </p:spPr>
        <p:txBody>
          <a:bodyPr/>
          <a:lstStyle/>
          <a:p>
            <a:endParaRPr lang="el-GR"/>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D3F1D1C4-C2D9-4231-9FB2-B2D9D97AA41D}" type="slidenum">
              <a:rPr lang="el-GR" smtClean="0"/>
              <a:pPr/>
              <a:t>‹#›</a:t>
            </a:fld>
            <a:endParaRPr lang="el-GR"/>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134416B2-B09A-4D3E-A1A2-A365578B6247}"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7C1890CE-E0B5-48E7-8BBF-64F1BF993DCD}" type="datetime1">
              <a:rPr lang="el-GR" smtClean="0"/>
              <a:pPr/>
              <a:t>22/12/2016</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1CDA7ED6-2A2E-4A82-B03A-8DD990FEF1BC}" type="datetime1">
              <a:rPr lang="el-GR" smtClean="0"/>
              <a:pPr/>
              <a:t>22/12/2016</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36361BBF-0E01-4DB6-BB1D-3C305187796C}" type="datetime1">
              <a:rPr lang="el-GR" smtClean="0"/>
              <a:pPr/>
              <a:t>22/12/2016</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153E858A-B443-46A6-AB5D-C5F8918C7CDA}"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21D00B2-B7A0-491A-B8FD-6DD18C5BEA4E}" type="datetime1">
              <a:rPr lang="el-GR" smtClean="0"/>
              <a:pPr/>
              <a:t>22/12/2016</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E6A1BDD-7934-44A6-81CF-83CE6CC80BB4}" type="datetime1">
              <a:rPr lang="el-GR" smtClean="0"/>
              <a:pPr/>
              <a:t>22/12/2016</a:t>
            </a:fld>
            <a:endParaRPr lang="el-GR"/>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l-GR"/>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3F1D1C4-C2D9-4231-9FB2-B2D9D97AA41D}" type="slidenum">
              <a:rPr lang="el-GR" smtClean="0"/>
              <a:pPr/>
              <a:t>‹#›</a:t>
            </a:fld>
            <a:endParaRPr lang="el-GR"/>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50C4A-7501-497E-8624-CD61D8FB923A}" type="datetime1">
              <a:rPr lang="el-GR" smtClean="0"/>
              <a:pPr/>
              <a:t>22/12/2016</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3.wmf"/><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6.wmf"/><Relationship Id="rId18" Type="http://schemas.openxmlformats.org/officeDocument/2006/relationships/oleObject" Target="../embeddings/oleObject18.bin"/><Relationship Id="rId3" Type="http://schemas.openxmlformats.org/officeDocument/2006/relationships/notesSlide" Target="../notesSlides/notesSlide5.xml"/><Relationship Id="rId7" Type="http://schemas.openxmlformats.org/officeDocument/2006/relationships/image" Target="../media/image23.wmf"/><Relationship Id="rId12" Type="http://schemas.openxmlformats.org/officeDocument/2006/relationships/oleObject" Target="../embeddings/oleObject15.bin"/><Relationship Id="rId17"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4.bin"/><Relationship Id="rId19" Type="http://schemas.openxmlformats.org/officeDocument/2006/relationships/image" Target="../media/image29.wmf"/><Relationship Id="rId4" Type="http://schemas.openxmlformats.org/officeDocument/2006/relationships/oleObject" Target="../embeddings/oleObject11.bin"/><Relationship Id="rId9" Type="http://schemas.openxmlformats.org/officeDocument/2006/relationships/image" Target="../media/image24.wmf"/><Relationship Id="rId1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1.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4.wmf"/><Relationship Id="rId3" Type="http://schemas.openxmlformats.org/officeDocument/2006/relationships/notesSlide" Target="../notesSlides/notesSlide7.xml"/><Relationship Id="rId7" Type="http://schemas.openxmlformats.org/officeDocument/2006/relationships/image" Target="../media/image51.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5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2.wmf"/><Relationship Id="rId14" Type="http://schemas.openxmlformats.org/officeDocument/2006/relationships/oleObject" Target="../embeddings/oleObject2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9.wmf"/><Relationship Id="rId18" Type="http://schemas.openxmlformats.org/officeDocument/2006/relationships/oleObject" Target="../embeddings/oleObject37.bin"/><Relationship Id="rId3" Type="http://schemas.openxmlformats.org/officeDocument/2006/relationships/notesSlide" Target="../notesSlides/notesSlide8.xml"/><Relationship Id="rId7" Type="http://schemas.openxmlformats.org/officeDocument/2006/relationships/image" Target="../media/image56.wmf"/><Relationship Id="rId12" Type="http://schemas.openxmlformats.org/officeDocument/2006/relationships/oleObject" Target="../embeddings/oleObject34.bin"/><Relationship Id="rId17" Type="http://schemas.openxmlformats.org/officeDocument/2006/relationships/image" Target="../media/image61.wmf"/><Relationship Id="rId2" Type="http://schemas.openxmlformats.org/officeDocument/2006/relationships/slideLayout" Target="../slideLayouts/slideLayout2.xml"/><Relationship Id="rId16"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oleObject" Target="../embeddings/oleObject31.bin"/><Relationship Id="rId11" Type="http://schemas.openxmlformats.org/officeDocument/2006/relationships/image" Target="../media/image58.wmf"/><Relationship Id="rId5" Type="http://schemas.openxmlformats.org/officeDocument/2006/relationships/image" Target="../media/image13.wmf"/><Relationship Id="rId15" Type="http://schemas.openxmlformats.org/officeDocument/2006/relationships/image" Target="../media/image60.wmf"/><Relationship Id="rId10" Type="http://schemas.openxmlformats.org/officeDocument/2006/relationships/oleObject" Target="../embeddings/oleObject33.bin"/><Relationship Id="rId19" Type="http://schemas.openxmlformats.org/officeDocument/2006/relationships/image" Target="../media/image62.wmf"/><Relationship Id="rId4" Type="http://schemas.openxmlformats.org/officeDocument/2006/relationships/oleObject" Target="../embeddings/oleObject30.bin"/><Relationship Id="rId9" Type="http://schemas.openxmlformats.org/officeDocument/2006/relationships/image" Target="../media/image57.wmf"/><Relationship Id="rId14"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notesSlide" Target="../notesSlides/notesSlide9.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6.png"/><Relationship Id="rId5" Type="http://schemas.openxmlformats.org/officeDocument/2006/relationships/image" Target="../media/image63.wmf"/><Relationship Id="rId10" Type="http://schemas.openxmlformats.org/officeDocument/2006/relationships/image" Target="../media/image65.wmf"/><Relationship Id="rId4" Type="http://schemas.openxmlformats.org/officeDocument/2006/relationships/oleObject" Target="../embeddings/oleObject38.bin"/><Relationship Id="rId9"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14348" y="2428868"/>
            <a:ext cx="7772400" cy="1470025"/>
          </a:xfrm>
        </p:spPr>
        <p:txBody>
          <a:bodyPr>
            <a:noAutofit/>
          </a:bodyPr>
          <a:lstStyle/>
          <a:p>
            <a:r>
              <a:rPr lang="en-US" sz="2800" dirty="0" smtClean="0"/>
              <a:t>“</a:t>
            </a:r>
            <a:r>
              <a:rPr lang="el-GR" sz="2800" dirty="0" smtClean="0"/>
              <a:t>Ανίχνευση </a:t>
            </a:r>
            <a:r>
              <a:rPr lang="el-GR" sz="2800" dirty="0"/>
              <a:t>Αντικειμένων με Συσκευή Χαμηλού Κόστους Τύπου </a:t>
            </a:r>
            <a:r>
              <a:rPr lang="en-US" sz="2800" dirty="0"/>
              <a:t>SONAR </a:t>
            </a:r>
            <a:br>
              <a:rPr lang="en-US" sz="2800" dirty="0"/>
            </a:br>
            <a:r>
              <a:rPr lang="el-GR" sz="2800" dirty="0"/>
              <a:t>με Χρήση Τεχνικής Φίλτρου </a:t>
            </a:r>
            <a:r>
              <a:rPr lang="en-US" sz="2800" dirty="0" err="1" smtClean="0"/>
              <a:t>Kalman</a:t>
            </a:r>
            <a:r>
              <a:rPr lang="en-US" sz="2800" dirty="0" smtClean="0"/>
              <a:t>”</a:t>
            </a:r>
            <a:endParaRPr lang="el-GR" sz="2800" dirty="0"/>
          </a:p>
        </p:txBody>
      </p:sp>
      <p:sp>
        <p:nvSpPr>
          <p:cNvPr id="3" name="2 - Υπότιτλος"/>
          <p:cNvSpPr>
            <a:spLocks noGrp="1"/>
          </p:cNvSpPr>
          <p:nvPr>
            <p:ph type="subTitle" idx="1"/>
          </p:nvPr>
        </p:nvSpPr>
        <p:spPr>
          <a:xfrm>
            <a:off x="1142976" y="4143380"/>
            <a:ext cx="7143800" cy="1685940"/>
          </a:xfrm>
        </p:spPr>
        <p:txBody>
          <a:bodyPr>
            <a:normAutofit/>
          </a:bodyPr>
          <a:lstStyle/>
          <a:p>
            <a:pPr algn="l"/>
            <a:r>
              <a:rPr lang="el-GR" sz="2000" b="1" dirty="0" smtClean="0">
                <a:solidFill>
                  <a:schemeClr val="tx1"/>
                </a:solidFill>
              </a:rPr>
              <a:t>Εξεταστική Επιτροπή</a:t>
            </a:r>
          </a:p>
          <a:p>
            <a:pPr algn="l"/>
            <a:r>
              <a:rPr lang="el-GR" sz="2000" dirty="0" smtClean="0">
                <a:solidFill>
                  <a:schemeClr val="tx1"/>
                </a:solidFill>
              </a:rPr>
              <a:t>Καθηγητής </a:t>
            </a:r>
            <a:r>
              <a:rPr lang="en-US" sz="2000" dirty="0" smtClean="0">
                <a:solidFill>
                  <a:schemeClr val="tx1"/>
                </a:solidFill>
              </a:rPr>
              <a:t>Καλα</a:t>
            </a:r>
            <a:r>
              <a:rPr lang="en-US" sz="2000" dirty="0" err="1" smtClean="0">
                <a:solidFill>
                  <a:schemeClr val="tx1"/>
                </a:solidFill>
              </a:rPr>
              <a:t>ϊτζάκης</a:t>
            </a:r>
            <a:r>
              <a:rPr lang="en-US" sz="2000" dirty="0" smtClean="0">
                <a:solidFill>
                  <a:schemeClr val="tx1"/>
                </a:solidFill>
              </a:rPr>
              <a:t> </a:t>
            </a:r>
            <a:r>
              <a:rPr lang="en-US" sz="2000" dirty="0" err="1" smtClean="0">
                <a:solidFill>
                  <a:schemeClr val="tx1"/>
                </a:solidFill>
              </a:rPr>
              <a:t>Κωνστ</a:t>
            </a:r>
            <a:r>
              <a:rPr lang="en-US" sz="2000" dirty="0" smtClean="0">
                <a:solidFill>
                  <a:schemeClr val="tx1"/>
                </a:solidFill>
              </a:rPr>
              <a:t>αντίνος</a:t>
            </a:r>
            <a:r>
              <a:rPr lang="el-GR" sz="2000" dirty="0" smtClean="0">
                <a:solidFill>
                  <a:schemeClr val="tx1"/>
                </a:solidFill>
              </a:rPr>
              <a:t> (Επιβλέπων)</a:t>
            </a:r>
          </a:p>
          <a:p>
            <a:pPr algn="l"/>
            <a:r>
              <a:rPr lang="en-US" sz="2000" dirty="0" err="1" smtClean="0">
                <a:solidFill>
                  <a:schemeClr val="tx1"/>
                </a:solidFill>
              </a:rPr>
              <a:t>Αν</a:t>
            </a:r>
            <a:r>
              <a:rPr lang="en-US" sz="2000" dirty="0" smtClean="0">
                <a:solidFill>
                  <a:schemeClr val="tx1"/>
                </a:solidFill>
              </a:rPr>
              <a:t>απλ</a:t>
            </a:r>
            <a:r>
              <a:rPr lang="el-GR" sz="2000" dirty="0" err="1" smtClean="0">
                <a:solidFill>
                  <a:schemeClr val="tx1"/>
                </a:solidFill>
              </a:rPr>
              <a:t>ηρωτής</a:t>
            </a:r>
            <a:r>
              <a:rPr lang="el-GR" sz="2000" smtClean="0">
                <a:solidFill>
                  <a:schemeClr val="tx1"/>
                </a:solidFill>
              </a:rPr>
              <a:t> Καθηγητής </a:t>
            </a:r>
            <a:r>
              <a:rPr lang="en-US" sz="2000" dirty="0" smtClean="0">
                <a:solidFill>
                  <a:schemeClr val="tx1"/>
                </a:solidFill>
              </a:rPr>
              <a:t>Παπα</a:t>
            </a:r>
            <a:r>
              <a:rPr lang="en-US" sz="2000" dirty="0" err="1" smtClean="0">
                <a:solidFill>
                  <a:schemeClr val="tx1"/>
                </a:solidFill>
              </a:rPr>
              <a:t>ευστ</a:t>
            </a:r>
            <a:r>
              <a:rPr lang="en-US" sz="2000" dirty="0" smtClean="0">
                <a:solidFill>
                  <a:schemeClr val="tx1"/>
                </a:solidFill>
              </a:rPr>
              <a:t>αθίου Ιωάννης</a:t>
            </a:r>
            <a:endParaRPr lang="el-GR" sz="2000" dirty="0" smtClean="0">
              <a:solidFill>
                <a:schemeClr val="tx1"/>
              </a:solidFill>
            </a:endParaRPr>
          </a:p>
          <a:p>
            <a:pPr algn="l"/>
            <a:r>
              <a:rPr lang="en-US" sz="2000" dirty="0" smtClean="0">
                <a:solidFill>
                  <a:schemeClr val="tx1"/>
                </a:solidFill>
              </a:rPr>
              <a:t>Ε</a:t>
            </a:r>
            <a:r>
              <a:rPr lang="el-GR" sz="2000" dirty="0" err="1" smtClean="0">
                <a:solidFill>
                  <a:schemeClr val="tx1"/>
                </a:solidFill>
              </a:rPr>
              <a:t>πίκουρος</a:t>
            </a:r>
            <a:r>
              <a:rPr lang="el-GR" sz="2000" dirty="0" smtClean="0">
                <a:solidFill>
                  <a:schemeClr val="tx1"/>
                </a:solidFill>
              </a:rPr>
              <a:t> Καθηγητής Π</a:t>
            </a:r>
            <a:r>
              <a:rPr lang="en-US" sz="2000" dirty="0" smtClean="0">
                <a:solidFill>
                  <a:schemeClr val="tx1"/>
                </a:solidFill>
              </a:rPr>
              <a:t>α</a:t>
            </a:r>
            <a:r>
              <a:rPr lang="en-US" sz="2000" dirty="0" err="1" smtClean="0">
                <a:solidFill>
                  <a:schemeClr val="tx1"/>
                </a:solidFill>
              </a:rPr>
              <a:t>ρτσινέ</a:t>
            </a:r>
            <a:r>
              <a:rPr lang="en-US" sz="2000" dirty="0" smtClean="0">
                <a:solidFill>
                  <a:schemeClr val="tx1"/>
                </a:solidFill>
              </a:rPr>
              <a:t>βελος Παναγιώτης</a:t>
            </a:r>
            <a:endParaRPr lang="en-US" sz="2000" dirty="0" smtClean="0"/>
          </a:p>
          <a:p>
            <a:pPr algn="l"/>
            <a:endParaRPr lang="el-GR" dirty="0"/>
          </a:p>
        </p:txBody>
      </p:sp>
      <p:sp>
        <p:nvSpPr>
          <p:cNvPr id="5" name="4 - TextBox"/>
          <p:cNvSpPr txBox="1"/>
          <p:nvPr/>
        </p:nvSpPr>
        <p:spPr>
          <a:xfrm>
            <a:off x="2428860" y="6286520"/>
            <a:ext cx="3929090" cy="400110"/>
          </a:xfrm>
          <a:prstGeom prst="rect">
            <a:avLst/>
          </a:prstGeom>
          <a:noFill/>
        </p:spPr>
        <p:txBody>
          <a:bodyPr wrap="square" rtlCol="0">
            <a:spAutoFit/>
          </a:bodyPr>
          <a:lstStyle/>
          <a:p>
            <a:pPr algn="ctr"/>
            <a:r>
              <a:rPr lang="el-GR" sz="2000" dirty="0" smtClean="0"/>
              <a:t>Χανιά, </a:t>
            </a:r>
            <a:r>
              <a:rPr lang="en-US" sz="2000" dirty="0" err="1" smtClean="0"/>
              <a:t>Δεκέμ</a:t>
            </a:r>
            <a:r>
              <a:rPr lang="en-US" sz="2000" dirty="0" smtClean="0"/>
              <a:t>βριος </a:t>
            </a:r>
            <a:r>
              <a:rPr lang="el-GR" sz="2000" dirty="0" smtClean="0"/>
              <a:t>201</a:t>
            </a:r>
            <a:r>
              <a:rPr lang="en-US" sz="2000" dirty="0" smtClean="0"/>
              <a:t>6</a:t>
            </a:r>
            <a:endParaRPr lang="el-GR" sz="2000" dirty="0"/>
          </a:p>
        </p:txBody>
      </p:sp>
      <p:pic>
        <p:nvPicPr>
          <p:cNvPr id="6" name="5 - Εικόνα" descr="tuc.jpg"/>
          <p:cNvPicPr>
            <a:picLocks noChangeAspect="1"/>
          </p:cNvPicPr>
          <p:nvPr/>
        </p:nvPicPr>
        <p:blipFill>
          <a:blip r:embed="rId3" cstate="print"/>
          <a:stretch>
            <a:fillRect/>
          </a:stretch>
        </p:blipFill>
        <p:spPr>
          <a:xfrm>
            <a:off x="0" y="0"/>
            <a:ext cx="2357430" cy="2357430"/>
          </a:xfrm>
          <a:prstGeom prst="rect">
            <a:avLst/>
          </a:prstGeom>
        </p:spPr>
      </p:pic>
      <p:sp>
        <p:nvSpPr>
          <p:cNvPr id="7" name="6 - TextBox"/>
          <p:cNvSpPr txBox="1"/>
          <p:nvPr/>
        </p:nvSpPr>
        <p:spPr>
          <a:xfrm>
            <a:off x="2857488" y="714356"/>
            <a:ext cx="4857784" cy="1200329"/>
          </a:xfrm>
          <a:prstGeom prst="rect">
            <a:avLst/>
          </a:prstGeom>
          <a:noFill/>
        </p:spPr>
        <p:txBody>
          <a:bodyPr wrap="square" rtlCol="0">
            <a:spAutoFit/>
          </a:bodyPr>
          <a:lstStyle/>
          <a:p>
            <a:pPr algn="ctr"/>
            <a:r>
              <a:rPr lang="el-GR" sz="2400" dirty="0" smtClean="0"/>
              <a:t>Πολυτεχνείο Κρήτης</a:t>
            </a:r>
          </a:p>
          <a:p>
            <a:pPr algn="ctr"/>
            <a:r>
              <a:rPr lang="el-GR" sz="2400" dirty="0" smtClean="0"/>
              <a:t>Σχολή Ηλεκτρολόγων Μηχανικών και Μηχανικών Υπολογιστών</a:t>
            </a:r>
            <a:endParaRPr lang="el-GR" sz="2400" dirty="0"/>
          </a:p>
        </p:txBody>
      </p:sp>
      <p:sp>
        <p:nvSpPr>
          <p:cNvPr id="9" name="8 - TextBox"/>
          <p:cNvSpPr txBox="1"/>
          <p:nvPr/>
        </p:nvSpPr>
        <p:spPr>
          <a:xfrm>
            <a:off x="2285984" y="5857892"/>
            <a:ext cx="4357718" cy="400110"/>
          </a:xfrm>
          <a:prstGeom prst="rect">
            <a:avLst/>
          </a:prstGeom>
          <a:noFill/>
        </p:spPr>
        <p:txBody>
          <a:bodyPr wrap="square" rtlCol="0">
            <a:spAutoFit/>
          </a:bodyPr>
          <a:lstStyle/>
          <a:p>
            <a:pPr algn="ctr"/>
            <a:r>
              <a:rPr lang="en-US" sz="2000" dirty="0" smtClean="0"/>
              <a:t>Μαρα</a:t>
            </a:r>
            <a:r>
              <a:rPr lang="en-US" sz="2000" dirty="0" err="1" smtClean="0"/>
              <a:t>κάκης</a:t>
            </a:r>
            <a:r>
              <a:rPr lang="en-US" sz="2000" dirty="0" smtClean="0"/>
              <a:t> </a:t>
            </a:r>
            <a:r>
              <a:rPr lang="el-GR" sz="2000" dirty="0" smtClean="0"/>
              <a:t>Γ</a:t>
            </a:r>
            <a:r>
              <a:rPr lang="en-US" sz="2000" dirty="0" smtClean="0"/>
              <a:t>ε</a:t>
            </a:r>
            <a:r>
              <a:rPr lang="el-GR" sz="2000" dirty="0" err="1" smtClean="0"/>
              <a:t>ώργ</a:t>
            </a:r>
            <a:r>
              <a:rPr lang="en-US" sz="2000" dirty="0" smtClean="0"/>
              <a:t>ι</a:t>
            </a:r>
            <a:r>
              <a:rPr lang="el-GR" sz="2000" dirty="0" err="1" smtClean="0"/>
              <a:t>ος</a:t>
            </a:r>
            <a:endParaRPr lang="el-GR"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10</a:t>
            </a:fld>
            <a:endParaRPr lang="el-GR" dirty="0"/>
          </a:p>
        </p:txBody>
      </p:sp>
      <p:sp>
        <p:nvSpPr>
          <p:cNvPr id="4" name="Θέση περιεχομένου 3"/>
          <p:cNvSpPr>
            <a:spLocks noGrp="1"/>
          </p:cNvSpPr>
          <p:nvPr>
            <p:ph sz="quarter" idx="1"/>
          </p:nvPr>
        </p:nvSpPr>
        <p:spPr/>
        <p:txBody>
          <a:bodyPr>
            <a:normAutofit lnSpcReduction="10000"/>
          </a:bodyPr>
          <a:lstStyle/>
          <a:p>
            <a:pPr marL="0" indent="0">
              <a:buNone/>
            </a:pPr>
            <a:r>
              <a:rPr lang="en-US" sz="2800" b="1" dirty="0" err="1" smtClean="0">
                <a:latin typeface="Calibri" panose="020F0502020204030204" pitchFamily="34" charset="0"/>
              </a:rPr>
              <a:t>Δι</a:t>
            </a:r>
            <a:r>
              <a:rPr lang="en-US" sz="2800" b="1" dirty="0" smtClean="0">
                <a:latin typeface="Calibri" panose="020F0502020204030204" pitchFamily="34" charset="0"/>
              </a:rPr>
              <a:t>ακρίβωση</a:t>
            </a:r>
          </a:p>
          <a:p>
            <a:r>
              <a:rPr lang="en-US" sz="2400" dirty="0" err="1" smtClean="0">
                <a:solidFill>
                  <a:schemeClr val="tx2"/>
                </a:solidFill>
                <a:latin typeface="Calibri" panose="020F0502020204030204" pitchFamily="34" charset="0"/>
              </a:rPr>
              <a:t>Συστημ</a:t>
            </a:r>
            <a:r>
              <a:rPr lang="en-US" sz="2400" dirty="0" smtClean="0">
                <a:solidFill>
                  <a:schemeClr val="tx2"/>
                </a:solidFill>
                <a:latin typeface="Calibri" panose="020F0502020204030204" pitchFamily="34" charset="0"/>
              </a:rPr>
              <a:t>ατικά σφάλματα = Κατασκευαστικές ατέλειες</a:t>
            </a:r>
          </a:p>
          <a:p>
            <a:r>
              <a:rPr lang="en-US" sz="2400" b="1" dirty="0" err="1" smtClean="0">
                <a:solidFill>
                  <a:schemeClr val="tx2"/>
                </a:solidFill>
                <a:latin typeface="Calibri" panose="020F0502020204030204" pitchFamily="34" charset="0"/>
              </a:rPr>
              <a:t>Δι</a:t>
            </a:r>
            <a:r>
              <a:rPr lang="en-US" sz="2400" b="1" dirty="0" smtClean="0">
                <a:solidFill>
                  <a:schemeClr val="tx2"/>
                </a:solidFill>
                <a:latin typeface="Calibri" panose="020F0502020204030204" pitchFamily="34" charset="0"/>
              </a:rPr>
              <a:t>ακρίβωση</a:t>
            </a:r>
            <a:r>
              <a:rPr lang="en-US" sz="2400" dirty="0" smtClean="0">
                <a:solidFill>
                  <a:schemeClr val="tx2"/>
                </a:solidFill>
                <a:latin typeface="Calibri" panose="020F0502020204030204" pitchFamily="34" charset="0"/>
              </a:rPr>
              <a:t> (Qualification): </a:t>
            </a:r>
            <a:r>
              <a:rPr lang="en-US" sz="2400" i="1" dirty="0" smtClean="0">
                <a:solidFill>
                  <a:schemeClr val="tx2"/>
                </a:solidFill>
                <a:latin typeface="Calibri" panose="020F0502020204030204" pitchFamily="34" charset="0"/>
              </a:rPr>
              <a:t>σύγκριση</a:t>
            </a:r>
            <a:r>
              <a:rPr lang="en-US" sz="2400" dirty="0" smtClean="0">
                <a:solidFill>
                  <a:schemeClr val="tx2"/>
                </a:solidFill>
                <a:latin typeface="Calibri" panose="020F0502020204030204" pitchFamily="34" charset="0"/>
              </a:rPr>
              <a:t> μεταξύ </a:t>
            </a:r>
          </a:p>
          <a:p>
            <a:pPr lvl="1"/>
            <a:r>
              <a:rPr lang="en-US" sz="2100" dirty="0" err="1">
                <a:solidFill>
                  <a:schemeClr val="accent1"/>
                </a:solidFill>
                <a:latin typeface="Calibri" panose="020F0502020204030204" pitchFamily="34" charset="0"/>
              </a:rPr>
              <a:t>ο</a:t>
            </a:r>
            <a:r>
              <a:rPr lang="en-US" sz="2100" dirty="0" err="1" smtClean="0">
                <a:solidFill>
                  <a:schemeClr val="accent1"/>
                </a:solidFill>
                <a:latin typeface="Calibri" panose="020F0502020204030204" pitchFamily="34" charset="0"/>
              </a:rPr>
              <a:t>ργάνου</a:t>
            </a:r>
            <a:r>
              <a:rPr lang="en-US" sz="2100" dirty="0" smtClean="0">
                <a:solidFill>
                  <a:schemeClr val="accent1"/>
                </a:solidFill>
                <a:latin typeface="Calibri" panose="020F0502020204030204" pitchFamily="34" charset="0"/>
              </a:rPr>
              <a:t> </a:t>
            </a:r>
            <a:r>
              <a:rPr lang="en-US" sz="2100" b="1" dirty="0" err="1" smtClean="0">
                <a:solidFill>
                  <a:schemeClr val="accent1"/>
                </a:solidFill>
                <a:latin typeface="Calibri" panose="020F0502020204030204" pitchFamily="34" charset="0"/>
              </a:rPr>
              <a:t>γνωστής</a:t>
            </a:r>
            <a:r>
              <a:rPr lang="en-US" sz="2100" dirty="0" smtClean="0">
                <a:solidFill>
                  <a:schemeClr val="accent1"/>
                </a:solidFill>
                <a:latin typeface="Calibri" panose="020F0502020204030204" pitchFamily="34" charset="0"/>
              </a:rPr>
              <a:t> α</a:t>
            </a:r>
            <a:r>
              <a:rPr lang="en-US" sz="2100" dirty="0" err="1" smtClean="0">
                <a:solidFill>
                  <a:schemeClr val="accent1"/>
                </a:solidFill>
                <a:latin typeface="Calibri" panose="020F0502020204030204" pitchFamily="34" charset="0"/>
              </a:rPr>
              <a:t>κρί</a:t>
            </a:r>
            <a:r>
              <a:rPr lang="en-US" sz="2100" dirty="0" smtClean="0">
                <a:solidFill>
                  <a:schemeClr val="accent1"/>
                </a:solidFill>
                <a:latin typeface="Calibri" panose="020F0502020204030204" pitchFamily="34" charset="0"/>
              </a:rPr>
              <a:t>βειας</a:t>
            </a:r>
            <a:endParaRPr lang="en-US" sz="1800" dirty="0" smtClean="0">
              <a:solidFill>
                <a:schemeClr val="accent1"/>
              </a:solidFill>
              <a:latin typeface="Calibri" panose="020F0502020204030204" pitchFamily="34" charset="0"/>
            </a:endParaRPr>
          </a:p>
          <a:p>
            <a:pPr lvl="1"/>
            <a:r>
              <a:rPr lang="en-US" sz="2100" dirty="0" err="1">
                <a:solidFill>
                  <a:schemeClr val="accent1"/>
                </a:solidFill>
                <a:latin typeface="Calibri" panose="020F0502020204030204" pitchFamily="34" charset="0"/>
              </a:rPr>
              <a:t>ο</a:t>
            </a:r>
            <a:r>
              <a:rPr lang="en-US" sz="2100" dirty="0" err="1" smtClean="0">
                <a:solidFill>
                  <a:schemeClr val="accent1"/>
                </a:solidFill>
                <a:latin typeface="Calibri" panose="020F0502020204030204" pitchFamily="34" charset="0"/>
              </a:rPr>
              <a:t>ργάνου</a:t>
            </a:r>
            <a:r>
              <a:rPr lang="en-US" sz="2100" dirty="0" smtClean="0">
                <a:solidFill>
                  <a:schemeClr val="accent1"/>
                </a:solidFill>
                <a:latin typeface="Calibri" panose="020F0502020204030204" pitchFamily="34" charset="0"/>
              </a:rPr>
              <a:t> </a:t>
            </a:r>
            <a:r>
              <a:rPr lang="en-US" sz="2100" b="1" dirty="0" err="1" smtClean="0">
                <a:solidFill>
                  <a:schemeClr val="accent1"/>
                </a:solidFill>
                <a:latin typeface="Calibri" panose="020F0502020204030204" pitchFamily="34" charset="0"/>
              </a:rPr>
              <a:t>άγνωστης</a:t>
            </a:r>
            <a:r>
              <a:rPr lang="en-US" sz="2100" dirty="0" smtClean="0">
                <a:solidFill>
                  <a:schemeClr val="accent1"/>
                </a:solidFill>
                <a:latin typeface="Calibri" panose="020F0502020204030204" pitchFamily="34" charset="0"/>
              </a:rPr>
              <a:t> α</a:t>
            </a:r>
            <a:r>
              <a:rPr lang="en-US" sz="2100" dirty="0" err="1" smtClean="0">
                <a:solidFill>
                  <a:schemeClr val="accent1"/>
                </a:solidFill>
                <a:latin typeface="Calibri" panose="020F0502020204030204" pitchFamily="34" charset="0"/>
              </a:rPr>
              <a:t>κρί</a:t>
            </a:r>
            <a:r>
              <a:rPr lang="en-US" sz="2100" dirty="0" smtClean="0">
                <a:solidFill>
                  <a:schemeClr val="accent1"/>
                </a:solidFill>
                <a:latin typeface="Calibri" panose="020F0502020204030204" pitchFamily="34" charset="0"/>
              </a:rPr>
              <a:t>βειας</a:t>
            </a:r>
          </a:p>
          <a:p>
            <a:r>
              <a:rPr lang="en-US" sz="2400" dirty="0" smtClean="0">
                <a:solidFill>
                  <a:schemeClr val="tx2"/>
                </a:solidFill>
                <a:latin typeface="Calibri" panose="020F0502020204030204" pitchFamily="34" charset="0"/>
              </a:rPr>
              <a:t>Έπ</a:t>
            </a:r>
            <a:r>
              <a:rPr lang="en-US" sz="2400" dirty="0" err="1" smtClean="0">
                <a:solidFill>
                  <a:schemeClr val="tx2"/>
                </a:solidFill>
                <a:latin typeface="Calibri" panose="020F0502020204030204" pitchFamily="34" charset="0"/>
              </a:rPr>
              <a:t>ετ</a:t>
            </a:r>
            <a:r>
              <a:rPr lang="en-US" sz="2400" dirty="0" smtClean="0">
                <a:solidFill>
                  <a:schemeClr val="tx2"/>
                </a:solidFill>
                <a:latin typeface="Calibri" panose="020F0502020204030204" pitchFamily="34" charset="0"/>
              </a:rPr>
              <a:t>αι της βαθμονόμησης (Calibration): διαδικασία καθορισμού </a:t>
            </a:r>
            <a:r>
              <a:rPr lang="en-US" sz="2400" i="1" dirty="0" smtClean="0">
                <a:solidFill>
                  <a:schemeClr val="tx2"/>
                </a:solidFill>
                <a:latin typeface="Calibri" panose="020F0502020204030204" pitchFamily="34" charset="0"/>
              </a:rPr>
              <a:t>συνάρτησης μεταφοράς</a:t>
            </a:r>
          </a:p>
          <a:p>
            <a:pPr lvl="1"/>
            <a:r>
              <a:rPr lang="en-US" sz="2100" dirty="0" smtClean="0">
                <a:solidFill>
                  <a:schemeClr val="accent1"/>
                </a:solidFill>
                <a:latin typeface="Calibri" panose="020F0502020204030204" pitchFamily="34" charset="0"/>
              </a:rPr>
              <a:t>Βα</a:t>
            </a:r>
            <a:r>
              <a:rPr lang="en-US" sz="2100" dirty="0" err="1" smtClean="0">
                <a:solidFill>
                  <a:schemeClr val="accent1"/>
                </a:solidFill>
                <a:latin typeface="Calibri" panose="020F0502020204030204" pitchFamily="34" charset="0"/>
              </a:rPr>
              <a:t>θμονόμηση</a:t>
            </a:r>
            <a:r>
              <a:rPr lang="en-US" sz="2100" dirty="0" smtClean="0">
                <a:solidFill>
                  <a:schemeClr val="accent1"/>
                </a:solidFill>
                <a:latin typeface="Calibri" panose="020F0502020204030204" pitchFamily="34" charset="0"/>
              </a:rPr>
              <a:t> - κατα</a:t>
            </a:r>
            <a:r>
              <a:rPr lang="en-US" sz="2100" dirty="0" err="1" smtClean="0">
                <a:solidFill>
                  <a:schemeClr val="accent1"/>
                </a:solidFill>
                <a:latin typeface="Calibri" panose="020F0502020204030204" pitchFamily="34" charset="0"/>
              </a:rPr>
              <a:t>σκευ</a:t>
            </a:r>
            <a:r>
              <a:rPr lang="en-US" sz="2100" dirty="0" smtClean="0">
                <a:solidFill>
                  <a:schemeClr val="accent1"/>
                </a:solidFill>
                <a:latin typeface="Calibri" panose="020F0502020204030204" pitchFamily="34" charset="0"/>
              </a:rPr>
              <a:t>αστής</a:t>
            </a:r>
          </a:p>
          <a:p>
            <a:pPr lvl="1"/>
            <a:r>
              <a:rPr lang="en-US" sz="2100" dirty="0" err="1" smtClean="0">
                <a:solidFill>
                  <a:schemeClr val="accent1"/>
                </a:solidFill>
                <a:latin typeface="Calibri" panose="020F0502020204030204" pitchFamily="34" charset="0"/>
              </a:rPr>
              <a:t>Δι</a:t>
            </a:r>
            <a:r>
              <a:rPr lang="en-US" sz="2100" dirty="0" smtClean="0">
                <a:solidFill>
                  <a:schemeClr val="accent1"/>
                </a:solidFill>
                <a:latin typeface="Calibri" panose="020F0502020204030204" pitchFamily="34" charset="0"/>
              </a:rPr>
              <a:t>ακρίβωση - ανεξάρτητος φορέας , πχ. ΕΙΜ</a:t>
            </a:r>
          </a:p>
          <a:p>
            <a:r>
              <a:rPr lang="en-US" sz="2400" dirty="0" err="1" smtClean="0">
                <a:solidFill>
                  <a:schemeClr val="tx2"/>
                </a:solidFill>
                <a:latin typeface="Calibri" panose="020F0502020204030204" pitchFamily="34" charset="0"/>
              </a:rPr>
              <a:t>Μετρητική</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μέθοδος</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Μέθοδος</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Ελ</a:t>
            </a:r>
            <a:r>
              <a:rPr lang="en-US" sz="2400" dirty="0" smtClean="0">
                <a:solidFill>
                  <a:schemeClr val="tx2"/>
                </a:solidFill>
                <a:latin typeface="Calibri" panose="020F0502020204030204" pitchFamily="34" charset="0"/>
              </a:rPr>
              <a:t>αχίστων Τετραγώνων (ΜΕΤ)</a:t>
            </a:r>
          </a:p>
          <a:p>
            <a:r>
              <a:rPr lang="en-US" sz="2400" dirty="0" err="1" smtClean="0">
                <a:solidFill>
                  <a:schemeClr val="tx2"/>
                </a:solidFill>
                <a:latin typeface="Calibri" panose="020F0502020204030204" pitchFamily="34" charset="0"/>
              </a:rPr>
              <a:t>Θερμοκρ</a:t>
            </a:r>
            <a:r>
              <a:rPr lang="en-US" sz="2400" dirty="0" smtClean="0">
                <a:solidFill>
                  <a:schemeClr val="tx2"/>
                </a:solidFill>
                <a:latin typeface="Calibri" panose="020F0502020204030204" pitchFamily="34" charset="0"/>
              </a:rPr>
              <a:t>ασία: 	</a:t>
            </a:r>
            <a:r>
              <a:rPr lang="en-US" sz="2400" dirty="0">
                <a:solidFill>
                  <a:schemeClr val="tx2"/>
                </a:solidFill>
                <a:latin typeface="Calibri" panose="020F0502020204030204" pitchFamily="34" charset="0"/>
              </a:rPr>
              <a:t>	</a:t>
            </a:r>
            <a:r>
              <a:rPr lang="en-US" sz="2400" dirty="0" smtClean="0">
                <a:solidFill>
                  <a:schemeClr val="tx2"/>
                </a:solidFill>
                <a:latin typeface="Calibri" panose="020F0502020204030204" pitchFamily="34" charset="0"/>
              </a:rPr>
              <a:t>- Ταχύτητα ήχου: </a:t>
            </a:r>
          </a:p>
          <a:p>
            <a:r>
              <a:rPr lang="en-US" sz="2400" dirty="0" err="1" smtClean="0">
                <a:solidFill>
                  <a:schemeClr val="tx2"/>
                </a:solidFill>
                <a:latin typeface="Calibri" panose="020F0502020204030204" pitchFamily="34" charset="0"/>
              </a:rPr>
              <a:t>Δείγμ</a:t>
            </a:r>
            <a:r>
              <a:rPr lang="en-US" sz="2400" dirty="0" smtClean="0">
                <a:solidFill>
                  <a:schemeClr val="tx2"/>
                </a:solidFill>
                <a:latin typeface="Calibri" panose="020F0502020204030204" pitchFamily="34" charset="0"/>
              </a:rPr>
              <a:t>ατα 1000 επαναλήψεων για κάθε απόσταση</a:t>
            </a:r>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a:t>
            </a:r>
            <a:br>
              <a:rPr lang="en-US" dirty="0" smtClean="0">
                <a:latin typeface="Cambria" panose="02040503050406030204" pitchFamily="18" charset="0"/>
              </a:rPr>
            </a:br>
            <a:r>
              <a:rPr lang="en-US" dirty="0" smtClean="0">
                <a:latin typeface="Cambria" panose="02040503050406030204" pitchFamily="18" charset="0"/>
              </a:rPr>
              <a:t>			JSN-SR04T (1/10)</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2472681388"/>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387"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1612093042"/>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4388" name="Equation" r:id="rId5" imgW="914400" imgH="198720" progId="Equation.DSMT4">
                  <p:embed/>
                </p:oleObj>
              </mc:Choice>
              <mc:Fallback>
                <p:oleObj name="Equation" r:id="rId5" imgW="914400" imgH="198720" progId="Equation.DSMT4">
                  <p:embed/>
                  <p:pic>
                    <p:nvPicPr>
                      <p:cNvPr id="0" name=""/>
                      <p:cNvPicPr/>
                      <p:nvPr/>
                    </p:nvPicPr>
                    <p:blipFill>
                      <a:blip r:embed="rId4"/>
                      <a:stretch>
                        <a:fillRect/>
                      </a:stretch>
                    </p:blipFill>
                    <p:spPr>
                      <a:xfrm>
                        <a:off x="4394200" y="2362200"/>
                        <a:ext cx="914400" cy="198438"/>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960849900"/>
              </p:ext>
            </p:extLst>
          </p:nvPr>
        </p:nvGraphicFramePr>
        <p:xfrm>
          <a:off x="2627784" y="5013176"/>
          <a:ext cx="1519748" cy="489410"/>
        </p:xfrm>
        <a:graphic>
          <a:graphicData uri="http://schemas.openxmlformats.org/presentationml/2006/ole">
            <mc:AlternateContent xmlns:mc="http://schemas.openxmlformats.org/markup-compatibility/2006">
              <mc:Choice xmlns:v="urn:schemas-microsoft-com:vml" Requires="v">
                <p:oleObj spid="_x0000_s4389" name="Equation" r:id="rId6" imgW="749160" imgH="241200" progId="Equation.DSMT4">
                  <p:embed/>
                </p:oleObj>
              </mc:Choice>
              <mc:Fallback>
                <p:oleObj name="Equation" r:id="rId6" imgW="749160" imgH="241200" progId="Equation.DSMT4">
                  <p:embed/>
                  <p:pic>
                    <p:nvPicPr>
                      <p:cNvPr id="0" name=""/>
                      <p:cNvPicPr/>
                      <p:nvPr/>
                    </p:nvPicPr>
                    <p:blipFill>
                      <a:blip r:embed="rId7"/>
                      <a:stretch>
                        <a:fillRect/>
                      </a:stretch>
                    </p:blipFill>
                    <p:spPr>
                      <a:xfrm>
                        <a:off x="2627784" y="5013176"/>
                        <a:ext cx="1519748" cy="489410"/>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2107145911"/>
              </p:ext>
            </p:extLst>
          </p:nvPr>
        </p:nvGraphicFramePr>
        <p:xfrm>
          <a:off x="6372200" y="5013176"/>
          <a:ext cx="2380264" cy="504056"/>
        </p:xfrm>
        <a:graphic>
          <a:graphicData uri="http://schemas.openxmlformats.org/presentationml/2006/ole">
            <mc:AlternateContent xmlns:mc="http://schemas.openxmlformats.org/markup-compatibility/2006">
              <mc:Choice xmlns:v="urn:schemas-microsoft-com:vml" Requires="v">
                <p:oleObj spid="_x0000_s4390" name="Equation" r:id="rId8" imgW="1079280" imgH="228600" progId="Equation.DSMT4">
                  <p:embed/>
                </p:oleObj>
              </mc:Choice>
              <mc:Fallback>
                <p:oleObj name="Equation" r:id="rId8" imgW="1079280" imgH="228600" progId="Equation.DSMT4">
                  <p:embed/>
                  <p:pic>
                    <p:nvPicPr>
                      <p:cNvPr id="0" name=""/>
                      <p:cNvPicPr/>
                      <p:nvPr/>
                    </p:nvPicPr>
                    <p:blipFill>
                      <a:blip r:embed="rId9"/>
                      <a:stretch>
                        <a:fillRect/>
                      </a:stretch>
                    </p:blipFill>
                    <p:spPr>
                      <a:xfrm>
                        <a:off x="6372200" y="5013176"/>
                        <a:ext cx="2380264" cy="504056"/>
                      </a:xfrm>
                      <a:prstGeom prst="rect">
                        <a:avLst/>
                      </a:prstGeom>
                    </p:spPr>
                  </p:pic>
                </p:oleObj>
              </mc:Fallback>
            </mc:AlternateContent>
          </a:graphicData>
        </a:graphic>
      </p:graphicFrame>
    </p:spTree>
    <p:extLst>
      <p:ext uri="{BB962C8B-B14F-4D97-AF65-F5344CB8AC3E}">
        <p14:creationId xmlns:p14="http://schemas.microsoft.com/office/powerpoint/2010/main" val="411081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11</a:t>
            </a:fld>
            <a:endParaRPr lang="el-GR"/>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(2/10)</a:t>
            </a:r>
            <a:endParaRPr lang="el-GR" dirty="0">
              <a:latin typeface="Cambria" panose="02040503050406030204" pitchFamily="18" charset="0"/>
            </a:endParaRPr>
          </a:p>
        </p:txBody>
      </p:sp>
      <p:sp>
        <p:nvSpPr>
          <p:cNvPr id="7" name="Θέση περιεχομένου 6"/>
          <p:cNvSpPr>
            <a:spLocks noGrp="1"/>
          </p:cNvSpPr>
          <p:nvPr>
            <p:ph sz="quarter" idx="1"/>
          </p:nvPr>
        </p:nvSpPr>
        <p:spPr/>
        <p:txBody>
          <a:bodyPr>
            <a:normAutofit/>
          </a:bodyPr>
          <a:lstStyle/>
          <a:p>
            <a:pPr marL="0" indent="0" algn="ctr">
              <a:buNone/>
            </a:pPr>
            <a:r>
              <a:rPr lang="el-GR" sz="1800" dirty="0">
                <a:latin typeface="Calibri" panose="020F0502020204030204" pitchFamily="34" charset="0"/>
              </a:rPr>
              <a:t>Δείγμα 1000 Επαναλήψεων Πραγματικής Απόστασης 25</a:t>
            </a:r>
            <a:r>
              <a:rPr lang="en-US" sz="1800" dirty="0">
                <a:latin typeface="Calibri" panose="020F0502020204030204" pitchFamily="34" charset="0"/>
              </a:rPr>
              <a:t>cm</a:t>
            </a:r>
            <a:r>
              <a:rPr lang="el-GR" sz="1800" dirty="0">
                <a:latin typeface="Calibri" panose="020F0502020204030204" pitchFamily="34" charset="0"/>
              </a:rPr>
              <a:t/>
            </a:r>
            <a:br>
              <a:rPr lang="el-GR" sz="1800" dirty="0">
                <a:latin typeface="Calibri" panose="020F0502020204030204" pitchFamily="34" charset="0"/>
              </a:rPr>
            </a:br>
            <a:r>
              <a:rPr lang="el-GR" sz="1800" dirty="0">
                <a:latin typeface="Calibri" panose="020F0502020204030204" pitchFamily="34" charset="0"/>
              </a:rPr>
              <a:t>Επιφάνεια Αντικειμένου Στόχευσης Διαστάσεων 10</a:t>
            </a:r>
            <a:r>
              <a:rPr lang="en-US" sz="1800" dirty="0">
                <a:latin typeface="Calibri" panose="020F0502020204030204" pitchFamily="34" charset="0"/>
              </a:rPr>
              <a:t>x</a:t>
            </a:r>
            <a:r>
              <a:rPr lang="el-GR" sz="1800" dirty="0">
                <a:latin typeface="Calibri" panose="020F0502020204030204" pitchFamily="34" charset="0"/>
              </a:rPr>
              <a:t>5</a:t>
            </a:r>
            <a:r>
              <a:rPr lang="en-US" sz="1800" dirty="0" smtClean="0">
                <a:latin typeface="Calibri" panose="020F0502020204030204" pitchFamily="34" charset="0"/>
              </a:rPr>
              <a:t>cm</a:t>
            </a:r>
          </a:p>
        </p:txBody>
      </p:sp>
      <p:pic>
        <p:nvPicPr>
          <p:cNvPr id="8" name="Εικόνα 7"/>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1"/>
            <a:ext cx="5904656" cy="4563477"/>
          </a:xfrm>
          <a:prstGeom prst="rect">
            <a:avLst/>
          </a:prstGeom>
          <a:noFill/>
          <a:ln>
            <a:noFill/>
          </a:ln>
        </p:spPr>
      </p:pic>
    </p:spTree>
    <p:extLst>
      <p:ext uri="{BB962C8B-B14F-4D97-AF65-F5344CB8AC3E}">
        <p14:creationId xmlns:p14="http://schemas.microsoft.com/office/powerpoint/2010/main" val="2162123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12</a:t>
            </a:fld>
            <a:endParaRPr lang="el-GR"/>
          </a:p>
        </p:txBody>
      </p:sp>
      <p:sp>
        <p:nvSpPr>
          <p:cNvPr id="4" name="Θέση περιεχομένου 3"/>
          <p:cNvSpPr>
            <a:spLocks noGrp="1"/>
          </p:cNvSpPr>
          <p:nvPr>
            <p:ph sz="quarter" idx="1"/>
          </p:nvPr>
        </p:nvSpPr>
        <p:spPr/>
        <p:txBody>
          <a:bodyPr/>
          <a:lstStyle/>
          <a:p>
            <a:pPr marL="0" lvl="0" indent="0" algn="ctr">
              <a:buClr>
                <a:srgbClr val="727CA3"/>
              </a:buClr>
              <a:buNone/>
            </a:pPr>
            <a:r>
              <a:rPr lang="el-GR" sz="1800" dirty="0">
                <a:solidFill>
                  <a:prstClr val="black"/>
                </a:solidFill>
                <a:latin typeface="Calibri" panose="020F0502020204030204" pitchFamily="34" charset="0"/>
              </a:rPr>
              <a:t>Δείγμα 1000 Επαναλήψεων Πραγματικής Απόστασης </a:t>
            </a:r>
            <a:r>
              <a:rPr lang="en-US" sz="1800" dirty="0" smtClean="0">
                <a:solidFill>
                  <a:prstClr val="black"/>
                </a:solidFill>
                <a:latin typeface="Calibri" panose="020F0502020204030204" pitchFamily="34" charset="0"/>
              </a:rPr>
              <a:t>100cm</a:t>
            </a:r>
            <a:r>
              <a:rPr lang="el-GR" sz="1800" dirty="0">
                <a:solidFill>
                  <a:prstClr val="black"/>
                </a:solidFill>
                <a:latin typeface="Calibri" panose="020F0502020204030204" pitchFamily="34" charset="0"/>
              </a:rPr>
              <a:t/>
            </a:r>
            <a:br>
              <a:rPr lang="el-GR" sz="1800" dirty="0">
                <a:solidFill>
                  <a:prstClr val="black"/>
                </a:solidFill>
                <a:latin typeface="Calibri" panose="020F0502020204030204" pitchFamily="34" charset="0"/>
              </a:rPr>
            </a:br>
            <a:r>
              <a:rPr lang="el-GR" sz="1800" dirty="0">
                <a:solidFill>
                  <a:prstClr val="black"/>
                </a:solidFill>
                <a:latin typeface="Calibri" panose="020F0502020204030204" pitchFamily="34" charset="0"/>
              </a:rPr>
              <a:t>Επιφάνεια Αντικειμένου Στόχευσης Διαστάσεων 10</a:t>
            </a:r>
            <a:r>
              <a:rPr lang="en-US" sz="1800" dirty="0">
                <a:solidFill>
                  <a:prstClr val="black"/>
                </a:solidFill>
                <a:latin typeface="Calibri" panose="020F0502020204030204" pitchFamily="34" charset="0"/>
              </a:rPr>
              <a:t>x</a:t>
            </a:r>
            <a:r>
              <a:rPr lang="el-GR" sz="1800" dirty="0">
                <a:solidFill>
                  <a:prstClr val="black"/>
                </a:solidFill>
                <a:latin typeface="Calibri" panose="020F0502020204030204" pitchFamily="34" charset="0"/>
              </a:rPr>
              <a:t>5</a:t>
            </a:r>
            <a:r>
              <a:rPr lang="en-US" sz="1800" dirty="0">
                <a:solidFill>
                  <a:prstClr val="black"/>
                </a:solidFill>
                <a:latin typeface="Calibri" panose="020F0502020204030204" pitchFamily="34" charset="0"/>
              </a:rPr>
              <a:t>cm</a:t>
            </a:r>
          </a:p>
          <a:p>
            <a:pPr marL="0" indent="0">
              <a:buNone/>
            </a:pPr>
            <a:endParaRPr lang="en-US" dirty="0"/>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a:t>
            </a:r>
            <a:r>
              <a:rPr lang="en-US" dirty="0">
                <a:latin typeface="Cambria" panose="02040503050406030204" pitchFamily="18" charset="0"/>
              </a:rPr>
              <a:t>3/10)</a:t>
            </a:r>
            <a:endParaRPr lang="el-GR" dirty="0">
              <a:latin typeface="Cambria" panose="02040503050406030204" pitchFamily="18" charset="0"/>
            </a:endParaRPr>
          </a:p>
        </p:txBody>
      </p:sp>
      <p:pic>
        <p:nvPicPr>
          <p:cNvPr id="6" name="Εικόνα 5"/>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5904656" cy="4570462"/>
          </a:xfrm>
          <a:prstGeom prst="rect">
            <a:avLst/>
          </a:prstGeom>
          <a:noFill/>
          <a:ln>
            <a:noFill/>
          </a:ln>
        </p:spPr>
      </p:pic>
    </p:spTree>
    <p:extLst>
      <p:ext uri="{BB962C8B-B14F-4D97-AF65-F5344CB8AC3E}">
        <p14:creationId xmlns:p14="http://schemas.microsoft.com/office/powerpoint/2010/main" val="4099199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13</a:t>
            </a:fld>
            <a:endParaRPr lang="el-GR"/>
          </a:p>
        </p:txBody>
      </p:sp>
      <p:sp>
        <p:nvSpPr>
          <p:cNvPr id="4" name="Θέση περιεχομένου 3"/>
          <p:cNvSpPr>
            <a:spLocks noGrp="1"/>
          </p:cNvSpPr>
          <p:nvPr>
            <p:ph sz="quarter" idx="1"/>
          </p:nvPr>
        </p:nvSpPr>
        <p:spPr/>
        <p:txBody>
          <a:bodyPr/>
          <a:lstStyle/>
          <a:p>
            <a:pPr marL="0" lvl="0" indent="0" algn="ctr">
              <a:buClr>
                <a:srgbClr val="727CA3"/>
              </a:buClr>
              <a:buNone/>
            </a:pPr>
            <a:r>
              <a:rPr lang="el-GR" sz="1800" dirty="0">
                <a:solidFill>
                  <a:prstClr val="black"/>
                </a:solidFill>
                <a:latin typeface="Calibri" panose="020F0502020204030204" pitchFamily="34" charset="0"/>
              </a:rPr>
              <a:t>Δείγμα 1000 Επαναλήψεων Πραγματικής Απόστασης </a:t>
            </a:r>
            <a:r>
              <a:rPr lang="en-US" sz="1800" dirty="0" smtClean="0">
                <a:solidFill>
                  <a:prstClr val="black"/>
                </a:solidFill>
                <a:latin typeface="Calibri" panose="020F0502020204030204" pitchFamily="34" charset="0"/>
              </a:rPr>
              <a:t>140cm</a:t>
            </a:r>
            <a:r>
              <a:rPr lang="el-GR" sz="1800" dirty="0">
                <a:solidFill>
                  <a:prstClr val="black"/>
                </a:solidFill>
                <a:latin typeface="Calibri" panose="020F0502020204030204" pitchFamily="34" charset="0"/>
              </a:rPr>
              <a:t/>
            </a:r>
            <a:br>
              <a:rPr lang="el-GR" sz="1800" dirty="0">
                <a:solidFill>
                  <a:prstClr val="black"/>
                </a:solidFill>
                <a:latin typeface="Calibri" panose="020F0502020204030204" pitchFamily="34" charset="0"/>
              </a:rPr>
            </a:br>
            <a:r>
              <a:rPr lang="el-GR" sz="1800" dirty="0">
                <a:solidFill>
                  <a:prstClr val="black"/>
                </a:solidFill>
                <a:latin typeface="Calibri" panose="020F0502020204030204" pitchFamily="34" charset="0"/>
              </a:rPr>
              <a:t>Επιφάνεια Αντικειμένου Στόχευσης Διαστάσεων 10</a:t>
            </a:r>
            <a:r>
              <a:rPr lang="en-US" sz="1800" dirty="0">
                <a:solidFill>
                  <a:prstClr val="black"/>
                </a:solidFill>
                <a:latin typeface="Calibri" panose="020F0502020204030204" pitchFamily="34" charset="0"/>
              </a:rPr>
              <a:t>x</a:t>
            </a:r>
            <a:r>
              <a:rPr lang="el-GR" sz="1800" dirty="0">
                <a:solidFill>
                  <a:prstClr val="black"/>
                </a:solidFill>
                <a:latin typeface="Calibri" panose="020F0502020204030204" pitchFamily="34" charset="0"/>
              </a:rPr>
              <a:t>5</a:t>
            </a:r>
            <a:r>
              <a:rPr lang="en-US" sz="1800" dirty="0">
                <a:solidFill>
                  <a:prstClr val="black"/>
                </a:solidFill>
                <a:latin typeface="Calibri" panose="020F0502020204030204" pitchFamily="34" charset="0"/>
              </a:rPr>
              <a:t>cm</a:t>
            </a:r>
          </a:p>
          <a:p>
            <a:pPr marL="0" indent="0">
              <a:buNone/>
            </a:pPr>
            <a:endParaRPr lang="en-US" dirty="0"/>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a:t>
            </a:r>
            <a:r>
              <a:rPr lang="en-US" dirty="0">
                <a:latin typeface="Cambria" panose="02040503050406030204" pitchFamily="18" charset="0"/>
              </a:rPr>
              <a:t>(4/10)</a:t>
            </a:r>
            <a:endParaRPr lang="el-GR" dirty="0">
              <a:latin typeface="Cambria" panose="02040503050406030204" pitchFamily="18" charset="0"/>
            </a:endParaRPr>
          </a:p>
        </p:txBody>
      </p:sp>
      <p:pic>
        <p:nvPicPr>
          <p:cNvPr id="8" name="Εικόνα 7"/>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80437"/>
            <a:ext cx="5688632" cy="4536504"/>
          </a:xfrm>
          <a:prstGeom prst="rect">
            <a:avLst/>
          </a:prstGeom>
          <a:noFill/>
          <a:ln>
            <a:noFill/>
          </a:ln>
        </p:spPr>
      </p:pic>
    </p:spTree>
    <p:extLst>
      <p:ext uri="{BB962C8B-B14F-4D97-AF65-F5344CB8AC3E}">
        <p14:creationId xmlns:p14="http://schemas.microsoft.com/office/powerpoint/2010/main" val="2188218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14</a:t>
            </a:fld>
            <a:endParaRPr lang="el-GR"/>
          </a:p>
        </p:txBody>
      </p:sp>
      <p:sp>
        <p:nvSpPr>
          <p:cNvPr id="4" name="Θέση περιεχομένου 3"/>
          <p:cNvSpPr>
            <a:spLocks noGrp="1"/>
          </p:cNvSpPr>
          <p:nvPr>
            <p:ph sz="quarter" idx="1"/>
          </p:nvPr>
        </p:nvSpPr>
        <p:spPr/>
        <p:txBody>
          <a:bodyPr/>
          <a:lstStyle/>
          <a:p>
            <a:pPr marL="0" lvl="0" indent="0" algn="ctr">
              <a:buClr>
                <a:srgbClr val="727CA3"/>
              </a:buClr>
              <a:buNone/>
            </a:pPr>
            <a:r>
              <a:rPr lang="el-GR" sz="1800" dirty="0">
                <a:solidFill>
                  <a:prstClr val="black"/>
                </a:solidFill>
                <a:latin typeface="Calibri" panose="020F0502020204030204" pitchFamily="34" charset="0"/>
              </a:rPr>
              <a:t>Δείγμα 1000 Επαναλήψεων Πραγματικής Απόστασης </a:t>
            </a:r>
            <a:r>
              <a:rPr lang="en-US" sz="1800" dirty="0" smtClean="0">
                <a:solidFill>
                  <a:prstClr val="black"/>
                </a:solidFill>
                <a:latin typeface="Calibri" panose="020F0502020204030204" pitchFamily="34" charset="0"/>
              </a:rPr>
              <a:t>385cm</a:t>
            </a:r>
            <a:r>
              <a:rPr lang="el-GR" sz="1800" dirty="0">
                <a:solidFill>
                  <a:prstClr val="black"/>
                </a:solidFill>
                <a:latin typeface="Calibri" panose="020F0502020204030204" pitchFamily="34" charset="0"/>
              </a:rPr>
              <a:t/>
            </a:r>
            <a:br>
              <a:rPr lang="el-GR" sz="1800" dirty="0">
                <a:solidFill>
                  <a:prstClr val="black"/>
                </a:solidFill>
                <a:latin typeface="Calibri" panose="020F0502020204030204" pitchFamily="34" charset="0"/>
              </a:rPr>
            </a:br>
            <a:r>
              <a:rPr lang="el-GR" sz="1800" dirty="0">
                <a:solidFill>
                  <a:prstClr val="black"/>
                </a:solidFill>
                <a:latin typeface="Calibri" panose="020F0502020204030204" pitchFamily="34" charset="0"/>
              </a:rPr>
              <a:t>Επιφάνεια Αντικειμένου Στόχευσης Διαστάσεων </a:t>
            </a:r>
            <a:r>
              <a:rPr lang="en-US" sz="1800" dirty="0" smtClean="0">
                <a:solidFill>
                  <a:prstClr val="black"/>
                </a:solidFill>
                <a:latin typeface="Calibri" panose="020F0502020204030204" pitchFamily="34" charset="0"/>
              </a:rPr>
              <a:t>80x80cm</a:t>
            </a:r>
            <a:endParaRPr lang="en-US" sz="1800" dirty="0">
              <a:solidFill>
                <a:prstClr val="black"/>
              </a:solidFill>
              <a:latin typeface="Calibri" panose="020F0502020204030204" pitchFamily="34" charset="0"/>
            </a:endParaRPr>
          </a:p>
          <a:p>
            <a:pPr marL="0" indent="0">
              <a:buNone/>
            </a:pPr>
            <a:endParaRPr lang="en-US" dirty="0"/>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a:t>
            </a:r>
            <a:r>
              <a:rPr lang="en-US" dirty="0">
                <a:latin typeface="Cambria" panose="02040503050406030204" pitchFamily="18" charset="0"/>
              </a:rPr>
              <a:t>(5/10)</a:t>
            </a:r>
            <a:endParaRPr lang="el-GR" dirty="0">
              <a:latin typeface="Cambria" panose="02040503050406030204" pitchFamily="18" charset="0"/>
            </a:endParaRPr>
          </a:p>
        </p:txBody>
      </p:sp>
      <p:pic>
        <p:nvPicPr>
          <p:cNvPr id="6" name="Εικόνα 5"/>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873188"/>
            <a:ext cx="5704080" cy="4536504"/>
          </a:xfrm>
          <a:prstGeom prst="rect">
            <a:avLst/>
          </a:prstGeom>
          <a:noFill/>
          <a:ln>
            <a:noFill/>
          </a:ln>
        </p:spPr>
      </p:pic>
    </p:spTree>
    <p:extLst>
      <p:ext uri="{BB962C8B-B14F-4D97-AF65-F5344CB8AC3E}">
        <p14:creationId xmlns:p14="http://schemas.microsoft.com/office/powerpoint/2010/main" val="3181059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15</a:t>
            </a:fld>
            <a:endParaRPr lang="el-GR"/>
          </a:p>
        </p:txBody>
      </p:sp>
      <p:sp>
        <p:nvSpPr>
          <p:cNvPr id="4" name="Θέση περιεχομένου 3"/>
          <p:cNvSpPr>
            <a:spLocks noGrp="1"/>
          </p:cNvSpPr>
          <p:nvPr>
            <p:ph sz="quarter" idx="1"/>
          </p:nvPr>
        </p:nvSpPr>
        <p:spPr/>
        <p:txBody>
          <a:bodyPr/>
          <a:lstStyle/>
          <a:p>
            <a:pPr marL="0" lvl="0" indent="0" algn="ctr">
              <a:buClr>
                <a:srgbClr val="727CA3"/>
              </a:buClr>
              <a:buNone/>
            </a:pPr>
            <a:r>
              <a:rPr lang="en-US" sz="1800" dirty="0" err="1" smtClean="0">
                <a:solidFill>
                  <a:prstClr val="black"/>
                </a:solidFill>
                <a:latin typeface="Calibri" panose="020F0502020204030204" pitchFamily="34" charset="0"/>
              </a:rPr>
              <a:t>Τμημ</a:t>
            </a:r>
            <a:r>
              <a:rPr lang="en-US" sz="1800" dirty="0" smtClean="0">
                <a:solidFill>
                  <a:prstClr val="black"/>
                </a:solidFill>
                <a:latin typeface="Calibri" panose="020F0502020204030204" pitchFamily="34" charset="0"/>
              </a:rPr>
              <a:t>ατική σύγκριση πειραματικών μετρήσεων </a:t>
            </a:r>
            <a:br>
              <a:rPr lang="en-US" sz="1800" dirty="0" smtClean="0">
                <a:solidFill>
                  <a:prstClr val="black"/>
                </a:solidFill>
                <a:latin typeface="Calibri" panose="020F0502020204030204" pitchFamily="34" charset="0"/>
              </a:rPr>
            </a:br>
            <a:r>
              <a:rPr lang="en-US" sz="1800" dirty="0" smtClean="0">
                <a:solidFill>
                  <a:prstClr val="black"/>
                </a:solidFill>
                <a:latin typeface="Calibri" panose="020F0502020204030204" pitchFamily="34" charset="0"/>
              </a:rPr>
              <a:t>προς πραγματικές αποστάσεις (25cm-100cm)</a:t>
            </a:r>
            <a:endParaRPr lang="en-US" sz="1800" dirty="0">
              <a:solidFill>
                <a:prstClr val="black"/>
              </a:solidFill>
              <a:latin typeface="Calibri" panose="020F0502020204030204" pitchFamily="34" charset="0"/>
            </a:endParaRPr>
          </a:p>
          <a:p>
            <a:pPr marL="0" indent="0">
              <a:buNone/>
            </a:pPr>
            <a:endParaRPr lang="en-US" dirty="0"/>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a:t>
            </a:r>
            <a:r>
              <a:rPr lang="en-US" dirty="0">
                <a:latin typeface="Cambria" panose="02040503050406030204" pitchFamily="18" charset="0"/>
              </a:rPr>
              <a:t>(6/10)</a:t>
            </a:r>
            <a:endParaRPr lang="el-GR" dirty="0">
              <a:latin typeface="Cambria" panose="02040503050406030204" pitchFamily="18" charset="0"/>
            </a:endParaRPr>
          </a:p>
        </p:txBody>
      </p:sp>
      <p:pic>
        <p:nvPicPr>
          <p:cNvPr id="7" name="Εικόνα 6"/>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5832648" cy="4563477"/>
          </a:xfrm>
          <a:prstGeom prst="rect">
            <a:avLst/>
          </a:prstGeom>
          <a:noFill/>
          <a:ln>
            <a:noFill/>
          </a:ln>
        </p:spPr>
      </p:pic>
    </p:spTree>
    <p:extLst>
      <p:ext uri="{BB962C8B-B14F-4D97-AF65-F5344CB8AC3E}">
        <p14:creationId xmlns:p14="http://schemas.microsoft.com/office/powerpoint/2010/main" val="3974178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16</a:t>
            </a:fld>
            <a:endParaRPr lang="el-GR"/>
          </a:p>
        </p:txBody>
      </p:sp>
      <p:sp>
        <p:nvSpPr>
          <p:cNvPr id="4" name="Θέση περιεχομένου 3"/>
          <p:cNvSpPr>
            <a:spLocks noGrp="1"/>
          </p:cNvSpPr>
          <p:nvPr>
            <p:ph sz="quarter" idx="1"/>
          </p:nvPr>
        </p:nvSpPr>
        <p:spPr/>
        <p:txBody>
          <a:bodyPr/>
          <a:lstStyle/>
          <a:p>
            <a:pPr marL="0" lvl="0" indent="0" algn="ctr">
              <a:buClr>
                <a:srgbClr val="727CA3"/>
              </a:buClr>
              <a:buNone/>
            </a:pPr>
            <a:r>
              <a:rPr lang="en-US" sz="1800" dirty="0" err="1">
                <a:solidFill>
                  <a:prstClr val="black"/>
                </a:solidFill>
                <a:latin typeface="Calibri" panose="020F0502020204030204" pitchFamily="34" charset="0"/>
              </a:rPr>
              <a:t>Συνάρτηση</a:t>
            </a:r>
            <a:r>
              <a:rPr lang="en-US" sz="1800" dirty="0">
                <a:solidFill>
                  <a:prstClr val="black"/>
                </a:solidFill>
                <a:latin typeface="Calibri" panose="020F0502020204030204" pitchFamily="34" charset="0"/>
              </a:rPr>
              <a:t> </a:t>
            </a:r>
            <a:r>
              <a:rPr lang="en-US" sz="1800" dirty="0" err="1">
                <a:solidFill>
                  <a:prstClr val="black"/>
                </a:solidFill>
                <a:latin typeface="Calibri" panose="020F0502020204030204" pitchFamily="34" charset="0"/>
              </a:rPr>
              <a:t>Μετ</a:t>
            </a:r>
            <a:r>
              <a:rPr lang="en-US" sz="1800" dirty="0">
                <a:solidFill>
                  <a:prstClr val="black"/>
                </a:solidFill>
                <a:latin typeface="Calibri" panose="020F0502020204030204" pitchFamily="34" charset="0"/>
              </a:rPr>
              <a:t>αφοράς Αισθητήρα που παρουσιάζει Σφάλμα </a:t>
            </a:r>
            <a:r>
              <a:rPr lang="en-US" sz="1800" dirty="0" smtClean="0">
                <a:solidFill>
                  <a:prstClr val="black"/>
                </a:solidFill>
                <a:latin typeface="Calibri" panose="020F0502020204030204" pitchFamily="34" charset="0"/>
              </a:rPr>
              <a:t>Μετατόπισης</a:t>
            </a:r>
            <a:endParaRPr lang="en-US" sz="1800" dirty="0">
              <a:solidFill>
                <a:prstClr val="black"/>
              </a:solidFill>
              <a:latin typeface="Calibri" panose="020F0502020204030204" pitchFamily="34" charset="0"/>
            </a:endParaRPr>
          </a:p>
          <a:p>
            <a:pPr marL="0" indent="0">
              <a:buNone/>
            </a:pPr>
            <a:endParaRPr lang="en-US" dirty="0"/>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(7/10)</a:t>
            </a:r>
            <a:endParaRPr lang="el-GR" dirty="0">
              <a:latin typeface="Cambria" panose="02040503050406030204" pitchFamily="18" charset="0"/>
            </a:endParaRPr>
          </a:p>
        </p:txBody>
      </p:sp>
      <p:pic>
        <p:nvPicPr>
          <p:cNvPr id="6" name="Εικόνα 5" descr="C:\Users\GEORGE\Desktop\ROV\DiplomaThesis\images\offset_error.png"/>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628800"/>
            <a:ext cx="5184576" cy="4659620"/>
          </a:xfrm>
          <a:prstGeom prst="rect">
            <a:avLst/>
          </a:prstGeom>
          <a:noFill/>
          <a:ln>
            <a:noFill/>
          </a:ln>
        </p:spPr>
      </p:pic>
    </p:spTree>
    <p:extLst>
      <p:ext uri="{BB962C8B-B14F-4D97-AF65-F5344CB8AC3E}">
        <p14:creationId xmlns:p14="http://schemas.microsoft.com/office/powerpoint/2010/main" val="3314458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17</a:t>
            </a:fld>
            <a:endParaRPr lang="el-GR"/>
          </a:p>
        </p:txBody>
      </p:sp>
      <p:sp>
        <p:nvSpPr>
          <p:cNvPr id="4" name="Θέση περιεχομένου 3"/>
          <p:cNvSpPr>
            <a:spLocks noGrp="1"/>
          </p:cNvSpPr>
          <p:nvPr>
            <p:ph sz="quarter" idx="1"/>
          </p:nvPr>
        </p:nvSpPr>
        <p:spPr/>
        <p:txBody>
          <a:bodyPr>
            <a:normAutofit fontScale="92500"/>
          </a:bodyPr>
          <a:lstStyle/>
          <a:p>
            <a:pPr marL="0" lvl="1" indent="0">
              <a:spcBef>
                <a:spcPts val="600"/>
              </a:spcBef>
              <a:buClr>
                <a:schemeClr val="accent1"/>
              </a:buClr>
              <a:buNone/>
            </a:pPr>
            <a:r>
              <a:rPr lang="en-US" sz="2400" b="1" dirty="0" err="1" smtClean="0">
                <a:solidFill>
                  <a:schemeClr val="tx1"/>
                </a:solidFill>
                <a:effectLst>
                  <a:glow>
                    <a:srgbClr val="000000"/>
                  </a:glow>
                  <a:reflection stA="0" endPos="0" fadeDir="0" sx="0" sy="0"/>
                </a:effectLst>
                <a:latin typeface="Calibri" panose="020F0502020204030204" pitchFamily="34" charset="0"/>
              </a:rPr>
              <a:t>Μέθοδος</a:t>
            </a:r>
            <a:r>
              <a:rPr lang="en-US" sz="2400" b="1" dirty="0" smtClean="0">
                <a:solidFill>
                  <a:schemeClr val="tx1"/>
                </a:solidFill>
                <a:effectLst>
                  <a:glow>
                    <a:srgbClr val="000000"/>
                  </a:glow>
                  <a:reflection stA="0" endPos="0" fadeDir="0" sx="0" sy="0"/>
                </a:effectLst>
                <a:latin typeface="Calibri" panose="020F0502020204030204" pitchFamily="34" charset="0"/>
              </a:rPr>
              <a:t> </a:t>
            </a:r>
            <a:r>
              <a:rPr lang="en-US" sz="2400" b="1" dirty="0" err="1" smtClean="0">
                <a:solidFill>
                  <a:schemeClr val="tx1"/>
                </a:solidFill>
                <a:effectLst>
                  <a:glow>
                    <a:srgbClr val="000000"/>
                  </a:glow>
                  <a:reflection stA="0" endPos="0" fadeDir="0" sx="0" sy="0"/>
                </a:effectLst>
                <a:latin typeface="Calibri" panose="020F0502020204030204" pitchFamily="34" charset="0"/>
              </a:rPr>
              <a:t>Ελ</a:t>
            </a:r>
            <a:r>
              <a:rPr lang="en-US" sz="2400" b="1" dirty="0" smtClean="0">
                <a:solidFill>
                  <a:schemeClr val="tx1"/>
                </a:solidFill>
                <a:effectLst>
                  <a:glow>
                    <a:srgbClr val="000000"/>
                  </a:glow>
                  <a:reflection stA="0" endPos="0" fadeDir="0" sx="0" sy="0"/>
                </a:effectLst>
                <a:latin typeface="Calibri" panose="020F0502020204030204" pitchFamily="34" charset="0"/>
              </a:rPr>
              <a:t>αχίστων Τετραγώνων </a:t>
            </a:r>
            <a:r>
              <a:rPr lang="en-US" sz="2400" dirty="0" smtClean="0">
                <a:solidFill>
                  <a:schemeClr val="tx1"/>
                </a:solidFill>
                <a:effectLst>
                  <a:glow>
                    <a:srgbClr val="000000"/>
                  </a:glow>
                  <a:reflection stA="0" endPos="0" fadeDir="0" sx="0" sy="0"/>
                </a:effectLst>
                <a:latin typeface="Calibri" panose="020F0502020204030204" pitchFamily="34" charset="0"/>
              </a:rPr>
              <a:t>(ΜΕΤ)</a:t>
            </a:r>
          </a:p>
          <a:p>
            <a:pPr marL="342900" lvl="1" indent="-342900">
              <a:spcBef>
                <a:spcPts val="600"/>
              </a:spcBef>
              <a:buClr>
                <a:schemeClr val="accent1"/>
              </a:buClr>
            </a:pPr>
            <a:r>
              <a:rPr lang="en-US" sz="2400" i="1" dirty="0" smtClean="0">
                <a:effectLst>
                  <a:glow>
                    <a:srgbClr val="000000"/>
                  </a:glow>
                  <a:reflection stA="0" endPos="0" fadeDir="0" sx="0" sy="0"/>
                </a:effectLst>
                <a:latin typeface="Calibri" panose="020F0502020204030204" pitchFamily="34" charset="0"/>
              </a:rPr>
              <a:t>Α</a:t>
            </a:r>
            <a:r>
              <a:rPr lang="el-GR" sz="2400" i="1" dirty="0" err="1" smtClean="0">
                <a:effectLst>
                  <a:glow>
                    <a:srgbClr val="000000"/>
                  </a:glow>
                  <a:reflection stA="0" endPos="0" fadeDir="0" sx="0" sy="0"/>
                </a:effectLst>
                <a:latin typeface="Calibri" panose="020F0502020204030204" pitchFamily="34" charset="0"/>
              </a:rPr>
              <a:t>κριβή</a:t>
            </a:r>
            <a:r>
              <a:rPr lang="en-US" sz="2400" i="1" dirty="0" smtClean="0">
                <a:effectLst>
                  <a:glow>
                    <a:srgbClr val="000000"/>
                  </a:glow>
                  <a:reflection stA="0" endPos="0" fadeDir="0" sx="0" sy="0"/>
                </a:effectLst>
                <a:latin typeface="Calibri" panose="020F0502020204030204" pitchFamily="34" charset="0"/>
              </a:rPr>
              <a:t>ς</a:t>
            </a:r>
            <a:r>
              <a:rPr lang="el-GR" sz="2400" i="1" dirty="0" smtClean="0">
                <a:effectLst>
                  <a:glow>
                    <a:srgbClr val="000000"/>
                  </a:glow>
                  <a:reflection stA="0" endPos="0" fadeDir="0" sx="0" sy="0"/>
                </a:effectLst>
                <a:latin typeface="Calibri" panose="020F0502020204030204" pitchFamily="34" charset="0"/>
              </a:rPr>
              <a:t> προσδιορισμό</a:t>
            </a:r>
            <a:r>
              <a:rPr lang="en-US" sz="2400" i="1" dirty="0" smtClean="0">
                <a:effectLst>
                  <a:glow>
                    <a:srgbClr val="000000"/>
                  </a:glow>
                  <a:reflection stA="0" endPos="0" fadeDir="0" sx="0" sy="0"/>
                </a:effectLst>
                <a:latin typeface="Calibri" panose="020F0502020204030204" pitchFamily="34" charset="0"/>
              </a:rPr>
              <a:t>ς</a:t>
            </a:r>
            <a:r>
              <a:rPr lang="el-GR" sz="2400" i="1" dirty="0" smtClean="0">
                <a:effectLst>
                  <a:glow>
                    <a:srgbClr val="000000"/>
                  </a:glow>
                  <a:reflection stA="0" endPos="0" fadeDir="0" sx="0" sy="0"/>
                </a:effectLst>
                <a:latin typeface="Calibri" panose="020F0502020204030204" pitchFamily="34" charset="0"/>
              </a:rPr>
              <a:t> </a:t>
            </a:r>
            <a:r>
              <a:rPr lang="el-GR" sz="2400" dirty="0">
                <a:effectLst>
                  <a:glow>
                    <a:srgbClr val="000000"/>
                  </a:glow>
                  <a:reflection stA="0" endPos="0" fadeDir="0" sx="0" sy="0"/>
                </a:effectLst>
                <a:latin typeface="Calibri" panose="020F0502020204030204" pitchFamily="34" charset="0"/>
              </a:rPr>
              <a:t>της </a:t>
            </a:r>
            <a:r>
              <a:rPr lang="el-GR" sz="2400" i="1" dirty="0">
                <a:effectLst>
                  <a:glow>
                    <a:srgbClr val="000000"/>
                  </a:glow>
                  <a:reflection stA="0" endPos="0" fadeDir="0" sx="0" sy="0"/>
                </a:effectLst>
                <a:latin typeface="Calibri" panose="020F0502020204030204" pitchFamily="34" charset="0"/>
              </a:rPr>
              <a:t>μαθηματικής </a:t>
            </a:r>
            <a:r>
              <a:rPr lang="el-GR" sz="2400" i="1" dirty="0" smtClean="0">
                <a:effectLst>
                  <a:glow>
                    <a:srgbClr val="000000"/>
                  </a:glow>
                  <a:reflection stA="0" endPos="0" fadeDir="0" sx="0" sy="0"/>
                </a:effectLst>
                <a:latin typeface="Calibri" panose="020F0502020204030204" pitchFamily="34" charset="0"/>
              </a:rPr>
              <a:t>σχέσης </a:t>
            </a:r>
            <a:r>
              <a:rPr lang="el-GR" sz="2400" dirty="0" err="1" smtClean="0">
                <a:effectLst>
                  <a:glow>
                    <a:srgbClr val="000000"/>
                  </a:glow>
                  <a:reflection stA="0" endPos="0" fadeDir="0" sx="0" sy="0"/>
                </a:effectLst>
                <a:latin typeface="Calibri" panose="020F0502020204030204" pitchFamily="34" charset="0"/>
              </a:rPr>
              <a:t>φαιν</a:t>
            </a:r>
            <a:r>
              <a:rPr lang="en-US" sz="2400" dirty="0" smtClean="0">
                <a:effectLst>
                  <a:glow>
                    <a:srgbClr val="000000"/>
                  </a:glow>
                  <a:reflection stA="0" endPos="0" fadeDir="0" sx="0" sy="0"/>
                </a:effectLst>
                <a:latin typeface="Calibri" panose="020F0502020204030204" pitchFamily="34" charset="0"/>
              </a:rPr>
              <a:t>ο</a:t>
            </a:r>
            <a:r>
              <a:rPr lang="el-GR" sz="2400" dirty="0" smtClean="0">
                <a:effectLst>
                  <a:glow>
                    <a:srgbClr val="000000"/>
                  </a:glow>
                  <a:reflection stA="0" endPos="0" fadeDir="0" sx="0" sy="0"/>
                </a:effectLst>
                <a:latin typeface="Calibri" panose="020F0502020204030204" pitchFamily="34" charset="0"/>
              </a:rPr>
              <a:t>μ</a:t>
            </a:r>
            <a:r>
              <a:rPr lang="en-US" sz="2400" dirty="0" smtClean="0">
                <a:effectLst>
                  <a:glow>
                    <a:srgbClr val="000000"/>
                  </a:glow>
                  <a:reflection stA="0" endPos="0" fadeDir="0" sx="0" sy="0"/>
                </a:effectLst>
                <a:latin typeface="Calibri" panose="020F0502020204030204" pitchFamily="34" charset="0"/>
              </a:rPr>
              <a:t>έ</a:t>
            </a:r>
            <a:r>
              <a:rPr lang="el-GR" sz="2400" dirty="0" err="1" smtClean="0">
                <a:effectLst>
                  <a:glow>
                    <a:srgbClr val="000000"/>
                  </a:glow>
                  <a:reflection stA="0" endPos="0" fadeDir="0" sx="0" sy="0"/>
                </a:effectLst>
                <a:latin typeface="Calibri" panose="020F0502020204030204" pitchFamily="34" charset="0"/>
              </a:rPr>
              <a:t>νο</a:t>
            </a:r>
            <a:r>
              <a:rPr lang="en-US" sz="2400" dirty="0" smtClean="0">
                <a:effectLst>
                  <a:glow>
                    <a:srgbClr val="000000"/>
                  </a:glow>
                  <a:reflection stA="0" endPos="0" fadeDir="0" sx="0" sy="0"/>
                </a:effectLst>
                <a:latin typeface="Calibri" panose="020F0502020204030204" pitchFamily="34" charset="0"/>
              </a:rPr>
              <a:t>υ</a:t>
            </a:r>
            <a:endParaRPr lang="en-US" sz="2100" dirty="0">
              <a:effectLst>
                <a:glow>
                  <a:srgbClr val="000000"/>
                </a:glow>
                <a:reflection stA="0" endPos="0" fadeDir="0" sx="0" sy="0"/>
              </a:effectLst>
              <a:latin typeface="Calibri" panose="020F0502020204030204" pitchFamily="34" charset="0"/>
            </a:endParaRPr>
          </a:p>
          <a:p>
            <a:pPr marL="342900" lvl="1" indent="-342900">
              <a:spcBef>
                <a:spcPts val="600"/>
              </a:spcBef>
              <a:buClr>
                <a:schemeClr val="accent1"/>
              </a:buClr>
            </a:pPr>
            <a:r>
              <a:rPr lang="en-US" sz="2400" dirty="0" err="1" smtClean="0">
                <a:effectLst>
                  <a:glow>
                    <a:srgbClr val="000000"/>
                  </a:glow>
                  <a:reflection stA="0" endPos="0" fadeDir="0" sx="0" sy="0"/>
                </a:effectLst>
                <a:latin typeface="Calibri" panose="020F0502020204030204" pitchFamily="34" charset="0"/>
              </a:rPr>
              <a:t>Έστω</a:t>
            </a:r>
            <a:r>
              <a:rPr lang="en-US" sz="2400" dirty="0">
                <a:effectLst>
                  <a:glow>
                    <a:srgbClr val="000000"/>
                  </a:glow>
                  <a:reflection stA="0" endPos="0" fadeDir="0" sx="0" sy="0"/>
                </a:effectLst>
                <a:latin typeface="Calibri" panose="020F0502020204030204" pitchFamily="34" charset="0"/>
              </a:rPr>
              <a:t> </a:t>
            </a:r>
            <a:r>
              <a:rPr lang="en-US" sz="2400" dirty="0" smtClean="0">
                <a:effectLst>
                  <a:glow>
                    <a:srgbClr val="000000"/>
                  </a:glow>
                  <a:reflection stA="0" endPos="0" fadeDir="0" sx="0" sy="0"/>
                </a:effectLst>
                <a:latin typeface="Calibri" panose="020F0502020204030204" pitchFamily="34" charset="0"/>
              </a:rPr>
              <a:t>      </a:t>
            </a:r>
            <a:r>
              <a:rPr lang="en-US" sz="2400" dirty="0" err="1" smtClean="0">
                <a:effectLst>
                  <a:glow>
                    <a:srgbClr val="000000"/>
                  </a:glow>
                  <a:reflection stA="0" endPos="0" fadeDir="0" sx="0" sy="0"/>
                </a:effectLst>
                <a:latin typeface="Calibri" panose="020F0502020204030204" pitchFamily="34" charset="0"/>
              </a:rPr>
              <a:t>σημεί</a:t>
            </a:r>
            <a:r>
              <a:rPr lang="en-US" sz="2400" dirty="0" smtClean="0">
                <a:effectLst>
                  <a:glow>
                    <a:srgbClr val="000000"/>
                  </a:glow>
                  <a:reflection stA="0" endPos="0" fadeDir="0" sx="0" sy="0"/>
                </a:effectLst>
                <a:latin typeface="Calibri" panose="020F0502020204030204" pitchFamily="34" charset="0"/>
              </a:rPr>
              <a:t>α 	           , όπου 		    </a:t>
            </a:r>
          </a:p>
          <a:p>
            <a:pPr marL="617220" lvl="2" indent="-342900">
              <a:spcBef>
                <a:spcPts val="600"/>
              </a:spcBef>
              <a:buClr>
                <a:schemeClr val="accent1"/>
              </a:buClr>
            </a:pPr>
            <a:r>
              <a:rPr lang="en-US" sz="2100" dirty="0" err="1">
                <a:solidFill>
                  <a:schemeClr val="accent1"/>
                </a:solidFill>
                <a:effectLst>
                  <a:glow>
                    <a:srgbClr val="000000"/>
                  </a:glow>
                  <a:reflection stA="0" endPos="0" fadeDir="0" sx="0" sy="0"/>
                </a:effectLst>
                <a:latin typeface="Calibri" panose="020F0502020204030204" pitchFamily="34" charset="0"/>
              </a:rPr>
              <a:t>ε</a:t>
            </a:r>
            <a:r>
              <a:rPr lang="en-US" sz="2100" dirty="0" err="1" smtClean="0">
                <a:solidFill>
                  <a:schemeClr val="accent1"/>
                </a:solidFill>
                <a:effectLst>
                  <a:glow>
                    <a:srgbClr val="000000"/>
                  </a:glow>
                  <a:reflection stA="0" endPos="0" fadeDir="0" sx="0" sy="0"/>
                </a:effectLst>
                <a:latin typeface="Calibri" panose="020F0502020204030204" pitchFamily="34" charset="0"/>
              </a:rPr>
              <a:t>ίν</a:t>
            </a:r>
            <a:r>
              <a:rPr lang="en-US" sz="2100" dirty="0" smtClean="0">
                <a:solidFill>
                  <a:schemeClr val="accent1"/>
                </a:solidFill>
                <a:effectLst>
                  <a:glow>
                    <a:srgbClr val="000000"/>
                  </a:glow>
                  <a:reflection stA="0" endPos="0" fadeDir="0" sx="0" sy="0"/>
                </a:effectLst>
                <a:latin typeface="Calibri" panose="020F0502020204030204" pitchFamily="34" charset="0"/>
              </a:rPr>
              <a:t>αι αποτέλεσμα πειραματικών μετρήσεων</a:t>
            </a:r>
          </a:p>
          <a:p>
            <a:pPr marL="617220" lvl="2" indent="-342900">
              <a:spcBef>
                <a:spcPts val="600"/>
              </a:spcBef>
              <a:buClr>
                <a:schemeClr val="accent1"/>
              </a:buClr>
            </a:pPr>
            <a:r>
              <a:rPr lang="en-US" sz="2100" dirty="0" err="1">
                <a:solidFill>
                  <a:schemeClr val="accent1"/>
                </a:solidFill>
                <a:effectLst>
                  <a:glow>
                    <a:srgbClr val="000000"/>
                  </a:glow>
                  <a:reflection stA="0" endPos="0" fadeDir="0" sx="0" sy="0"/>
                </a:effectLst>
                <a:latin typeface="Calibri" panose="020F0502020204030204" pitchFamily="34" charset="0"/>
              </a:rPr>
              <a:t>σ</a:t>
            </a:r>
            <a:r>
              <a:rPr lang="en-US" sz="2100" dirty="0" err="1" smtClean="0">
                <a:solidFill>
                  <a:schemeClr val="accent1"/>
                </a:solidFill>
                <a:effectLst>
                  <a:glow>
                    <a:srgbClr val="000000"/>
                  </a:glow>
                  <a:reflection stA="0" endPos="0" fadeDir="0" sx="0" sy="0"/>
                </a:effectLst>
                <a:latin typeface="Calibri" panose="020F0502020204030204" pitchFamily="34" charset="0"/>
              </a:rPr>
              <a:t>υνδέοντ</a:t>
            </a:r>
            <a:r>
              <a:rPr lang="en-US" sz="2100" dirty="0" smtClean="0">
                <a:solidFill>
                  <a:schemeClr val="accent1"/>
                </a:solidFill>
                <a:effectLst>
                  <a:glow>
                    <a:srgbClr val="000000"/>
                  </a:glow>
                  <a:reflection stA="0" endPos="0" fadeDir="0" sx="0" sy="0"/>
                </a:effectLst>
                <a:latin typeface="Calibri" panose="020F0502020204030204" pitchFamily="34" charset="0"/>
              </a:rPr>
              <a:t>αι με γραμμική σχέση</a:t>
            </a:r>
          </a:p>
          <a:p>
            <a:pPr marL="342900" lvl="1" indent="-342900">
              <a:spcBef>
                <a:spcPts val="600"/>
              </a:spcBef>
              <a:buClr>
                <a:schemeClr val="accent1"/>
              </a:buClr>
            </a:pPr>
            <a:r>
              <a:rPr lang="en-US" sz="2400" dirty="0" smtClean="0">
                <a:effectLst>
                  <a:glow>
                    <a:srgbClr val="000000"/>
                  </a:glow>
                  <a:reflection stA="0" endPos="0" fadeDir="0" sx="0" sy="0"/>
                </a:effectLst>
                <a:latin typeface="Calibri" panose="020F0502020204030204" pitchFamily="34" charset="0"/>
              </a:rPr>
              <a:t>Να β</a:t>
            </a:r>
            <a:r>
              <a:rPr lang="en-US" sz="2400" dirty="0" err="1" smtClean="0">
                <a:effectLst>
                  <a:glow>
                    <a:srgbClr val="000000"/>
                  </a:glow>
                  <a:reflection stA="0" endPos="0" fadeDir="0" sx="0" sy="0"/>
                </a:effectLst>
                <a:latin typeface="Calibri" panose="020F0502020204030204" pitchFamily="34" charset="0"/>
              </a:rPr>
              <a:t>ρεθεί</a:t>
            </a:r>
            <a:r>
              <a:rPr lang="en-US" sz="2400" dirty="0" smtClean="0">
                <a:effectLst>
                  <a:glow>
                    <a:srgbClr val="000000"/>
                  </a:glow>
                  <a:reflection stA="0" endPos="0" fadeDir="0" sx="0" sy="0"/>
                </a:effectLst>
                <a:latin typeface="Calibri" panose="020F0502020204030204" pitchFamily="34" charset="0"/>
              </a:rPr>
              <a:t> η </a:t>
            </a:r>
            <a:r>
              <a:rPr lang="en-US" sz="2400" dirty="0" err="1" smtClean="0">
                <a:effectLst>
                  <a:glow>
                    <a:srgbClr val="000000"/>
                  </a:glow>
                  <a:reflection stA="0" endPos="0" fadeDir="0" sx="0" sy="0"/>
                </a:effectLst>
                <a:latin typeface="Calibri" panose="020F0502020204030204" pitchFamily="34" charset="0"/>
              </a:rPr>
              <a:t>ευθεί</a:t>
            </a:r>
            <a:r>
              <a:rPr lang="en-US" sz="2400" dirty="0" smtClean="0">
                <a:effectLst>
                  <a:glow>
                    <a:srgbClr val="000000"/>
                  </a:glow>
                  <a:reflection stA="0" endPos="0" fadeDir="0" sx="0" sy="0"/>
                </a:effectLst>
                <a:latin typeface="Calibri" panose="020F0502020204030204" pitchFamily="34" charset="0"/>
              </a:rPr>
              <a:t>α 		   με                 που ελαχιστοποιεί το άθροισμα των τετραγώνων των σφαλμάτων από τη σχέση αυτή, δηλαδή να βρεθούν οι αριθμοί που ελαχιστοποιούν τη συνάρτηση: </a:t>
            </a:r>
          </a:p>
          <a:p>
            <a:pPr marL="0" lvl="1" indent="0">
              <a:spcBef>
                <a:spcPts val="600"/>
              </a:spcBef>
              <a:buClr>
                <a:schemeClr val="accent1"/>
              </a:buClr>
              <a:buNone/>
            </a:pPr>
            <a:endParaRPr lang="en-US" sz="2400" dirty="0" smtClean="0">
              <a:effectLst>
                <a:glow>
                  <a:srgbClr val="000000"/>
                </a:glow>
                <a:reflection stA="0" endPos="0" fadeDir="0" sx="0" sy="0"/>
              </a:effectLst>
              <a:latin typeface="Calibri" panose="020F0502020204030204" pitchFamily="34" charset="0"/>
            </a:endParaRPr>
          </a:p>
          <a:p>
            <a:pPr marL="0" lvl="1" indent="0">
              <a:spcBef>
                <a:spcPts val="600"/>
              </a:spcBef>
              <a:buClr>
                <a:schemeClr val="accent1"/>
              </a:buClr>
              <a:buNone/>
            </a:pPr>
            <a:endParaRPr lang="en-US" sz="2400" dirty="0" smtClean="0">
              <a:effectLst>
                <a:glow>
                  <a:srgbClr val="000000"/>
                </a:glow>
                <a:reflection stA="0" endPos="0" fadeDir="0" sx="0" sy="0"/>
              </a:effectLst>
              <a:latin typeface="Calibri" panose="020F0502020204030204" pitchFamily="34" charset="0"/>
            </a:endParaRPr>
          </a:p>
          <a:p>
            <a:pPr marL="0" lvl="1" indent="0">
              <a:spcBef>
                <a:spcPts val="600"/>
              </a:spcBef>
              <a:buClr>
                <a:schemeClr val="accent1"/>
              </a:buClr>
              <a:buNone/>
            </a:pPr>
            <a:endParaRPr lang="en-US" sz="2400" dirty="0" smtClean="0">
              <a:effectLst>
                <a:glow>
                  <a:srgbClr val="000000"/>
                </a:glow>
                <a:reflection stA="0" endPos="0" fadeDir="0" sx="0" sy="0"/>
              </a:effectLst>
              <a:latin typeface="Calibri" panose="020F0502020204030204" pitchFamily="34" charset="0"/>
            </a:endParaRPr>
          </a:p>
          <a:p>
            <a:pPr marL="342900" lvl="1" indent="-342900">
              <a:spcBef>
                <a:spcPts val="600"/>
              </a:spcBef>
              <a:buClr>
                <a:schemeClr val="accent1"/>
              </a:buClr>
            </a:pPr>
            <a:r>
              <a:rPr lang="en-US" sz="2400" dirty="0" err="1" smtClean="0">
                <a:effectLst>
                  <a:glow>
                    <a:srgbClr val="000000"/>
                  </a:glow>
                  <a:reflection stA="0" endPos="0" fadeDir="0" sx="0" sy="0"/>
                </a:effectLst>
                <a:latin typeface="Calibri" panose="020F0502020204030204" pitchFamily="34" charset="0"/>
              </a:rPr>
              <a:t>Προκύ</a:t>
            </a:r>
            <a:r>
              <a:rPr lang="en-US" sz="2400" dirty="0" smtClean="0">
                <a:effectLst>
                  <a:glow>
                    <a:srgbClr val="000000"/>
                  </a:glow>
                  <a:reflection stA="0" endPos="0" fadeDir="0" sx="0" sy="0"/>
                </a:effectLst>
                <a:latin typeface="Calibri" panose="020F0502020204030204" pitchFamily="34" charset="0"/>
              </a:rPr>
              <a:t>πτει ότι:			   και	</a:t>
            </a:r>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(8/10)</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2375137910"/>
              </p:ext>
            </p:extLst>
          </p:nvPr>
        </p:nvGraphicFramePr>
        <p:xfrm>
          <a:off x="1547664" y="2132856"/>
          <a:ext cx="360164" cy="316972"/>
        </p:xfrm>
        <a:graphic>
          <a:graphicData uri="http://schemas.openxmlformats.org/presentationml/2006/ole">
            <mc:AlternateContent xmlns:mc="http://schemas.openxmlformats.org/markup-compatibility/2006">
              <mc:Choice xmlns:v="urn:schemas-microsoft-com:vml" Requires="v">
                <p:oleObj spid="_x0000_s5646" name="Equation" r:id="rId4" imgW="126720" imgH="139680" progId="Equation.DSMT4">
                  <p:embed/>
                </p:oleObj>
              </mc:Choice>
              <mc:Fallback>
                <p:oleObj name="Equation" r:id="rId4" imgW="126720" imgH="139680" progId="Equation.DSMT4">
                  <p:embed/>
                  <p:pic>
                    <p:nvPicPr>
                      <p:cNvPr id="0" name=""/>
                      <p:cNvPicPr/>
                      <p:nvPr/>
                    </p:nvPicPr>
                    <p:blipFill>
                      <a:blip r:embed="rId5"/>
                      <a:stretch>
                        <a:fillRect/>
                      </a:stretch>
                    </p:blipFill>
                    <p:spPr>
                      <a:xfrm>
                        <a:off x="1547664" y="2132856"/>
                        <a:ext cx="360164" cy="316972"/>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1033285139"/>
              </p:ext>
            </p:extLst>
          </p:nvPr>
        </p:nvGraphicFramePr>
        <p:xfrm>
          <a:off x="2915816" y="2060848"/>
          <a:ext cx="885304" cy="442652"/>
        </p:xfrm>
        <a:graphic>
          <a:graphicData uri="http://schemas.openxmlformats.org/presentationml/2006/ole">
            <mc:AlternateContent xmlns:mc="http://schemas.openxmlformats.org/markup-compatibility/2006">
              <mc:Choice xmlns:v="urn:schemas-microsoft-com:vml" Requires="v">
                <p:oleObj spid="_x0000_s5647" name="Equation" r:id="rId6" imgW="457200" imgH="228600" progId="Equation.DSMT4">
                  <p:embed/>
                </p:oleObj>
              </mc:Choice>
              <mc:Fallback>
                <p:oleObj name="Equation" r:id="rId6" imgW="457200" imgH="228600" progId="Equation.DSMT4">
                  <p:embed/>
                  <p:pic>
                    <p:nvPicPr>
                      <p:cNvPr id="0" name=""/>
                      <p:cNvPicPr/>
                      <p:nvPr/>
                    </p:nvPicPr>
                    <p:blipFill>
                      <a:blip r:embed="rId7"/>
                      <a:stretch>
                        <a:fillRect/>
                      </a:stretch>
                    </p:blipFill>
                    <p:spPr>
                      <a:xfrm>
                        <a:off x="2915816" y="2060848"/>
                        <a:ext cx="885304" cy="442652"/>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345005099"/>
              </p:ext>
            </p:extLst>
          </p:nvPr>
        </p:nvGraphicFramePr>
        <p:xfrm>
          <a:off x="4932040" y="2060848"/>
          <a:ext cx="1368152" cy="390900"/>
        </p:xfrm>
        <a:graphic>
          <a:graphicData uri="http://schemas.openxmlformats.org/presentationml/2006/ole">
            <mc:AlternateContent xmlns:mc="http://schemas.openxmlformats.org/markup-compatibility/2006">
              <mc:Choice xmlns:v="urn:schemas-microsoft-com:vml" Requires="v">
                <p:oleObj spid="_x0000_s5648" name="Equation" r:id="rId8" imgW="711000" imgH="203040" progId="Equation.DSMT4">
                  <p:embed/>
                </p:oleObj>
              </mc:Choice>
              <mc:Fallback>
                <p:oleObj name="Equation" r:id="rId8" imgW="711000" imgH="203040" progId="Equation.DSMT4">
                  <p:embed/>
                  <p:pic>
                    <p:nvPicPr>
                      <p:cNvPr id="0" name=""/>
                      <p:cNvPicPr/>
                      <p:nvPr/>
                    </p:nvPicPr>
                    <p:blipFill>
                      <a:blip r:embed="rId9"/>
                      <a:stretch>
                        <a:fillRect/>
                      </a:stretch>
                    </p:blipFill>
                    <p:spPr>
                      <a:xfrm>
                        <a:off x="4932040" y="2060848"/>
                        <a:ext cx="1368152" cy="390900"/>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1244873565"/>
              </p:ext>
            </p:extLst>
          </p:nvPr>
        </p:nvGraphicFramePr>
        <p:xfrm>
          <a:off x="3131840" y="3212976"/>
          <a:ext cx="1224136" cy="384043"/>
        </p:xfrm>
        <a:graphic>
          <a:graphicData uri="http://schemas.openxmlformats.org/presentationml/2006/ole">
            <mc:AlternateContent xmlns:mc="http://schemas.openxmlformats.org/markup-compatibility/2006">
              <mc:Choice xmlns:v="urn:schemas-microsoft-com:vml" Requires="v">
                <p:oleObj spid="_x0000_s5649" name="Equation" r:id="rId10" imgW="647640" imgH="203040" progId="Equation.DSMT4">
                  <p:embed/>
                </p:oleObj>
              </mc:Choice>
              <mc:Fallback>
                <p:oleObj name="Equation" r:id="rId10" imgW="647640" imgH="203040" progId="Equation.DSMT4">
                  <p:embed/>
                  <p:pic>
                    <p:nvPicPr>
                      <p:cNvPr id="0" name=""/>
                      <p:cNvPicPr/>
                      <p:nvPr/>
                    </p:nvPicPr>
                    <p:blipFill>
                      <a:blip r:embed="rId11"/>
                      <a:stretch>
                        <a:fillRect/>
                      </a:stretch>
                    </p:blipFill>
                    <p:spPr>
                      <a:xfrm>
                        <a:off x="3131840" y="3212976"/>
                        <a:ext cx="1224136" cy="384043"/>
                      </a:xfrm>
                      <a:prstGeom prst="rect">
                        <a:avLst/>
                      </a:prstGeom>
                    </p:spPr>
                  </p:pic>
                </p:oleObj>
              </mc:Fallback>
            </mc:AlternateContent>
          </a:graphicData>
        </a:graphic>
      </p:graphicFrame>
      <p:graphicFrame>
        <p:nvGraphicFramePr>
          <p:cNvPr id="10" name="Αντικείμενο 9"/>
          <p:cNvGraphicFramePr>
            <a:graphicFrameLocks noChangeAspect="1"/>
          </p:cNvGraphicFramePr>
          <p:nvPr>
            <p:extLst>
              <p:ext uri="{D42A27DB-BD31-4B8C-83A1-F6EECF244321}">
                <p14:modId xmlns:p14="http://schemas.microsoft.com/office/powerpoint/2010/main" val="2524300017"/>
              </p:ext>
            </p:extLst>
          </p:nvPr>
        </p:nvGraphicFramePr>
        <p:xfrm>
          <a:off x="3059832" y="4077072"/>
          <a:ext cx="3455392" cy="863848"/>
        </p:xfrm>
        <a:graphic>
          <a:graphicData uri="http://schemas.openxmlformats.org/presentationml/2006/ole">
            <mc:AlternateContent xmlns:mc="http://schemas.openxmlformats.org/markup-compatibility/2006">
              <mc:Choice xmlns:v="urn:schemas-microsoft-com:vml" Requires="v">
                <p:oleObj spid="_x0000_s5650" name="Equation" r:id="rId12" imgW="1726920" imgH="431640" progId="Equation.DSMT4">
                  <p:embed/>
                </p:oleObj>
              </mc:Choice>
              <mc:Fallback>
                <p:oleObj name="Equation" r:id="rId12" imgW="1726920" imgH="431640" progId="Equation.DSMT4">
                  <p:embed/>
                  <p:pic>
                    <p:nvPicPr>
                      <p:cNvPr id="0" name=""/>
                      <p:cNvPicPr/>
                      <p:nvPr/>
                    </p:nvPicPr>
                    <p:blipFill>
                      <a:blip r:embed="rId13"/>
                      <a:stretch>
                        <a:fillRect/>
                      </a:stretch>
                    </p:blipFill>
                    <p:spPr>
                      <a:xfrm>
                        <a:off x="3059832" y="4077072"/>
                        <a:ext cx="3455392" cy="863848"/>
                      </a:xfrm>
                      <a:prstGeom prst="rect">
                        <a:avLst/>
                      </a:prstGeom>
                    </p:spPr>
                  </p:pic>
                </p:oleObj>
              </mc:Fallback>
            </mc:AlternateContent>
          </a:graphicData>
        </a:graphic>
      </p:graphicFrame>
      <p:graphicFrame>
        <p:nvGraphicFramePr>
          <p:cNvPr id="11" name="Αντικείμενο 10"/>
          <p:cNvGraphicFramePr>
            <a:graphicFrameLocks noChangeAspect="1"/>
          </p:cNvGraphicFramePr>
          <p:nvPr>
            <p:extLst>
              <p:ext uri="{D42A27DB-BD31-4B8C-83A1-F6EECF244321}">
                <p14:modId xmlns:p14="http://schemas.microsoft.com/office/powerpoint/2010/main" val="1114774767"/>
              </p:ext>
            </p:extLst>
          </p:nvPr>
        </p:nvGraphicFramePr>
        <p:xfrm>
          <a:off x="4716016" y="3212976"/>
          <a:ext cx="936104" cy="374442"/>
        </p:xfrm>
        <a:graphic>
          <a:graphicData uri="http://schemas.openxmlformats.org/presentationml/2006/ole">
            <mc:AlternateContent xmlns:mc="http://schemas.openxmlformats.org/markup-compatibility/2006">
              <mc:Choice xmlns:v="urn:schemas-microsoft-com:vml" Requires="v">
                <p:oleObj spid="_x0000_s5651" name="Equation" r:id="rId14" imgW="507960" imgH="203040" progId="Equation.DSMT4">
                  <p:embed/>
                </p:oleObj>
              </mc:Choice>
              <mc:Fallback>
                <p:oleObj name="Equation" r:id="rId14" imgW="507960" imgH="203040" progId="Equation.DSMT4">
                  <p:embed/>
                  <p:pic>
                    <p:nvPicPr>
                      <p:cNvPr id="0" name=""/>
                      <p:cNvPicPr/>
                      <p:nvPr/>
                    </p:nvPicPr>
                    <p:blipFill>
                      <a:blip r:embed="rId15"/>
                      <a:stretch>
                        <a:fillRect/>
                      </a:stretch>
                    </p:blipFill>
                    <p:spPr>
                      <a:xfrm>
                        <a:off x="4716016" y="3212976"/>
                        <a:ext cx="936104" cy="374442"/>
                      </a:xfrm>
                      <a:prstGeom prst="rect">
                        <a:avLst/>
                      </a:prstGeom>
                    </p:spPr>
                  </p:pic>
                </p:oleObj>
              </mc:Fallback>
            </mc:AlternateContent>
          </a:graphicData>
        </a:graphic>
      </p:graphicFrame>
      <p:graphicFrame>
        <p:nvGraphicFramePr>
          <p:cNvPr id="12" name="Αντικείμενο 11"/>
          <p:cNvGraphicFramePr>
            <a:graphicFrameLocks noChangeAspect="1"/>
          </p:cNvGraphicFramePr>
          <p:nvPr>
            <p:extLst>
              <p:ext uri="{D42A27DB-BD31-4B8C-83A1-F6EECF244321}">
                <p14:modId xmlns:p14="http://schemas.microsoft.com/office/powerpoint/2010/main" val="1597040443"/>
              </p:ext>
            </p:extLst>
          </p:nvPr>
        </p:nvGraphicFramePr>
        <p:xfrm>
          <a:off x="2771800" y="5157192"/>
          <a:ext cx="2232248" cy="1217590"/>
        </p:xfrm>
        <a:graphic>
          <a:graphicData uri="http://schemas.openxmlformats.org/presentationml/2006/ole">
            <mc:AlternateContent xmlns:mc="http://schemas.openxmlformats.org/markup-compatibility/2006">
              <mc:Choice xmlns:v="urn:schemas-microsoft-com:vml" Requires="v">
                <p:oleObj spid="_x0000_s5652" name="Equation" r:id="rId16" imgW="1536480" imgH="838080" progId="Equation.DSMT4">
                  <p:embed/>
                </p:oleObj>
              </mc:Choice>
              <mc:Fallback>
                <p:oleObj name="Equation" r:id="rId16" imgW="1536480" imgH="838080" progId="Equation.DSMT4">
                  <p:embed/>
                  <p:pic>
                    <p:nvPicPr>
                      <p:cNvPr id="0" name=""/>
                      <p:cNvPicPr/>
                      <p:nvPr/>
                    </p:nvPicPr>
                    <p:blipFill>
                      <a:blip r:embed="rId17"/>
                      <a:stretch>
                        <a:fillRect/>
                      </a:stretch>
                    </p:blipFill>
                    <p:spPr>
                      <a:xfrm>
                        <a:off x="2771800" y="5157192"/>
                        <a:ext cx="2232248" cy="1217590"/>
                      </a:xfrm>
                      <a:prstGeom prst="rect">
                        <a:avLst/>
                      </a:prstGeom>
                    </p:spPr>
                  </p:pic>
                </p:oleObj>
              </mc:Fallback>
            </mc:AlternateContent>
          </a:graphicData>
        </a:graphic>
      </p:graphicFrame>
      <p:graphicFrame>
        <p:nvGraphicFramePr>
          <p:cNvPr id="13" name="Αντικείμενο 12"/>
          <p:cNvGraphicFramePr>
            <a:graphicFrameLocks noChangeAspect="1"/>
          </p:cNvGraphicFramePr>
          <p:nvPr>
            <p:extLst>
              <p:ext uri="{D42A27DB-BD31-4B8C-83A1-F6EECF244321}">
                <p14:modId xmlns:p14="http://schemas.microsoft.com/office/powerpoint/2010/main" val="816373873"/>
              </p:ext>
            </p:extLst>
          </p:nvPr>
        </p:nvGraphicFramePr>
        <p:xfrm>
          <a:off x="5940152" y="5373216"/>
          <a:ext cx="1981580" cy="647824"/>
        </p:xfrm>
        <a:graphic>
          <a:graphicData uri="http://schemas.openxmlformats.org/presentationml/2006/ole">
            <mc:AlternateContent xmlns:mc="http://schemas.openxmlformats.org/markup-compatibility/2006">
              <mc:Choice xmlns:v="urn:schemas-microsoft-com:vml" Requires="v">
                <p:oleObj spid="_x0000_s5653" name="Equation" r:id="rId18" imgW="1320480" imgH="431640" progId="Equation.DSMT4">
                  <p:embed/>
                </p:oleObj>
              </mc:Choice>
              <mc:Fallback>
                <p:oleObj name="Equation" r:id="rId18" imgW="1320480" imgH="431640" progId="Equation.DSMT4">
                  <p:embed/>
                  <p:pic>
                    <p:nvPicPr>
                      <p:cNvPr id="0" name=""/>
                      <p:cNvPicPr/>
                      <p:nvPr/>
                    </p:nvPicPr>
                    <p:blipFill>
                      <a:blip r:embed="rId19"/>
                      <a:stretch>
                        <a:fillRect/>
                      </a:stretch>
                    </p:blipFill>
                    <p:spPr>
                      <a:xfrm>
                        <a:off x="5940152" y="5373216"/>
                        <a:ext cx="1981580" cy="647824"/>
                      </a:xfrm>
                      <a:prstGeom prst="rect">
                        <a:avLst/>
                      </a:prstGeom>
                    </p:spPr>
                  </p:pic>
                </p:oleObj>
              </mc:Fallback>
            </mc:AlternateContent>
          </a:graphicData>
        </a:graphic>
      </p:graphicFrame>
    </p:spTree>
    <p:extLst>
      <p:ext uri="{BB962C8B-B14F-4D97-AF65-F5344CB8AC3E}">
        <p14:creationId xmlns:p14="http://schemas.microsoft.com/office/powerpoint/2010/main" val="3279533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18</a:t>
            </a:fld>
            <a:endParaRPr lang="el-GR"/>
          </a:p>
        </p:txBody>
      </p:sp>
      <p:sp>
        <p:nvSpPr>
          <p:cNvPr id="4" name="Θέση περιεχομένου 3"/>
          <p:cNvSpPr>
            <a:spLocks noGrp="1"/>
          </p:cNvSpPr>
          <p:nvPr>
            <p:ph sz="quarter" idx="1"/>
          </p:nvPr>
        </p:nvSpPr>
        <p:spPr/>
        <p:txBody>
          <a:bodyPr>
            <a:normAutofit/>
          </a:bodyPr>
          <a:lstStyle/>
          <a:p>
            <a:pPr marL="0" lvl="1" indent="0">
              <a:spcBef>
                <a:spcPts val="600"/>
              </a:spcBef>
              <a:buClr>
                <a:schemeClr val="accent1"/>
              </a:buClr>
              <a:buNone/>
            </a:pPr>
            <a:r>
              <a:rPr lang="en-US" sz="2400" b="1" dirty="0" err="1">
                <a:solidFill>
                  <a:schemeClr val="tx1"/>
                </a:solidFill>
                <a:effectLst>
                  <a:glow>
                    <a:srgbClr val="000000"/>
                  </a:glow>
                  <a:reflection stA="0" endPos="0" fadeDir="0" sx="0" sy="0"/>
                </a:effectLst>
                <a:latin typeface="Calibri" panose="020F0502020204030204" pitchFamily="34" charset="0"/>
              </a:rPr>
              <a:t>Μέθοδος</a:t>
            </a:r>
            <a:r>
              <a:rPr lang="en-US" sz="2400" b="1" dirty="0">
                <a:solidFill>
                  <a:schemeClr val="tx1"/>
                </a:solidFill>
                <a:effectLst>
                  <a:glow>
                    <a:srgbClr val="000000"/>
                  </a:glow>
                  <a:reflection stA="0" endPos="0" fadeDir="0" sx="0" sy="0"/>
                </a:effectLst>
                <a:latin typeface="Calibri" panose="020F0502020204030204" pitchFamily="34" charset="0"/>
              </a:rPr>
              <a:t> </a:t>
            </a:r>
            <a:r>
              <a:rPr lang="en-US" sz="2400" b="1" dirty="0" err="1">
                <a:solidFill>
                  <a:schemeClr val="tx1"/>
                </a:solidFill>
                <a:effectLst>
                  <a:glow>
                    <a:srgbClr val="000000"/>
                  </a:glow>
                  <a:reflection stA="0" endPos="0" fadeDir="0" sx="0" sy="0"/>
                </a:effectLst>
                <a:latin typeface="Calibri" panose="020F0502020204030204" pitchFamily="34" charset="0"/>
              </a:rPr>
              <a:t>Ελ</a:t>
            </a:r>
            <a:r>
              <a:rPr lang="en-US" sz="2400" b="1" dirty="0">
                <a:solidFill>
                  <a:schemeClr val="tx1"/>
                </a:solidFill>
                <a:effectLst>
                  <a:glow>
                    <a:srgbClr val="000000"/>
                  </a:glow>
                  <a:reflection stA="0" endPos="0" fadeDir="0" sx="0" sy="0"/>
                </a:effectLst>
                <a:latin typeface="Calibri" panose="020F0502020204030204" pitchFamily="34" charset="0"/>
              </a:rPr>
              <a:t>αχίστων Τετραγώνων </a:t>
            </a:r>
            <a:r>
              <a:rPr lang="en-US" sz="2400" dirty="0">
                <a:solidFill>
                  <a:schemeClr val="tx1"/>
                </a:solidFill>
                <a:effectLst>
                  <a:glow>
                    <a:srgbClr val="000000"/>
                  </a:glow>
                  <a:reflection stA="0" endPos="0" fadeDir="0" sx="0" sy="0"/>
                </a:effectLst>
                <a:latin typeface="Calibri" panose="020F0502020204030204" pitchFamily="34" charset="0"/>
              </a:rPr>
              <a:t>(ΜΕΤ)</a:t>
            </a:r>
          </a:p>
          <a:p>
            <a:r>
              <a:rPr lang="en-US" sz="2400" dirty="0" err="1" smtClean="0">
                <a:solidFill>
                  <a:schemeClr val="tx2"/>
                </a:solidFill>
                <a:latin typeface="Calibri" panose="020F0502020204030204" pitchFamily="34" charset="0"/>
              </a:rPr>
              <a:t>Υλο</a:t>
            </a:r>
            <a:r>
              <a:rPr lang="en-US" sz="2400" dirty="0" smtClean="0">
                <a:solidFill>
                  <a:schemeClr val="tx2"/>
                </a:solidFill>
                <a:latin typeface="Calibri" panose="020F0502020204030204" pitchFamily="34" charset="0"/>
              </a:rPr>
              <a:t>ποίηση </a:t>
            </a:r>
          </a:p>
          <a:p>
            <a:pPr lvl="1"/>
            <a:r>
              <a:rPr lang="en-US" sz="2100" dirty="0">
                <a:latin typeface="Calibri" panose="020F0502020204030204" pitchFamily="34" charset="0"/>
              </a:rPr>
              <a:t> </a:t>
            </a:r>
            <a:endParaRPr lang="en-US" sz="2100" dirty="0" smtClean="0">
              <a:latin typeface="Calibri" panose="020F0502020204030204" pitchFamily="34" charset="0"/>
            </a:endParaRPr>
          </a:p>
          <a:p>
            <a:pPr lvl="1"/>
            <a:r>
              <a:rPr lang="en-US" sz="2100" dirty="0">
                <a:solidFill>
                  <a:schemeClr val="tx2"/>
                </a:solidFill>
                <a:latin typeface="Calibri" panose="020F0502020204030204" pitchFamily="34" charset="0"/>
              </a:rPr>
              <a:t> </a:t>
            </a:r>
            <a:endParaRPr lang="en-US" sz="2100" dirty="0">
              <a:latin typeface="Calibri" panose="020F0502020204030204" pitchFamily="34" charset="0"/>
            </a:endParaRPr>
          </a:p>
          <a:p>
            <a:r>
              <a:rPr lang="en-US" sz="2400" dirty="0" err="1" smtClean="0">
                <a:solidFill>
                  <a:schemeClr val="tx2"/>
                </a:solidFill>
                <a:latin typeface="Calibri" panose="020F0502020204030204" pitchFamily="34" charset="0"/>
              </a:rPr>
              <a:t>Προκύ</a:t>
            </a:r>
            <a:r>
              <a:rPr lang="en-US" sz="2400" dirty="0" smtClean="0">
                <a:solidFill>
                  <a:schemeClr val="tx2"/>
                </a:solidFill>
                <a:latin typeface="Calibri" panose="020F0502020204030204" pitchFamily="34" charset="0"/>
              </a:rPr>
              <a:t>πτουν</a:t>
            </a:r>
          </a:p>
          <a:p>
            <a:pPr lvl="1"/>
            <a:r>
              <a:rPr lang="en-US" sz="2100" dirty="0">
                <a:latin typeface="Calibri" panose="020F0502020204030204" pitchFamily="34" charset="0"/>
              </a:rPr>
              <a:t> </a:t>
            </a:r>
            <a:r>
              <a:rPr lang="en-US" sz="2100" dirty="0" smtClean="0">
                <a:latin typeface="Calibri" panose="020F0502020204030204" pitchFamily="34" charset="0"/>
              </a:rPr>
              <a:t>		≈ τα</a:t>
            </a:r>
            <a:r>
              <a:rPr lang="en-US" sz="2100" dirty="0" err="1" smtClean="0">
                <a:latin typeface="Calibri" panose="020F0502020204030204" pitchFamily="34" charset="0"/>
              </a:rPr>
              <a:t>χύτητ</a:t>
            </a:r>
            <a:r>
              <a:rPr lang="en-US" sz="2100" dirty="0" smtClean="0">
                <a:latin typeface="Calibri" panose="020F0502020204030204" pitchFamily="34" charset="0"/>
              </a:rPr>
              <a:t>α του ήχου</a:t>
            </a:r>
          </a:p>
          <a:p>
            <a:pPr lvl="1"/>
            <a:r>
              <a:rPr lang="en-US" sz="2100" dirty="0">
                <a:solidFill>
                  <a:schemeClr val="tx2"/>
                </a:solidFill>
                <a:latin typeface="Calibri" panose="020F0502020204030204" pitchFamily="34" charset="0"/>
              </a:rPr>
              <a:t> </a:t>
            </a:r>
            <a:r>
              <a:rPr lang="en-US" sz="2100" dirty="0" smtClean="0">
                <a:solidFill>
                  <a:schemeClr val="tx2"/>
                </a:solidFill>
                <a:latin typeface="Calibri" panose="020F0502020204030204" pitchFamily="34" charset="0"/>
              </a:rPr>
              <a:t> 		   σφάλμα μετατόπισης</a:t>
            </a:r>
          </a:p>
          <a:p>
            <a:r>
              <a:rPr lang="en-US" sz="2400" dirty="0" err="1">
                <a:solidFill>
                  <a:schemeClr val="tx2"/>
                </a:solidFill>
                <a:latin typeface="Calibri" panose="020F0502020204030204" pitchFamily="34" charset="0"/>
              </a:rPr>
              <a:t>Ε</a:t>
            </a:r>
            <a:r>
              <a:rPr lang="en-US" sz="2400" dirty="0" err="1" smtClean="0">
                <a:solidFill>
                  <a:schemeClr val="tx2"/>
                </a:solidFill>
                <a:latin typeface="Calibri" panose="020F0502020204030204" pitchFamily="34" charset="0"/>
              </a:rPr>
              <a:t>ξίσωση</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ρύθμισης</a:t>
            </a:r>
            <a:r>
              <a:rPr lang="en-US" sz="2400" dirty="0" smtClean="0">
                <a:solidFill>
                  <a:schemeClr val="tx2"/>
                </a:solidFill>
                <a:latin typeface="Calibri" panose="020F0502020204030204" pitchFamily="34" charset="0"/>
              </a:rPr>
              <a:t>:</a:t>
            </a:r>
          </a:p>
          <a:p>
            <a:pPr lvl="1"/>
            <a:r>
              <a:rPr lang="en-US" sz="2100" dirty="0">
                <a:latin typeface="Calibri" panose="020F0502020204030204" pitchFamily="34" charset="0"/>
              </a:rPr>
              <a:t> </a:t>
            </a:r>
            <a:endParaRPr lang="en-US" sz="2100" dirty="0" smtClean="0">
              <a:latin typeface="Calibri" panose="020F0502020204030204" pitchFamily="34" charset="0"/>
            </a:endParaRPr>
          </a:p>
          <a:p>
            <a:r>
              <a:rPr lang="en-US" sz="2400" dirty="0" smtClean="0">
                <a:solidFill>
                  <a:schemeClr val="tx2"/>
                </a:solidFill>
                <a:latin typeface="Calibri" panose="020F0502020204030204" pitchFamily="34" charset="0"/>
              </a:rPr>
              <a:t>Από </a:t>
            </a:r>
            <a:r>
              <a:rPr lang="en-US" sz="2400" dirty="0" err="1" smtClean="0">
                <a:solidFill>
                  <a:schemeClr val="tx2"/>
                </a:solidFill>
                <a:latin typeface="Calibri" panose="020F0502020204030204" pitchFamily="34" charset="0"/>
              </a:rPr>
              <a:t>θεωρί</a:t>
            </a:r>
            <a:r>
              <a:rPr lang="en-US" sz="2400" dirty="0" smtClean="0">
                <a:solidFill>
                  <a:schemeClr val="tx2"/>
                </a:solidFill>
                <a:latin typeface="Calibri" panose="020F0502020204030204" pitchFamily="34" charset="0"/>
              </a:rPr>
              <a:t>α:</a:t>
            </a:r>
          </a:p>
          <a:p>
            <a:pPr lvl="1"/>
            <a:r>
              <a:rPr lang="en-US" sz="2100" dirty="0" smtClean="0">
                <a:solidFill>
                  <a:schemeClr val="tx2"/>
                </a:solidFill>
                <a:latin typeface="Calibri" panose="020F0502020204030204" pitchFamily="34" charset="0"/>
              </a:rPr>
              <a:t> </a:t>
            </a:r>
          </a:p>
          <a:p>
            <a:endParaRPr lang="en-US" sz="1700" dirty="0">
              <a:latin typeface="Calibri" panose="020F0502020204030204" pitchFamily="34" charset="0"/>
            </a:endParaRPr>
          </a:p>
          <a:p>
            <a:pPr lvl="1"/>
            <a:endParaRPr lang="en-US" sz="2100" dirty="0" smtClean="0">
              <a:solidFill>
                <a:schemeClr val="tx2"/>
              </a:solidFill>
              <a:latin typeface="Calibri" panose="020F0502020204030204" pitchFamily="34" charset="0"/>
            </a:endParaRPr>
          </a:p>
          <a:p>
            <a:pPr lvl="1"/>
            <a:endParaRPr lang="en-US" sz="2100" dirty="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a:t>
            </a:r>
            <a:r>
              <a:rPr lang="en-US" dirty="0">
                <a:latin typeface="Cambria" panose="02040503050406030204" pitchFamily="18" charset="0"/>
              </a:rPr>
              <a:t>9</a:t>
            </a:r>
            <a:r>
              <a:rPr lang="en-US" dirty="0" smtClean="0">
                <a:latin typeface="Cambria" panose="02040503050406030204" pitchFamily="18" charset="0"/>
              </a:rPr>
              <a:t>/10</a:t>
            </a:r>
            <a:r>
              <a:rPr lang="en-US" dirty="0">
                <a:latin typeface="Cambria" panose="02040503050406030204" pitchFamily="18" charset="0"/>
              </a:rPr>
              <a:t>)</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2596557572"/>
              </p:ext>
            </p:extLst>
          </p:nvPr>
        </p:nvGraphicFramePr>
        <p:xfrm>
          <a:off x="1187624" y="2132856"/>
          <a:ext cx="1822884" cy="694432"/>
        </p:xfrm>
        <a:graphic>
          <a:graphicData uri="http://schemas.openxmlformats.org/presentationml/2006/ole">
            <mc:AlternateContent xmlns:mc="http://schemas.openxmlformats.org/markup-compatibility/2006">
              <mc:Choice xmlns:v="urn:schemas-microsoft-com:vml" Requires="v">
                <p:oleObj spid="_x0000_s6453" name="Equation" r:id="rId3" imgW="1066680" imgH="406080" progId="Equation.DSMT4">
                  <p:embed/>
                </p:oleObj>
              </mc:Choice>
              <mc:Fallback>
                <p:oleObj name="Equation" r:id="rId3" imgW="1066680" imgH="406080" progId="Equation.DSMT4">
                  <p:embed/>
                  <p:pic>
                    <p:nvPicPr>
                      <p:cNvPr id="0" name=""/>
                      <p:cNvPicPr/>
                      <p:nvPr/>
                    </p:nvPicPr>
                    <p:blipFill>
                      <a:blip r:embed="rId4"/>
                      <a:stretch>
                        <a:fillRect/>
                      </a:stretch>
                    </p:blipFill>
                    <p:spPr>
                      <a:xfrm>
                        <a:off x="1187624" y="2132856"/>
                        <a:ext cx="1822884" cy="694432"/>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2995373087"/>
              </p:ext>
            </p:extLst>
          </p:nvPr>
        </p:nvGraphicFramePr>
        <p:xfrm>
          <a:off x="1187624" y="3356992"/>
          <a:ext cx="1152128" cy="682742"/>
        </p:xfrm>
        <a:graphic>
          <a:graphicData uri="http://schemas.openxmlformats.org/presentationml/2006/ole">
            <mc:AlternateContent xmlns:mc="http://schemas.openxmlformats.org/markup-compatibility/2006">
              <mc:Choice xmlns:v="urn:schemas-microsoft-com:vml" Requires="v">
                <p:oleObj spid="_x0000_s6454" name="Equation" r:id="rId5" imgW="685800" imgH="406080" progId="Equation.DSMT4">
                  <p:embed/>
                </p:oleObj>
              </mc:Choice>
              <mc:Fallback>
                <p:oleObj name="Equation" r:id="rId5" imgW="685800" imgH="406080" progId="Equation.DSMT4">
                  <p:embed/>
                  <p:pic>
                    <p:nvPicPr>
                      <p:cNvPr id="0" name=""/>
                      <p:cNvPicPr/>
                      <p:nvPr/>
                    </p:nvPicPr>
                    <p:blipFill>
                      <a:blip r:embed="rId6"/>
                      <a:stretch>
                        <a:fillRect/>
                      </a:stretch>
                    </p:blipFill>
                    <p:spPr>
                      <a:xfrm>
                        <a:off x="1187624" y="3356992"/>
                        <a:ext cx="1152128" cy="682742"/>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3710662617"/>
              </p:ext>
            </p:extLst>
          </p:nvPr>
        </p:nvGraphicFramePr>
        <p:xfrm>
          <a:off x="4932040" y="3284984"/>
          <a:ext cx="2039158" cy="431230"/>
        </p:xfrm>
        <a:graphic>
          <a:graphicData uri="http://schemas.openxmlformats.org/presentationml/2006/ole">
            <mc:AlternateContent xmlns:mc="http://schemas.openxmlformats.org/markup-compatibility/2006">
              <mc:Choice xmlns:v="urn:schemas-microsoft-com:vml" Requires="v">
                <p:oleObj spid="_x0000_s6455" name="Equation" r:id="rId7" imgW="1079280" imgH="228600" progId="Equation.DSMT4">
                  <p:embed/>
                </p:oleObj>
              </mc:Choice>
              <mc:Fallback>
                <p:oleObj name="Equation" r:id="rId7" imgW="1079280" imgH="228600" progId="Equation.DSMT4">
                  <p:embed/>
                  <p:pic>
                    <p:nvPicPr>
                      <p:cNvPr id="0" name="Αντικείμενο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3284984"/>
                        <a:ext cx="2039158" cy="431230"/>
                      </a:xfrm>
                      <a:prstGeom prst="rect">
                        <a:avLst/>
                      </a:prstGeom>
                      <a:noFill/>
                      <a:ln>
                        <a:noFill/>
                      </a:ln>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1037584400"/>
              </p:ext>
            </p:extLst>
          </p:nvPr>
        </p:nvGraphicFramePr>
        <p:xfrm>
          <a:off x="1187624" y="4581128"/>
          <a:ext cx="2148399" cy="347216"/>
        </p:xfrm>
        <a:graphic>
          <a:graphicData uri="http://schemas.openxmlformats.org/presentationml/2006/ole">
            <mc:AlternateContent xmlns:mc="http://schemas.openxmlformats.org/markup-compatibility/2006">
              <mc:Choice xmlns:v="urn:schemas-microsoft-com:vml" Requires="v">
                <p:oleObj spid="_x0000_s6456" name="Equation" r:id="rId9" imgW="1257120" imgH="203040" progId="Equation.DSMT4">
                  <p:embed/>
                </p:oleObj>
              </mc:Choice>
              <mc:Fallback>
                <p:oleObj name="Equation" r:id="rId9" imgW="1257120" imgH="203040" progId="Equation.DSMT4">
                  <p:embed/>
                  <p:pic>
                    <p:nvPicPr>
                      <p:cNvPr id="0" name=""/>
                      <p:cNvPicPr/>
                      <p:nvPr/>
                    </p:nvPicPr>
                    <p:blipFill>
                      <a:blip r:embed="rId10"/>
                      <a:stretch>
                        <a:fillRect/>
                      </a:stretch>
                    </p:blipFill>
                    <p:spPr>
                      <a:xfrm>
                        <a:off x="1187624" y="4581128"/>
                        <a:ext cx="2148399" cy="347216"/>
                      </a:xfrm>
                      <a:prstGeom prst="rect">
                        <a:avLst/>
                      </a:prstGeom>
                    </p:spPr>
                  </p:pic>
                </p:oleObj>
              </mc:Fallback>
            </mc:AlternateContent>
          </a:graphicData>
        </a:graphic>
      </p:graphicFrame>
      <p:graphicFrame>
        <p:nvGraphicFramePr>
          <p:cNvPr id="10" name="Αντικείμενο 9"/>
          <p:cNvGraphicFramePr>
            <a:graphicFrameLocks noChangeAspect="1"/>
          </p:cNvGraphicFramePr>
          <p:nvPr>
            <p:extLst>
              <p:ext uri="{D42A27DB-BD31-4B8C-83A1-F6EECF244321}">
                <p14:modId xmlns:p14="http://schemas.microsoft.com/office/powerpoint/2010/main" val="2889587206"/>
              </p:ext>
            </p:extLst>
          </p:nvPr>
        </p:nvGraphicFramePr>
        <p:xfrm>
          <a:off x="1187624" y="5373216"/>
          <a:ext cx="2711816" cy="372616"/>
        </p:xfrm>
        <a:graphic>
          <a:graphicData uri="http://schemas.openxmlformats.org/presentationml/2006/ole">
            <mc:AlternateContent xmlns:mc="http://schemas.openxmlformats.org/markup-compatibility/2006">
              <mc:Choice xmlns:v="urn:schemas-microsoft-com:vml" Requires="v">
                <p:oleObj spid="_x0000_s6457" name="Equation" r:id="rId11" imgW="1663560" imgH="228600" progId="Equation.DSMT4">
                  <p:embed/>
                </p:oleObj>
              </mc:Choice>
              <mc:Fallback>
                <p:oleObj name="Equation" r:id="rId11" imgW="1663560" imgH="228600" progId="Equation.DSMT4">
                  <p:embed/>
                  <p:pic>
                    <p:nvPicPr>
                      <p:cNvPr id="0" name=""/>
                      <p:cNvPicPr/>
                      <p:nvPr/>
                    </p:nvPicPr>
                    <p:blipFill>
                      <a:blip r:embed="rId12"/>
                      <a:stretch>
                        <a:fillRect/>
                      </a:stretch>
                    </p:blipFill>
                    <p:spPr>
                      <a:xfrm>
                        <a:off x="1187624" y="5373216"/>
                        <a:ext cx="2711816" cy="372616"/>
                      </a:xfrm>
                      <a:prstGeom prst="rect">
                        <a:avLst/>
                      </a:prstGeom>
                    </p:spPr>
                  </p:pic>
                </p:oleObj>
              </mc:Fallback>
            </mc:AlternateContent>
          </a:graphicData>
        </a:graphic>
      </p:graphicFrame>
    </p:spTree>
    <p:extLst>
      <p:ext uri="{BB962C8B-B14F-4D97-AF65-F5344CB8AC3E}">
        <p14:creationId xmlns:p14="http://schemas.microsoft.com/office/powerpoint/2010/main" val="1810305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19</a:t>
            </a:fld>
            <a:endParaRPr lang="el-GR"/>
          </a:p>
        </p:txBody>
      </p:sp>
      <p:sp>
        <p:nvSpPr>
          <p:cNvPr id="6" name="Θέση περιεχομένου 5"/>
          <p:cNvSpPr>
            <a:spLocks noGrp="1"/>
          </p:cNvSpPr>
          <p:nvPr>
            <p:ph sz="quarter" idx="1"/>
          </p:nvPr>
        </p:nvSpPr>
        <p:spPr/>
        <p:txBody>
          <a:bodyPr/>
          <a:lstStyle/>
          <a:p>
            <a:pPr marL="0" indent="0" algn="ctr">
              <a:buNone/>
            </a:pPr>
            <a:r>
              <a:rPr lang="el-GR" dirty="0">
                <a:solidFill>
                  <a:schemeClr val="tx2"/>
                </a:solidFill>
              </a:rPr>
              <a:t>Επαλήθευση της </a:t>
            </a:r>
            <a:r>
              <a:rPr lang="el-GR" dirty="0" smtClean="0">
                <a:solidFill>
                  <a:schemeClr val="tx2"/>
                </a:solidFill>
              </a:rPr>
              <a:t>εξίσωσης </a:t>
            </a:r>
            <a:r>
              <a:rPr lang="el-GR" dirty="0">
                <a:solidFill>
                  <a:schemeClr val="tx2"/>
                </a:solidFill>
              </a:rPr>
              <a:t>ρύθμισης με χρήση της </a:t>
            </a:r>
            <a:r>
              <a:rPr lang="el-GR" dirty="0" smtClean="0">
                <a:solidFill>
                  <a:schemeClr val="tx2"/>
                </a:solidFill>
              </a:rPr>
              <a:t>ΜΕΤ</a:t>
            </a:r>
            <a:endParaRPr lang="en-US" dirty="0" smtClean="0">
              <a:solidFill>
                <a:schemeClr val="tx2"/>
              </a:solidFill>
            </a:endParaRPr>
          </a:p>
          <a:p>
            <a:endParaRPr lang="en-US" dirty="0">
              <a:solidFill>
                <a:schemeClr val="tx2"/>
              </a:solidFill>
            </a:endParaRPr>
          </a:p>
        </p:txBody>
      </p:sp>
      <p:sp>
        <p:nvSpPr>
          <p:cNvPr id="7" name="1 - Τίτλος"/>
          <p:cNvSpPr>
            <a:spLocks noGrp="1"/>
          </p:cNvSpPr>
          <p:nvPr>
            <p:ph type="title"/>
          </p:nvPr>
        </p:nvSpPr>
        <p:spPr>
          <a:xfrm>
            <a:off x="457200" y="152400"/>
            <a:ext cx="8229600" cy="990600"/>
          </a:xfrm>
        </p:spPr>
        <p:txBody>
          <a:bodyPr>
            <a:noAutofit/>
          </a:bodyPr>
          <a:lstStyle/>
          <a:p>
            <a:r>
              <a:rPr lang="en-US" dirty="0" smtClean="0">
                <a:latin typeface="Cambria" panose="02040503050406030204" pitchFamily="18" charset="0"/>
              </a:rPr>
              <a:t>Βα</a:t>
            </a:r>
            <a:r>
              <a:rPr lang="en-US" dirty="0" err="1" smtClean="0">
                <a:latin typeface="Cambria" panose="02040503050406030204" pitchFamily="18" charset="0"/>
              </a:rPr>
              <a:t>θμονόμηση</a:t>
            </a:r>
            <a:r>
              <a:rPr lang="en-US" dirty="0" smtClean="0">
                <a:latin typeface="Cambria" panose="02040503050406030204" pitchFamily="18" charset="0"/>
              </a:rPr>
              <a:t> </a:t>
            </a:r>
            <a:r>
              <a:rPr lang="en-US" dirty="0" err="1" smtClean="0">
                <a:latin typeface="Cambria" panose="02040503050406030204" pitchFamily="18" charset="0"/>
              </a:rPr>
              <a:t>του</a:t>
            </a:r>
            <a:r>
              <a:rPr lang="en-US" dirty="0" smtClean="0">
                <a:latin typeface="Cambria" panose="02040503050406030204" pitchFamily="18" charset="0"/>
              </a:rPr>
              <a:t> υπ</a:t>
            </a:r>
            <a:r>
              <a:rPr lang="en-US" dirty="0" err="1" smtClean="0">
                <a:latin typeface="Cambria" panose="02040503050406030204" pitchFamily="18" charset="0"/>
              </a:rPr>
              <a:t>ερηχητικού</a:t>
            </a:r>
            <a:r>
              <a:rPr lang="en-US" dirty="0" smtClean="0">
                <a:latin typeface="Cambria" panose="02040503050406030204" pitchFamily="18" charset="0"/>
              </a:rPr>
              <a:t> α</a:t>
            </a:r>
            <a:r>
              <a:rPr lang="en-US" dirty="0" err="1" smtClean="0">
                <a:latin typeface="Cambria" panose="02040503050406030204" pitchFamily="18" charset="0"/>
              </a:rPr>
              <a:t>ισθητήρ</a:t>
            </a:r>
            <a:r>
              <a:rPr lang="en-US" dirty="0" smtClean="0">
                <a:latin typeface="Cambria" panose="02040503050406030204" pitchFamily="18" charset="0"/>
              </a:rPr>
              <a:t>α 			JSN-SR04T (10/10)</a:t>
            </a:r>
            <a:endParaRPr lang="el-GR" dirty="0">
              <a:latin typeface="Cambria" panose="02040503050406030204" pitchFamily="18" charset="0"/>
            </a:endParaRPr>
          </a:p>
        </p:txBody>
      </p:sp>
      <p:pic>
        <p:nvPicPr>
          <p:cNvPr id="8" name="Εικόνα 7"/>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6168"/>
            <a:ext cx="5904656" cy="4680520"/>
          </a:xfrm>
          <a:prstGeom prst="rect">
            <a:avLst/>
          </a:prstGeom>
          <a:noFill/>
          <a:ln>
            <a:noFill/>
          </a:ln>
        </p:spPr>
      </p:pic>
    </p:spTree>
    <p:extLst>
      <p:ext uri="{BB962C8B-B14F-4D97-AF65-F5344CB8AC3E}">
        <p14:creationId xmlns:p14="http://schemas.microsoft.com/office/powerpoint/2010/main" val="4095095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800" dirty="0" smtClean="0"/>
              <a:t>Περιεχόμενα</a:t>
            </a:r>
            <a:endParaRPr lang="el-GR" sz="3800" dirty="0"/>
          </a:p>
        </p:txBody>
      </p:sp>
      <p:sp>
        <p:nvSpPr>
          <p:cNvPr id="3" name="2 - Θέση περιεχομένου"/>
          <p:cNvSpPr>
            <a:spLocks noGrp="1"/>
          </p:cNvSpPr>
          <p:nvPr>
            <p:ph sz="quarter" idx="1"/>
          </p:nvPr>
        </p:nvSpPr>
        <p:spPr/>
        <p:txBody>
          <a:bodyPr>
            <a:normAutofit fontScale="92500" lnSpcReduction="10000"/>
          </a:bodyPr>
          <a:lstStyle/>
          <a:p>
            <a:pPr>
              <a:lnSpc>
                <a:spcPct val="150000"/>
              </a:lnSpc>
            </a:pPr>
            <a:r>
              <a:rPr lang="el-GR" sz="2800" dirty="0" smtClean="0"/>
              <a:t>Εισαγωγή</a:t>
            </a:r>
            <a:endParaRPr lang="en-US" sz="2800" dirty="0" smtClean="0"/>
          </a:p>
          <a:p>
            <a:pPr lvl="1">
              <a:lnSpc>
                <a:spcPct val="120000"/>
              </a:lnSpc>
            </a:pPr>
            <a:r>
              <a:rPr lang="en-US" sz="2600" dirty="0" err="1" smtClean="0">
                <a:latin typeface="Calibri" panose="020F0502020204030204" pitchFamily="34" charset="0"/>
              </a:rPr>
              <a:t>Αντικείμενο</a:t>
            </a:r>
            <a:r>
              <a:rPr lang="el-GR" sz="2600" dirty="0" smtClean="0">
                <a:latin typeface="Calibri" panose="020F0502020204030204" pitchFamily="34" charset="0"/>
              </a:rPr>
              <a:t>, </a:t>
            </a:r>
            <a:r>
              <a:rPr lang="en-US" sz="2600" dirty="0" err="1" smtClean="0">
                <a:latin typeface="Calibri" panose="020F0502020204030204" pitchFamily="34" charset="0"/>
              </a:rPr>
              <a:t>Συσκευές</a:t>
            </a:r>
            <a:r>
              <a:rPr lang="en-US" sz="2600" dirty="0" smtClean="0">
                <a:latin typeface="Calibri" panose="020F0502020204030204" pitchFamily="34" charset="0"/>
              </a:rPr>
              <a:t> SONAR, </a:t>
            </a:r>
            <a:r>
              <a:rPr lang="en-US" sz="2600" dirty="0" err="1" smtClean="0">
                <a:latin typeface="Calibri" panose="020F0502020204030204" pitchFamily="34" charset="0"/>
              </a:rPr>
              <a:t>Προσέγγιση</a:t>
            </a:r>
            <a:r>
              <a:rPr lang="en-US" sz="2600" dirty="0" smtClean="0">
                <a:latin typeface="Calibri" panose="020F0502020204030204" pitchFamily="34" charset="0"/>
              </a:rPr>
              <a:t>, </a:t>
            </a:r>
            <a:r>
              <a:rPr lang="en-US" sz="2600" dirty="0" err="1" smtClean="0">
                <a:latin typeface="Calibri" panose="020F0502020204030204" pitchFamily="34" charset="0"/>
              </a:rPr>
              <a:t>Δομή</a:t>
            </a:r>
            <a:r>
              <a:rPr lang="en-US" sz="2600" dirty="0" smtClean="0">
                <a:latin typeface="Calibri" panose="020F0502020204030204" pitchFamily="34" charset="0"/>
              </a:rPr>
              <a:t> </a:t>
            </a:r>
            <a:r>
              <a:rPr lang="en-US" sz="2600" dirty="0" err="1" smtClean="0">
                <a:latin typeface="Calibri" panose="020F0502020204030204" pitchFamily="34" charset="0"/>
              </a:rPr>
              <a:t>Εργ</a:t>
            </a:r>
            <a:r>
              <a:rPr lang="en-US" sz="2600" dirty="0" smtClean="0">
                <a:latin typeface="Calibri" panose="020F0502020204030204" pitchFamily="34" charset="0"/>
              </a:rPr>
              <a:t>ασίας</a:t>
            </a:r>
            <a:endParaRPr lang="el-GR" sz="2600" dirty="0" smtClean="0">
              <a:latin typeface="Calibri" panose="020F0502020204030204" pitchFamily="34" charset="0"/>
            </a:endParaRPr>
          </a:p>
          <a:p>
            <a:pPr>
              <a:lnSpc>
                <a:spcPct val="150000"/>
              </a:lnSpc>
            </a:pPr>
            <a:r>
              <a:rPr lang="en-US" sz="2800" dirty="0" err="1" smtClean="0">
                <a:latin typeface="Calibri" panose="020F0502020204030204" pitchFamily="34" charset="0"/>
              </a:rPr>
              <a:t>Ανάλυση</a:t>
            </a:r>
            <a:r>
              <a:rPr lang="en-US" sz="2800" dirty="0" smtClean="0">
                <a:latin typeface="Calibri" panose="020F0502020204030204" pitchFamily="34" charset="0"/>
              </a:rPr>
              <a:t> Υπ</a:t>
            </a:r>
            <a:r>
              <a:rPr lang="en-US" sz="2800" dirty="0" err="1" smtClean="0">
                <a:latin typeface="Calibri" panose="020F0502020204030204" pitchFamily="34" charset="0"/>
              </a:rPr>
              <a:t>ερηχητικών</a:t>
            </a:r>
            <a:r>
              <a:rPr lang="en-US" sz="2800" dirty="0" smtClean="0">
                <a:latin typeface="Calibri" panose="020F0502020204030204" pitchFamily="34" charset="0"/>
              </a:rPr>
              <a:t> </a:t>
            </a:r>
            <a:r>
              <a:rPr lang="en-US" sz="2800" dirty="0" err="1" smtClean="0">
                <a:latin typeface="Calibri" panose="020F0502020204030204" pitchFamily="34" charset="0"/>
              </a:rPr>
              <a:t>Αισθητήρων</a:t>
            </a:r>
            <a:endParaRPr lang="el-GR" sz="2800" dirty="0" smtClean="0">
              <a:latin typeface="Calibri" panose="020F0502020204030204" pitchFamily="34" charset="0"/>
            </a:endParaRPr>
          </a:p>
          <a:p>
            <a:pPr>
              <a:lnSpc>
                <a:spcPct val="150000"/>
              </a:lnSpc>
            </a:pPr>
            <a:r>
              <a:rPr lang="en-US" sz="2800" dirty="0" smtClean="0">
                <a:latin typeface="Calibri" panose="020F0502020204030204" pitchFamily="34" charset="0"/>
              </a:rPr>
              <a:t>Βα</a:t>
            </a:r>
            <a:r>
              <a:rPr lang="en-US" sz="2800" dirty="0" err="1" smtClean="0">
                <a:latin typeface="Calibri" panose="020F0502020204030204" pitchFamily="34" charset="0"/>
              </a:rPr>
              <a:t>θμονόμηση</a:t>
            </a:r>
            <a:r>
              <a:rPr lang="en-US" sz="2800" dirty="0" smtClean="0">
                <a:latin typeface="Calibri" panose="020F0502020204030204" pitchFamily="34" charset="0"/>
              </a:rPr>
              <a:t> </a:t>
            </a:r>
            <a:r>
              <a:rPr lang="en-US" sz="2800" dirty="0" err="1" smtClean="0">
                <a:latin typeface="Calibri" panose="020F0502020204030204" pitchFamily="34" charset="0"/>
              </a:rPr>
              <a:t>του</a:t>
            </a:r>
            <a:r>
              <a:rPr lang="en-US" sz="2800" dirty="0" smtClean="0">
                <a:latin typeface="Calibri" panose="020F0502020204030204" pitchFamily="34" charset="0"/>
              </a:rPr>
              <a:t> JSN-SR04T</a:t>
            </a:r>
          </a:p>
          <a:p>
            <a:pPr>
              <a:lnSpc>
                <a:spcPct val="150000"/>
              </a:lnSpc>
            </a:pPr>
            <a:r>
              <a:rPr lang="en-US" sz="2800" dirty="0" err="1" smtClean="0">
                <a:latin typeface="Calibri" panose="020F0502020204030204" pitchFamily="34" charset="0"/>
              </a:rPr>
              <a:t>Αρχιτεκτονική</a:t>
            </a:r>
            <a:r>
              <a:rPr lang="en-US" sz="2800" dirty="0" smtClean="0">
                <a:latin typeface="Calibri" panose="020F0502020204030204" pitchFamily="34" charset="0"/>
              </a:rPr>
              <a:t> και </a:t>
            </a:r>
            <a:r>
              <a:rPr lang="en-US" sz="2800" dirty="0" err="1" smtClean="0">
                <a:latin typeface="Calibri" panose="020F0502020204030204" pitchFamily="34" charset="0"/>
              </a:rPr>
              <a:t>Λειτουργί</a:t>
            </a:r>
            <a:r>
              <a:rPr lang="en-US" sz="2800" dirty="0" smtClean="0">
                <a:latin typeface="Calibri" panose="020F0502020204030204" pitchFamily="34" charset="0"/>
              </a:rPr>
              <a:t>α του Συστήματος</a:t>
            </a:r>
          </a:p>
          <a:p>
            <a:pPr>
              <a:lnSpc>
                <a:spcPct val="150000"/>
              </a:lnSpc>
            </a:pPr>
            <a:r>
              <a:rPr lang="en-US" sz="2800" dirty="0" err="1" smtClean="0">
                <a:latin typeface="Calibri" panose="020F0502020204030204" pitchFamily="34" charset="0"/>
              </a:rPr>
              <a:t>Γρ</a:t>
            </a:r>
            <a:r>
              <a:rPr lang="en-US" sz="2800" dirty="0" smtClean="0">
                <a:latin typeface="Calibri" panose="020F0502020204030204" pitchFamily="34" charset="0"/>
              </a:rPr>
              <a:t>αφικό Περιβάλλον Χρήστη</a:t>
            </a:r>
          </a:p>
          <a:p>
            <a:pPr>
              <a:lnSpc>
                <a:spcPct val="150000"/>
              </a:lnSpc>
            </a:pPr>
            <a:r>
              <a:rPr lang="en-US" sz="2800" dirty="0" err="1">
                <a:latin typeface="Calibri" panose="020F0502020204030204" pitchFamily="34" charset="0"/>
              </a:rPr>
              <a:t>Kalman</a:t>
            </a:r>
            <a:r>
              <a:rPr lang="en-US" sz="2800" dirty="0">
                <a:latin typeface="Calibri" panose="020F0502020204030204" pitchFamily="34" charset="0"/>
              </a:rPr>
              <a:t> </a:t>
            </a:r>
            <a:r>
              <a:rPr lang="en-US" sz="2800" dirty="0" err="1">
                <a:latin typeface="Calibri" panose="020F0502020204030204" pitchFamily="34" charset="0"/>
              </a:rPr>
              <a:t>Φίλτρο</a:t>
            </a:r>
            <a:r>
              <a:rPr lang="en-US" sz="2800" dirty="0">
                <a:latin typeface="Calibri" panose="020F0502020204030204" pitchFamily="34" charset="0"/>
              </a:rPr>
              <a:t> </a:t>
            </a:r>
            <a:r>
              <a:rPr lang="en-US" sz="2800" dirty="0" smtClean="0">
                <a:latin typeface="Calibri" panose="020F0502020204030204" pitchFamily="34" charset="0"/>
              </a:rPr>
              <a:t>(ΚΦ)</a:t>
            </a:r>
            <a:endParaRPr lang="el-GR" sz="2800" dirty="0" smtClean="0">
              <a:latin typeface="Calibri" panose="020F0502020204030204" pitchFamily="34" charset="0"/>
            </a:endParaRPr>
          </a:p>
          <a:p>
            <a:pPr>
              <a:lnSpc>
                <a:spcPct val="150000"/>
              </a:lnSpc>
            </a:pPr>
            <a:r>
              <a:rPr lang="el-GR" sz="2800" dirty="0" smtClean="0"/>
              <a:t>Συμπεράσματα και </a:t>
            </a:r>
            <a:r>
              <a:rPr lang="el-GR" sz="2800" dirty="0" err="1" smtClean="0"/>
              <a:t>μελλοντ</a:t>
            </a:r>
            <a:r>
              <a:rPr lang="en-US" sz="2800" dirty="0" err="1" smtClean="0">
                <a:latin typeface="Calibri" panose="020F0502020204030204" pitchFamily="34" charset="0"/>
              </a:rPr>
              <a:t>ική</a:t>
            </a:r>
            <a:r>
              <a:rPr lang="en-US" sz="2800" dirty="0" smtClean="0">
                <a:latin typeface="Calibri" panose="020F0502020204030204" pitchFamily="34" charset="0"/>
              </a:rPr>
              <a:t> </a:t>
            </a:r>
            <a:r>
              <a:rPr lang="en-US" sz="2800" dirty="0" err="1" smtClean="0">
                <a:latin typeface="Calibri" panose="020F0502020204030204" pitchFamily="34" charset="0"/>
              </a:rPr>
              <a:t>εργ</a:t>
            </a:r>
            <a:r>
              <a:rPr lang="en-US" sz="2800" dirty="0" smtClean="0">
                <a:latin typeface="Calibri" panose="020F0502020204030204" pitchFamily="34" charset="0"/>
              </a:rPr>
              <a:t>ασία</a:t>
            </a:r>
            <a:endParaRPr lang="el-GR" sz="2800" dirty="0" smtClean="0"/>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2</a:t>
            </a:fld>
            <a:endParaRPr lang="el-G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20</a:t>
            </a:fld>
            <a:endParaRPr lang="el-GR"/>
          </a:p>
        </p:txBody>
      </p:sp>
      <p:sp>
        <p:nvSpPr>
          <p:cNvPr id="4" name="Θέση περιεχομένου 3"/>
          <p:cNvSpPr>
            <a:spLocks noGrp="1"/>
          </p:cNvSpPr>
          <p:nvPr>
            <p:ph sz="quarter" idx="1"/>
          </p:nvPr>
        </p:nvSpPr>
        <p:spPr/>
        <p:txBody>
          <a:bodyPr/>
          <a:lstStyle/>
          <a:p>
            <a:pPr marL="0" indent="0">
              <a:buNone/>
            </a:pPr>
            <a:r>
              <a:rPr lang="en-US" b="1" dirty="0" err="1" smtClean="0">
                <a:latin typeface="Calibri" panose="020F0502020204030204" pitchFamily="34" charset="0"/>
              </a:rPr>
              <a:t>Αρχιτεκτονική</a:t>
            </a:r>
            <a:r>
              <a:rPr lang="en-US" b="1" dirty="0" smtClean="0">
                <a:latin typeface="Calibri" panose="020F0502020204030204" pitchFamily="34" charset="0"/>
              </a:rPr>
              <a:t> - </a:t>
            </a:r>
            <a:r>
              <a:rPr lang="en-US" b="1" dirty="0" err="1" smtClean="0">
                <a:latin typeface="Calibri" panose="020F0502020204030204" pitchFamily="34" charset="0"/>
              </a:rPr>
              <a:t>Εξ</a:t>
            </a:r>
            <a:r>
              <a:rPr lang="en-US" b="1" dirty="0" smtClean="0">
                <a:latin typeface="Calibri" panose="020F0502020204030204" pitchFamily="34" charset="0"/>
              </a:rPr>
              <a:t>αρτήματα</a:t>
            </a:r>
          </a:p>
          <a:p>
            <a:r>
              <a:rPr lang="en-US" sz="2400" dirty="0" err="1" smtClean="0">
                <a:solidFill>
                  <a:schemeClr val="tx2"/>
                </a:solidFill>
                <a:latin typeface="Calibri" panose="020F0502020204030204" pitchFamily="34" charset="0"/>
              </a:rPr>
              <a:t>Πλ</a:t>
            </a:r>
            <a:r>
              <a:rPr lang="en-US" sz="2400" dirty="0" smtClean="0">
                <a:solidFill>
                  <a:schemeClr val="tx2"/>
                </a:solidFill>
                <a:latin typeface="Calibri" panose="020F0502020204030204" pitchFamily="34" charset="0"/>
              </a:rPr>
              <a:t>ακέτα μικροεπεξεργαστή</a:t>
            </a:r>
          </a:p>
          <a:p>
            <a:r>
              <a:rPr lang="en-US" sz="2400" dirty="0" err="1" smtClean="0">
                <a:solidFill>
                  <a:schemeClr val="tx2"/>
                </a:solidFill>
                <a:latin typeface="Calibri" panose="020F0502020204030204" pitchFamily="34" charset="0"/>
              </a:rPr>
              <a:t>Αισθητήρ</a:t>
            </a:r>
            <a:r>
              <a:rPr lang="en-US" sz="2400" dirty="0" smtClean="0">
                <a:solidFill>
                  <a:schemeClr val="tx2"/>
                </a:solidFill>
                <a:latin typeface="Calibri" panose="020F0502020204030204" pitchFamily="34" charset="0"/>
              </a:rPr>
              <a:t>ας θερμοκρασίας ×1</a:t>
            </a:r>
          </a:p>
          <a:p>
            <a:r>
              <a:rPr lang="en-US" sz="2400" dirty="0" err="1" smtClean="0">
                <a:solidFill>
                  <a:schemeClr val="tx2"/>
                </a:solidFill>
                <a:latin typeface="Calibri" panose="020F0502020204030204" pitchFamily="34" charset="0"/>
              </a:rPr>
              <a:t>Σερ</a:t>
            </a:r>
            <a:r>
              <a:rPr lang="en-US" sz="2400" dirty="0" smtClean="0">
                <a:solidFill>
                  <a:schemeClr val="tx2"/>
                </a:solidFill>
                <a:latin typeface="Calibri" panose="020F0502020204030204" pitchFamily="34" charset="0"/>
              </a:rPr>
              <a:t>βομοτέρ (Servo Motor)</a:t>
            </a:r>
            <a:r>
              <a:rPr lang="en-US" sz="2400" dirty="0">
                <a:solidFill>
                  <a:schemeClr val="tx2"/>
                </a:solidFill>
                <a:latin typeface="Calibri" panose="020F0502020204030204" pitchFamily="34" charset="0"/>
              </a:rPr>
              <a:t> </a:t>
            </a:r>
            <a:r>
              <a:rPr lang="en-US" sz="2400" dirty="0" smtClean="0">
                <a:solidFill>
                  <a:schemeClr val="tx2"/>
                </a:solidFill>
                <a:latin typeface="Calibri" panose="020F0502020204030204" pitchFamily="34" charset="0"/>
              </a:rPr>
              <a:t>×</a:t>
            </a:r>
            <a:r>
              <a:rPr lang="en-US" sz="2400" dirty="0">
                <a:solidFill>
                  <a:schemeClr val="tx2"/>
                </a:solidFill>
                <a:latin typeface="Calibri" panose="020F0502020204030204" pitchFamily="34" charset="0"/>
              </a:rPr>
              <a:t>2</a:t>
            </a:r>
            <a:endParaRPr lang="en-US" sz="2400" dirty="0" smtClean="0">
              <a:solidFill>
                <a:schemeClr val="tx2"/>
              </a:solidFill>
              <a:latin typeface="Calibri" panose="020F0502020204030204" pitchFamily="34" charset="0"/>
            </a:endParaRPr>
          </a:p>
          <a:p>
            <a:r>
              <a:rPr lang="en-US" sz="2400" dirty="0" err="1" smtClean="0">
                <a:solidFill>
                  <a:schemeClr val="tx2"/>
                </a:solidFill>
                <a:latin typeface="Calibri" panose="020F0502020204030204" pitchFamily="34" charset="0"/>
              </a:rPr>
              <a:t>Αισθητήρ</a:t>
            </a:r>
            <a:r>
              <a:rPr lang="en-US" sz="2400" dirty="0" smtClean="0">
                <a:solidFill>
                  <a:schemeClr val="tx2"/>
                </a:solidFill>
                <a:latin typeface="Calibri" panose="020F0502020204030204" pitchFamily="34" charset="0"/>
              </a:rPr>
              <a:t>ας Υπερήχων ×2</a:t>
            </a:r>
          </a:p>
          <a:p>
            <a:pPr marL="0" indent="0">
              <a:buNone/>
            </a:pPr>
            <a:endParaRPr lang="en-US" b="1" dirty="0" smtClean="0">
              <a:solidFill>
                <a:schemeClr val="tx2"/>
              </a:solidFill>
              <a:latin typeface="Calibri" panose="020F0502020204030204" pitchFamily="34" charset="0"/>
            </a:endParaRPr>
          </a:p>
          <a:p>
            <a:pPr marL="0" indent="0">
              <a:buNone/>
            </a:pPr>
            <a:r>
              <a:rPr lang="en-US" b="1" dirty="0" err="1" smtClean="0">
                <a:latin typeface="Calibri" panose="020F0502020204030204" pitchFamily="34" charset="0"/>
              </a:rPr>
              <a:t>Αλγοριθμική</a:t>
            </a:r>
            <a:r>
              <a:rPr lang="en-US" b="1" dirty="0" smtClean="0">
                <a:latin typeface="Calibri" panose="020F0502020204030204" pitchFamily="34" charset="0"/>
              </a:rPr>
              <a:t> </a:t>
            </a:r>
            <a:r>
              <a:rPr lang="en-US" b="1" dirty="0" err="1" smtClean="0">
                <a:latin typeface="Calibri" panose="020F0502020204030204" pitchFamily="34" charset="0"/>
              </a:rPr>
              <a:t>Λειτουργί</a:t>
            </a:r>
            <a:r>
              <a:rPr lang="en-US" b="1" dirty="0" smtClean="0">
                <a:latin typeface="Calibri" panose="020F0502020204030204" pitchFamily="34" charset="0"/>
              </a:rPr>
              <a:t>α</a:t>
            </a:r>
          </a:p>
          <a:p>
            <a:r>
              <a:rPr lang="en-US" sz="2400" dirty="0" err="1" smtClean="0">
                <a:solidFill>
                  <a:schemeClr val="tx2"/>
                </a:solidFill>
                <a:latin typeface="Calibri" panose="020F0502020204030204" pitchFamily="34" charset="0"/>
              </a:rPr>
              <a:t>Γλώσσ</a:t>
            </a:r>
            <a:r>
              <a:rPr lang="en-US" sz="2400" dirty="0" smtClean="0">
                <a:solidFill>
                  <a:schemeClr val="tx2"/>
                </a:solidFill>
                <a:latin typeface="Calibri" panose="020F0502020204030204" pitchFamily="34" charset="0"/>
              </a:rPr>
              <a:t>α Arduino (C/C++)</a:t>
            </a:r>
          </a:p>
          <a:p>
            <a:pPr lvl="1"/>
            <a:r>
              <a:rPr lang="en-US" sz="2100" dirty="0" err="1" smtClean="0">
                <a:latin typeface="Calibri" panose="020F0502020204030204" pitchFamily="34" charset="0"/>
              </a:rPr>
              <a:t>Δομή</a:t>
            </a:r>
            <a:r>
              <a:rPr lang="en-US" sz="2100" dirty="0" smtClean="0">
                <a:latin typeface="Calibri" panose="020F0502020204030204" pitchFamily="34" charset="0"/>
              </a:rPr>
              <a:t>: setup() , loop()</a:t>
            </a:r>
            <a:endParaRPr lang="en-US" sz="2100" dirty="0">
              <a:solidFill>
                <a:schemeClr val="tx2"/>
              </a:solidFill>
              <a:latin typeface="Calibri" panose="020F0502020204030204" pitchFamily="34" charset="0"/>
            </a:endParaRPr>
          </a:p>
        </p:txBody>
      </p:sp>
      <p:sp>
        <p:nvSpPr>
          <p:cNvPr id="6"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(1/7)</a:t>
            </a:r>
            <a:endParaRPr lang="el-GR" sz="3000" dirty="0">
              <a:latin typeface="Cambria" panose="02040503050406030204" pitchFamily="18" charset="0"/>
            </a:endParaRPr>
          </a:p>
        </p:txBody>
      </p:sp>
    </p:spTree>
    <p:extLst>
      <p:ext uri="{BB962C8B-B14F-4D97-AF65-F5344CB8AC3E}">
        <p14:creationId xmlns:p14="http://schemas.microsoft.com/office/powerpoint/2010/main" val="310735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21</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l-GR" sz="2400" b="1" dirty="0" smtClean="0">
                <a:latin typeface="Calibri" panose="020F0502020204030204" pitchFamily="34" charset="0"/>
              </a:rPr>
              <a:t>Π</a:t>
            </a:r>
            <a:r>
              <a:rPr lang="en-US" sz="2400" b="1" dirty="0" smtClean="0">
                <a:latin typeface="Calibri" panose="020F0502020204030204" pitchFamily="34" charset="0"/>
              </a:rPr>
              <a:t>λα</a:t>
            </a:r>
            <a:r>
              <a:rPr lang="en-US" sz="2400" b="1" dirty="0" err="1" smtClean="0">
                <a:latin typeface="Calibri" panose="020F0502020204030204" pitchFamily="34" charset="0"/>
              </a:rPr>
              <a:t>κέτ</a:t>
            </a:r>
            <a:r>
              <a:rPr lang="en-US" sz="2400" b="1" dirty="0" smtClean="0">
                <a:latin typeface="Calibri" panose="020F0502020204030204" pitchFamily="34" charset="0"/>
              </a:rPr>
              <a:t>α Μικροεπεξεργαστή</a:t>
            </a:r>
            <a:r>
              <a:rPr lang="en-US" sz="2400" dirty="0" smtClean="0">
                <a:latin typeface="Calibri" panose="020F0502020204030204" pitchFamily="34" charset="0"/>
              </a:rPr>
              <a:t> </a:t>
            </a:r>
            <a:r>
              <a:rPr lang="en-US" sz="2400" dirty="0">
                <a:solidFill>
                  <a:schemeClr val="tx2"/>
                </a:solidFill>
                <a:latin typeface="Calibri" panose="020F0502020204030204" pitchFamily="34" charset="0"/>
              </a:rPr>
              <a:t>Nhduino Uno (Arduino clone</a:t>
            </a:r>
            <a:r>
              <a:rPr lang="en-US" sz="2400" dirty="0" smtClean="0">
                <a:solidFill>
                  <a:schemeClr val="tx2"/>
                </a:solidFill>
                <a:latin typeface="Calibri" panose="020F0502020204030204" pitchFamily="34" charset="0"/>
              </a:rPr>
              <a:t>)</a:t>
            </a:r>
            <a:endParaRPr lang="en-US" b="1" dirty="0" smtClean="0">
              <a:latin typeface="Calibri" panose="020F0502020204030204" pitchFamily="34" charset="0"/>
            </a:endParaRPr>
          </a:p>
          <a:p>
            <a:r>
              <a:rPr lang="en-US" sz="2400" dirty="0" smtClean="0">
                <a:solidFill>
                  <a:schemeClr val="tx2"/>
                </a:solidFill>
                <a:latin typeface="Calibri" panose="020F0502020204030204" pitchFamily="34" charset="0"/>
              </a:rPr>
              <a:t>ATmega328P, 8-bit </a:t>
            </a:r>
            <a:r>
              <a:rPr lang="en-US" sz="2400" dirty="0" err="1" smtClean="0">
                <a:solidFill>
                  <a:schemeClr val="tx2"/>
                </a:solidFill>
                <a:latin typeface="Calibri" panose="020F0502020204030204" pitchFamily="34" charset="0"/>
              </a:rPr>
              <a:t>μΡ</a:t>
            </a:r>
            <a:r>
              <a:rPr lang="en-US" sz="2400" dirty="0" smtClean="0">
                <a:solidFill>
                  <a:schemeClr val="tx2"/>
                </a:solidFill>
                <a:latin typeface="Calibri" panose="020F0502020204030204" pitchFamily="34" charset="0"/>
              </a:rPr>
              <a:t> AVR</a:t>
            </a:r>
          </a:p>
          <a:p>
            <a:r>
              <a:rPr lang="en-US" sz="2400" dirty="0" smtClean="0">
                <a:solidFill>
                  <a:schemeClr val="tx2"/>
                </a:solidFill>
                <a:latin typeface="Calibri" panose="020F0502020204030204" pitchFamily="34" charset="0"/>
              </a:rPr>
              <a:t>16MHz , 32KB</a:t>
            </a:r>
          </a:p>
          <a:p>
            <a:r>
              <a:rPr lang="en-US" sz="2400" dirty="0" smtClean="0">
                <a:solidFill>
                  <a:schemeClr val="tx2"/>
                </a:solidFill>
                <a:latin typeface="Calibri" panose="020F0502020204030204" pitchFamily="34" charset="0"/>
              </a:rPr>
              <a:t>14 digital I/O</a:t>
            </a:r>
          </a:p>
          <a:p>
            <a:pPr lvl="1"/>
            <a:r>
              <a:rPr lang="en-US" sz="2100" dirty="0" smtClean="0">
                <a:solidFill>
                  <a:schemeClr val="accent1"/>
                </a:solidFill>
                <a:latin typeface="Calibri" panose="020F0502020204030204" pitchFamily="34" charset="0"/>
              </a:rPr>
              <a:t>6 PWM</a:t>
            </a:r>
          </a:p>
          <a:p>
            <a:r>
              <a:rPr lang="en-US" sz="2400" dirty="0" smtClean="0">
                <a:solidFill>
                  <a:schemeClr val="tx2"/>
                </a:solidFill>
                <a:latin typeface="Calibri" panose="020F0502020204030204" pitchFamily="34" charset="0"/>
              </a:rPr>
              <a:t>6 analog Inputs</a:t>
            </a:r>
          </a:p>
          <a:p>
            <a:r>
              <a:rPr lang="en-US" sz="2400" dirty="0" smtClean="0">
                <a:solidFill>
                  <a:schemeClr val="tx2"/>
                </a:solidFill>
                <a:latin typeface="Calibri" panose="020F0502020204030204" pitchFamily="34" charset="0"/>
              </a:rPr>
              <a:t>Mini USB B-Type</a:t>
            </a:r>
          </a:p>
          <a:p>
            <a:endParaRPr lang="en-US" sz="2400" dirty="0" smtClean="0">
              <a:latin typeface="Calibri" panose="020F0502020204030204" pitchFamily="34" charset="0"/>
            </a:endParaRPr>
          </a:p>
          <a:p>
            <a:endParaRPr lang="en-US" sz="2400" dirty="0" smtClean="0">
              <a:latin typeface="Calibri" panose="020F0502020204030204" pitchFamily="34" charset="0"/>
            </a:endParaRPr>
          </a:p>
        </p:txBody>
      </p:sp>
      <p:pic>
        <p:nvPicPr>
          <p:cNvPr id="6" name="Εικόνα 5" descr="C:\Users\GEORGE\Desktop\ROV\DiplomaThesis\SystemDesign\Uno.jpg"/>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719066" cy="3655241"/>
          </a:xfrm>
          <a:prstGeom prst="rect">
            <a:avLst/>
          </a:prstGeom>
          <a:noFill/>
          <a:ln>
            <a:noFill/>
          </a:ln>
        </p:spPr>
      </p:pic>
      <p:sp>
        <p:nvSpPr>
          <p:cNvPr id="7"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(2/7)</a:t>
            </a:r>
            <a:endParaRPr lang="el-GR" sz="3000" dirty="0">
              <a:latin typeface="Cambria" panose="02040503050406030204" pitchFamily="18" charset="0"/>
            </a:endParaRPr>
          </a:p>
        </p:txBody>
      </p:sp>
    </p:spTree>
    <p:extLst>
      <p:ext uri="{BB962C8B-B14F-4D97-AF65-F5344CB8AC3E}">
        <p14:creationId xmlns:p14="http://schemas.microsoft.com/office/powerpoint/2010/main" val="2512370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22</a:t>
            </a:fld>
            <a:endParaRPr lang="el-GR"/>
          </a:p>
        </p:txBody>
      </p:sp>
      <p:sp>
        <p:nvSpPr>
          <p:cNvPr id="4" name="Θέση περιεχομένου 3"/>
          <p:cNvSpPr>
            <a:spLocks noGrp="1"/>
          </p:cNvSpPr>
          <p:nvPr>
            <p:ph sz="quarter" idx="1"/>
          </p:nvPr>
        </p:nvSpPr>
        <p:spPr/>
        <p:txBody>
          <a:bodyPr/>
          <a:lstStyle/>
          <a:p>
            <a:pPr marL="0" lvl="0" indent="0">
              <a:buClr>
                <a:srgbClr val="727CA3"/>
              </a:buClr>
              <a:buNone/>
            </a:pPr>
            <a:r>
              <a:rPr lang="en-US" sz="2400" b="1" dirty="0" err="1" smtClean="0">
                <a:solidFill>
                  <a:prstClr val="black"/>
                </a:solidFill>
                <a:latin typeface="Calibri" panose="020F0502020204030204" pitchFamily="34" charset="0"/>
              </a:rPr>
              <a:t>Αισθητήρ</a:t>
            </a:r>
            <a:r>
              <a:rPr lang="en-US" sz="2400" b="1" dirty="0" smtClean="0">
                <a:solidFill>
                  <a:prstClr val="black"/>
                </a:solidFill>
                <a:latin typeface="Calibri" panose="020F0502020204030204" pitchFamily="34" charset="0"/>
              </a:rPr>
              <a:t>ας θερμοκρασίας </a:t>
            </a:r>
            <a:r>
              <a:rPr lang="en-US" sz="2400" dirty="0" smtClean="0">
                <a:solidFill>
                  <a:srgbClr val="464653"/>
                </a:solidFill>
                <a:latin typeface="Calibri" panose="020F0502020204030204" pitchFamily="34" charset="0"/>
              </a:rPr>
              <a:t>LM35DZ (Texas Instruments)</a:t>
            </a:r>
            <a:endParaRPr lang="en-US" b="1" dirty="0">
              <a:solidFill>
                <a:prstClr val="black"/>
              </a:solidFill>
              <a:latin typeface="Calibri" panose="020F0502020204030204" pitchFamily="34" charset="0"/>
            </a:endParaRPr>
          </a:p>
          <a:p>
            <a:pPr lvl="0"/>
            <a:r>
              <a:rPr lang="el-GR" sz="2400" dirty="0">
                <a:solidFill>
                  <a:schemeClr val="tx2"/>
                </a:solidFill>
              </a:rPr>
              <a:t>Βαθμονόμηση στην κλίμακα Κελσίου</a:t>
            </a:r>
            <a:endParaRPr lang="en-US" sz="2400" dirty="0">
              <a:solidFill>
                <a:schemeClr val="tx2"/>
              </a:solidFill>
            </a:endParaRPr>
          </a:p>
          <a:p>
            <a:pPr lvl="0"/>
            <a:r>
              <a:rPr lang="el-GR" sz="2400" dirty="0">
                <a:solidFill>
                  <a:schemeClr val="tx2"/>
                </a:solidFill>
              </a:rPr>
              <a:t>Συντελεστής γραμμικής κλίμακας</a:t>
            </a:r>
            <a:r>
              <a:rPr lang="en-US" sz="2400" dirty="0">
                <a:solidFill>
                  <a:schemeClr val="tx2"/>
                </a:solidFill>
              </a:rPr>
              <a:t>: </a:t>
            </a:r>
            <a:r>
              <a:rPr lang="en-US" sz="2400" dirty="0">
                <a:solidFill>
                  <a:schemeClr val="tx2"/>
                </a:solidFill>
                <a:latin typeface="Calibri" panose="020F0502020204030204" pitchFamily="34" charset="0"/>
              </a:rPr>
              <a:t>+ 10mV/°C</a:t>
            </a:r>
          </a:p>
          <a:p>
            <a:pPr lvl="0"/>
            <a:r>
              <a:rPr lang="el-GR" sz="2400" dirty="0">
                <a:solidFill>
                  <a:schemeClr val="tx2"/>
                </a:solidFill>
              </a:rPr>
              <a:t>Ακρίβεια</a:t>
            </a:r>
            <a:r>
              <a:rPr lang="en-US" sz="2400" dirty="0">
                <a:solidFill>
                  <a:schemeClr val="tx2"/>
                </a:solidFill>
              </a:rPr>
              <a:t>: </a:t>
            </a:r>
            <a:r>
              <a:rPr lang="en-US" sz="2400" dirty="0">
                <a:solidFill>
                  <a:schemeClr val="tx2"/>
                </a:solidFill>
                <a:latin typeface="Calibri" panose="020F0502020204030204" pitchFamily="34" charset="0"/>
              </a:rPr>
              <a:t>0.5</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 (</a:t>
            </a:r>
            <a:r>
              <a:rPr lang="el-GR" sz="2400" dirty="0">
                <a:solidFill>
                  <a:schemeClr val="tx2"/>
                </a:solidFill>
                <a:latin typeface="Calibri" panose="020F0502020204030204" pitchFamily="34" charset="0"/>
              </a:rPr>
              <a:t>στους </a:t>
            </a:r>
            <a:r>
              <a:rPr lang="en-US" sz="2400" dirty="0">
                <a:solidFill>
                  <a:schemeClr val="tx2"/>
                </a:solidFill>
                <a:latin typeface="Calibri" panose="020F0502020204030204" pitchFamily="34" charset="0"/>
              </a:rPr>
              <a:t>25</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a:t>
            </a:r>
          </a:p>
          <a:p>
            <a:pPr lvl="0"/>
            <a:r>
              <a:rPr lang="el-GR" sz="2400" dirty="0">
                <a:solidFill>
                  <a:schemeClr val="tx2"/>
                </a:solidFill>
              </a:rPr>
              <a:t>Εύρος λειτουργίας</a:t>
            </a:r>
            <a:r>
              <a:rPr lang="en-US" sz="2400" dirty="0">
                <a:solidFill>
                  <a:schemeClr val="tx2"/>
                </a:solidFill>
              </a:rPr>
              <a:t>: </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55</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 </a:t>
            </a:r>
            <a:r>
              <a:rPr lang="el-GR" sz="2400" dirty="0">
                <a:solidFill>
                  <a:schemeClr val="tx2"/>
                </a:solidFill>
                <a:latin typeface="Calibri" panose="020F0502020204030204" pitchFamily="34" charset="0"/>
              </a:rPr>
              <a:t>έως </a:t>
            </a:r>
            <a:r>
              <a:rPr lang="en-US" sz="2400" dirty="0">
                <a:solidFill>
                  <a:schemeClr val="tx2"/>
                </a:solidFill>
                <a:latin typeface="Calibri" panose="020F0502020204030204" pitchFamily="34" charset="0"/>
              </a:rPr>
              <a:t>150</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a:t>
            </a:r>
          </a:p>
          <a:p>
            <a:pPr lvl="0"/>
            <a:r>
              <a:rPr lang="el-GR" sz="2400" dirty="0">
                <a:solidFill>
                  <a:schemeClr val="tx2"/>
                </a:solidFill>
              </a:rPr>
              <a:t>Τάση εισόδου</a:t>
            </a:r>
            <a:r>
              <a:rPr lang="en-US" sz="2400" dirty="0">
                <a:solidFill>
                  <a:schemeClr val="tx2"/>
                </a:solidFill>
              </a:rPr>
              <a:t>: </a:t>
            </a:r>
            <a:r>
              <a:rPr lang="en-US" sz="2400" dirty="0">
                <a:solidFill>
                  <a:schemeClr val="tx2"/>
                </a:solidFill>
                <a:latin typeface="Calibri" panose="020F0502020204030204" pitchFamily="34" charset="0"/>
              </a:rPr>
              <a:t>4 V </a:t>
            </a:r>
            <a:r>
              <a:rPr lang="el-GR" sz="2400" dirty="0">
                <a:solidFill>
                  <a:schemeClr val="tx2"/>
                </a:solidFill>
                <a:latin typeface="Calibri" panose="020F0502020204030204" pitchFamily="34" charset="0"/>
              </a:rPr>
              <a:t>έως </a:t>
            </a:r>
            <a:r>
              <a:rPr lang="en-US" sz="2400" dirty="0">
                <a:solidFill>
                  <a:schemeClr val="tx2"/>
                </a:solidFill>
                <a:latin typeface="Calibri" panose="020F0502020204030204" pitchFamily="34" charset="0"/>
              </a:rPr>
              <a:t>20 V</a:t>
            </a:r>
          </a:p>
          <a:p>
            <a:pPr lvl="0"/>
            <a:r>
              <a:rPr lang="el-GR" sz="2400" dirty="0">
                <a:solidFill>
                  <a:schemeClr val="tx2"/>
                </a:solidFill>
              </a:rPr>
              <a:t>Κατανάλωση ρεύματος</a:t>
            </a:r>
            <a:r>
              <a:rPr lang="en-US" sz="2400" dirty="0">
                <a:solidFill>
                  <a:schemeClr val="tx2"/>
                </a:solidFill>
              </a:rPr>
              <a:t>: </a:t>
            </a:r>
            <a:r>
              <a:rPr lang="en-US" sz="2400" dirty="0">
                <a:solidFill>
                  <a:schemeClr val="tx2"/>
                </a:solidFill>
                <a:latin typeface="Calibri" panose="020F0502020204030204" pitchFamily="34" charset="0"/>
              </a:rPr>
              <a:t>60 </a:t>
            </a:r>
            <a:r>
              <a:rPr lang="el-GR" sz="2400" dirty="0" err="1" smtClean="0">
                <a:solidFill>
                  <a:schemeClr val="tx2"/>
                </a:solidFill>
                <a:latin typeface="Calibri" panose="020F0502020204030204" pitchFamily="34" charset="0"/>
              </a:rPr>
              <a:t>μA</a:t>
            </a:r>
            <a:endParaRPr lang="en-US" sz="2400" dirty="0" smtClean="0">
              <a:solidFill>
                <a:schemeClr val="tx2"/>
              </a:solidFill>
              <a:latin typeface="Calibri" panose="020F0502020204030204" pitchFamily="34" charset="0"/>
            </a:endParaRPr>
          </a:p>
          <a:p>
            <a:pPr marL="0" lvl="0" indent="0">
              <a:buNone/>
            </a:pPr>
            <a:endParaRPr lang="en-US" sz="2400" dirty="0">
              <a:solidFill>
                <a:schemeClr val="tx2"/>
              </a:solidFill>
              <a:latin typeface="Calibri" panose="020F0502020204030204" pitchFamily="34" charset="0"/>
            </a:endParaRPr>
          </a:p>
          <a:p>
            <a:pPr marL="0" lvl="0" indent="0">
              <a:buNone/>
            </a:pPr>
            <a:endParaRPr lang="en-US" sz="2400" dirty="0" smtClean="0">
              <a:solidFill>
                <a:schemeClr val="tx2"/>
              </a:solidFill>
              <a:latin typeface="Calibri" panose="020F0502020204030204" pitchFamily="34" charset="0"/>
            </a:endParaRPr>
          </a:p>
          <a:p>
            <a:pPr marL="0" lvl="0" indent="0">
              <a:buNone/>
            </a:pPr>
            <a:endParaRPr lang="en-US" sz="2400" dirty="0">
              <a:solidFill>
                <a:schemeClr val="tx2"/>
              </a:solidFill>
              <a:latin typeface="Calibri" panose="020F0502020204030204" pitchFamily="34" charset="0"/>
            </a:endParaRPr>
          </a:p>
          <a:p>
            <a:pPr marL="0" lvl="0" indent="0">
              <a:buNone/>
            </a:pPr>
            <a:r>
              <a:rPr lang="en-US" sz="2400" dirty="0" smtClean="0">
                <a:solidFill>
                  <a:schemeClr val="tx2"/>
                </a:solidFill>
                <a:latin typeface="Calibri" panose="020F0502020204030204" pitchFamily="34" charset="0"/>
              </a:rPr>
              <a:t>					</a:t>
            </a:r>
            <a:r>
              <a:rPr lang="en-US" sz="2000" i="1" dirty="0" err="1" smtClean="0">
                <a:solidFill>
                  <a:schemeClr val="tx2"/>
                </a:solidFill>
                <a:latin typeface="Calibri" panose="020F0502020204030204" pitchFamily="34" charset="0"/>
              </a:rPr>
              <a:t>Κάτοψη</a:t>
            </a:r>
            <a:r>
              <a:rPr lang="en-US" sz="2000" i="1" dirty="0" smtClean="0">
                <a:solidFill>
                  <a:schemeClr val="tx2"/>
                </a:solidFill>
                <a:latin typeface="Calibri" panose="020F0502020204030204" pitchFamily="34" charset="0"/>
              </a:rPr>
              <a:t> </a:t>
            </a:r>
            <a:r>
              <a:rPr lang="en-US" sz="2000" i="1" dirty="0" err="1" smtClean="0">
                <a:solidFill>
                  <a:schemeClr val="tx2"/>
                </a:solidFill>
                <a:latin typeface="Calibri" panose="020F0502020204030204" pitchFamily="34" charset="0"/>
              </a:rPr>
              <a:t>του</a:t>
            </a:r>
            <a:r>
              <a:rPr lang="en-US" sz="2000" i="1" dirty="0" smtClean="0">
                <a:solidFill>
                  <a:schemeClr val="tx2"/>
                </a:solidFill>
                <a:latin typeface="Calibri" panose="020F0502020204030204" pitchFamily="34" charset="0"/>
              </a:rPr>
              <a:t> LM35DZ</a:t>
            </a:r>
            <a:endParaRPr lang="en-US" sz="2400" dirty="0">
              <a:solidFill>
                <a:schemeClr val="tx2"/>
              </a:solidFill>
              <a:latin typeface="Calibri" panose="020F0502020204030204" pitchFamily="34" charset="0"/>
            </a:endParaRPr>
          </a:p>
          <a:p>
            <a:endParaRPr lang="en-US" sz="2400" dirty="0">
              <a:solidFill>
                <a:schemeClr val="tx2"/>
              </a:solidFill>
              <a:latin typeface="Calibri" panose="020F0502020204030204" pitchFamily="34" charset="0"/>
            </a:endParaRPr>
          </a:p>
        </p:txBody>
      </p:sp>
      <p:pic>
        <p:nvPicPr>
          <p:cNvPr id="6" name="Εικόνα 5" descr="C:\Users\GEORGE\Desktop\LM35DZphot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4437112"/>
            <a:ext cx="1965573" cy="1790442"/>
          </a:xfrm>
          <a:prstGeom prst="rect">
            <a:avLst/>
          </a:prstGeom>
          <a:noFill/>
          <a:ln>
            <a:noFill/>
          </a:ln>
        </p:spPr>
      </p:pic>
      <p:pic>
        <p:nvPicPr>
          <p:cNvPr id="7" name="Εικόνα 6" descr="C:\Users\GEORGE\Desktop\ROV\DiplomaThesis\SystemDesign\BottomViewLP.png"/>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299839"/>
            <a:ext cx="2232248" cy="1478657"/>
          </a:xfrm>
          <a:prstGeom prst="rect">
            <a:avLst/>
          </a:prstGeom>
          <a:noFill/>
          <a:ln>
            <a:noFill/>
          </a:ln>
        </p:spPr>
      </p:pic>
      <p:sp>
        <p:nvSpPr>
          <p:cNvPr id="9"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(3/7)</a:t>
            </a:r>
            <a:endParaRPr lang="el-GR" sz="3000" dirty="0">
              <a:latin typeface="Cambria" panose="02040503050406030204" pitchFamily="18" charset="0"/>
            </a:endParaRPr>
          </a:p>
        </p:txBody>
      </p:sp>
    </p:spTree>
    <p:extLst>
      <p:ext uri="{BB962C8B-B14F-4D97-AF65-F5344CB8AC3E}">
        <p14:creationId xmlns:p14="http://schemas.microsoft.com/office/powerpoint/2010/main" val="108190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23</a:t>
            </a:fld>
            <a:endParaRPr lang="el-GR"/>
          </a:p>
        </p:txBody>
      </p:sp>
      <p:sp>
        <p:nvSpPr>
          <p:cNvPr id="4" name="Θέση περιεχομένου 3"/>
          <p:cNvSpPr>
            <a:spLocks noGrp="1"/>
          </p:cNvSpPr>
          <p:nvPr>
            <p:ph sz="quarter" idx="1"/>
          </p:nvPr>
        </p:nvSpPr>
        <p:spPr/>
        <p:txBody>
          <a:bodyPr/>
          <a:lstStyle/>
          <a:p>
            <a:pPr marL="0" lvl="0" indent="0">
              <a:buClr>
                <a:srgbClr val="727CA3"/>
              </a:buClr>
              <a:buNone/>
            </a:pPr>
            <a:r>
              <a:rPr lang="en-US" sz="2400" b="1" dirty="0" err="1" smtClean="0">
                <a:solidFill>
                  <a:prstClr val="black"/>
                </a:solidFill>
                <a:latin typeface="Calibri" panose="020F0502020204030204" pitchFamily="34" charset="0"/>
              </a:rPr>
              <a:t>Σερ</a:t>
            </a:r>
            <a:r>
              <a:rPr lang="en-US" sz="2400" b="1" dirty="0" smtClean="0">
                <a:solidFill>
                  <a:prstClr val="black"/>
                </a:solidFill>
                <a:latin typeface="Calibri" panose="020F0502020204030204" pitchFamily="34" charset="0"/>
              </a:rPr>
              <a:t>βομοτέρ</a:t>
            </a:r>
            <a:r>
              <a:rPr lang="en-US" sz="2400" dirty="0">
                <a:solidFill>
                  <a:srgbClr val="464653"/>
                </a:solidFill>
                <a:latin typeface="Calibri" panose="020F0502020204030204" pitchFamily="34" charset="0"/>
              </a:rPr>
              <a:t> </a:t>
            </a:r>
            <a:r>
              <a:rPr lang="en-US" sz="2400" dirty="0" smtClean="0">
                <a:solidFill>
                  <a:srgbClr val="464653"/>
                </a:solidFill>
                <a:latin typeface="Calibri" panose="020F0502020204030204" pitchFamily="34" charset="0"/>
              </a:rPr>
              <a:t>SG90 Micro Servo (Tower Pro)</a:t>
            </a:r>
            <a:endParaRPr lang="en-US" b="1" dirty="0">
              <a:solidFill>
                <a:prstClr val="black"/>
              </a:solidFill>
              <a:latin typeface="Calibri" panose="020F0502020204030204" pitchFamily="34" charset="0"/>
            </a:endParaRPr>
          </a:p>
          <a:p>
            <a:r>
              <a:rPr lang="el-GR" sz="2400" dirty="0">
                <a:solidFill>
                  <a:schemeClr val="tx2"/>
                </a:solidFill>
                <a:latin typeface="Calibri" panose="020F0502020204030204" pitchFamily="34" charset="0"/>
              </a:rPr>
              <a:t>Θερμοκρασία λειτουργίας</a:t>
            </a:r>
            <a:r>
              <a:rPr lang="en-US" sz="2400" dirty="0">
                <a:solidFill>
                  <a:schemeClr val="tx2"/>
                </a:solidFill>
                <a:latin typeface="Calibri" panose="020F0502020204030204" pitchFamily="34" charset="0"/>
              </a:rPr>
              <a:t>: 0 </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 </a:t>
            </a:r>
            <a:r>
              <a:rPr lang="el-GR" sz="2400" dirty="0">
                <a:solidFill>
                  <a:schemeClr val="tx2"/>
                </a:solidFill>
                <a:latin typeface="Calibri" panose="020F0502020204030204" pitchFamily="34" charset="0"/>
              </a:rPr>
              <a:t>– </a:t>
            </a:r>
            <a:r>
              <a:rPr lang="en-US" sz="2400" dirty="0">
                <a:solidFill>
                  <a:schemeClr val="tx2"/>
                </a:solidFill>
                <a:latin typeface="Calibri" panose="020F0502020204030204" pitchFamily="34" charset="0"/>
              </a:rPr>
              <a:t>55 </a:t>
            </a:r>
            <a:r>
              <a:rPr lang="el-GR" sz="2400" dirty="0">
                <a:solidFill>
                  <a:schemeClr val="tx2"/>
                </a:solidFill>
                <a:latin typeface="Calibri" panose="020F0502020204030204" pitchFamily="34" charset="0"/>
              </a:rPr>
              <a:t>°</a:t>
            </a:r>
            <a:r>
              <a:rPr lang="en-US" sz="2400" dirty="0">
                <a:solidFill>
                  <a:schemeClr val="tx2"/>
                </a:solidFill>
                <a:latin typeface="Calibri" panose="020F0502020204030204" pitchFamily="34" charset="0"/>
              </a:rPr>
              <a:t>C</a:t>
            </a:r>
          </a:p>
          <a:p>
            <a:pPr lvl="0"/>
            <a:r>
              <a:rPr lang="el-GR" sz="2400" dirty="0" smtClean="0">
                <a:solidFill>
                  <a:schemeClr val="tx2"/>
                </a:solidFill>
                <a:latin typeface="Calibri" panose="020F0502020204030204" pitchFamily="34" charset="0"/>
              </a:rPr>
              <a:t>Ταχύτητα </a:t>
            </a:r>
            <a:r>
              <a:rPr lang="el-GR" sz="2400" dirty="0">
                <a:solidFill>
                  <a:schemeClr val="tx2"/>
                </a:solidFill>
                <a:latin typeface="Calibri" panose="020F0502020204030204" pitchFamily="34" charset="0"/>
              </a:rPr>
              <a:t>λειτουργίας</a:t>
            </a:r>
            <a:r>
              <a:rPr lang="en-US" sz="2400" dirty="0">
                <a:solidFill>
                  <a:schemeClr val="tx2"/>
                </a:solidFill>
                <a:latin typeface="Calibri" panose="020F0502020204030204" pitchFamily="34" charset="0"/>
              </a:rPr>
              <a:t>: 0.1 s/60 degree</a:t>
            </a:r>
          </a:p>
          <a:p>
            <a:pPr lvl="0"/>
            <a:r>
              <a:rPr lang="el-GR" sz="2400" dirty="0">
                <a:solidFill>
                  <a:schemeClr val="tx2"/>
                </a:solidFill>
                <a:latin typeface="Calibri" panose="020F0502020204030204" pitchFamily="34" charset="0"/>
              </a:rPr>
              <a:t>Τάση εισόδου</a:t>
            </a:r>
            <a:r>
              <a:rPr lang="en-US" sz="2400" dirty="0">
                <a:solidFill>
                  <a:schemeClr val="tx2"/>
                </a:solidFill>
                <a:latin typeface="Calibri" panose="020F0502020204030204" pitchFamily="34" charset="0"/>
              </a:rPr>
              <a:t>: 4.8 V (~5V)</a:t>
            </a:r>
          </a:p>
          <a:p>
            <a:pPr lvl="0"/>
            <a:r>
              <a:rPr lang="el-GR" sz="2400" dirty="0">
                <a:solidFill>
                  <a:schemeClr val="tx2"/>
                </a:solidFill>
                <a:latin typeface="Calibri" panose="020F0502020204030204" pitchFamily="34" charset="0"/>
              </a:rPr>
              <a:t>Εύρος νεκρής ζώνης</a:t>
            </a:r>
            <a:r>
              <a:rPr lang="en-US" sz="2400" dirty="0">
                <a:solidFill>
                  <a:schemeClr val="tx2"/>
                </a:solidFill>
                <a:latin typeface="Calibri" panose="020F0502020204030204" pitchFamily="34" charset="0"/>
              </a:rPr>
              <a:t>: 10 </a:t>
            </a:r>
            <a:r>
              <a:rPr lang="el-GR" sz="2400" dirty="0">
                <a:solidFill>
                  <a:schemeClr val="tx2"/>
                </a:solidFill>
                <a:latin typeface="Calibri" panose="020F0502020204030204" pitchFamily="34" charset="0"/>
              </a:rPr>
              <a:t>µs</a:t>
            </a:r>
            <a:endParaRPr lang="en-US" sz="2400" dirty="0">
              <a:solidFill>
                <a:schemeClr val="tx2"/>
              </a:solidFill>
              <a:latin typeface="Calibri" panose="020F0502020204030204" pitchFamily="34" charset="0"/>
            </a:endParaRPr>
          </a:p>
          <a:p>
            <a:pPr marL="0" indent="0">
              <a:buNone/>
            </a:pPr>
            <a:endParaRPr lang="en-US" sz="2400" dirty="0" smtClean="0">
              <a:solidFill>
                <a:schemeClr val="tx2"/>
              </a:solidFill>
              <a:latin typeface="Calibri" panose="020F0502020204030204" pitchFamily="34" charset="0"/>
            </a:endParaRPr>
          </a:p>
          <a:p>
            <a:pPr marL="0" indent="0">
              <a:buNone/>
            </a:pPr>
            <a:endParaRPr lang="en-US" sz="2400" dirty="0">
              <a:solidFill>
                <a:schemeClr val="tx2"/>
              </a:solidFill>
              <a:latin typeface="Calibri" panose="020F0502020204030204" pitchFamily="34" charset="0"/>
            </a:endParaRPr>
          </a:p>
          <a:p>
            <a:pPr marL="0" indent="0">
              <a:buNone/>
            </a:pPr>
            <a:endParaRPr lang="en-US" sz="2400" dirty="0" smtClean="0">
              <a:solidFill>
                <a:schemeClr val="tx2"/>
              </a:solidFill>
              <a:latin typeface="Calibri" panose="020F0502020204030204" pitchFamily="34" charset="0"/>
            </a:endParaRPr>
          </a:p>
          <a:p>
            <a:pPr marL="0" indent="0">
              <a:buNone/>
            </a:pPr>
            <a:endParaRPr lang="en-US" sz="2400" dirty="0">
              <a:solidFill>
                <a:schemeClr val="tx2"/>
              </a:solidFill>
              <a:latin typeface="Calibri" panose="020F0502020204030204" pitchFamily="34" charset="0"/>
            </a:endParaRPr>
          </a:p>
          <a:p>
            <a:pPr marL="0" indent="0">
              <a:buNone/>
            </a:pPr>
            <a:endParaRPr lang="en-US" sz="2400" dirty="0" smtClean="0">
              <a:solidFill>
                <a:schemeClr val="tx2"/>
              </a:solidFill>
              <a:latin typeface="Calibri" panose="020F0502020204030204" pitchFamily="34" charset="0"/>
            </a:endParaRPr>
          </a:p>
          <a:p>
            <a:pPr marL="0" indent="0">
              <a:buNone/>
            </a:pPr>
            <a:r>
              <a:rPr lang="en-US" sz="2400" dirty="0">
                <a:solidFill>
                  <a:schemeClr val="tx2"/>
                </a:solidFill>
                <a:latin typeface="Calibri" panose="020F0502020204030204" pitchFamily="34" charset="0"/>
              </a:rPr>
              <a:t>	</a:t>
            </a:r>
            <a:r>
              <a:rPr lang="en-US" sz="2400" dirty="0" smtClean="0">
                <a:solidFill>
                  <a:schemeClr val="tx2"/>
                </a:solidFill>
                <a:latin typeface="Calibri" panose="020F0502020204030204" pitchFamily="34" charset="0"/>
              </a:rPr>
              <a:t>				</a:t>
            </a:r>
            <a:r>
              <a:rPr lang="en-US" sz="2000" i="1" dirty="0" err="1" smtClean="0">
                <a:solidFill>
                  <a:schemeClr val="tx2"/>
                </a:solidFill>
                <a:latin typeface="Calibri" panose="020F0502020204030204" pitchFamily="34" charset="0"/>
              </a:rPr>
              <a:t>Κάτοψη</a:t>
            </a:r>
            <a:r>
              <a:rPr lang="en-US" sz="2000" i="1" dirty="0" smtClean="0">
                <a:solidFill>
                  <a:schemeClr val="tx2"/>
                </a:solidFill>
                <a:latin typeface="Calibri" panose="020F0502020204030204" pitchFamily="34" charset="0"/>
              </a:rPr>
              <a:t> </a:t>
            </a:r>
            <a:r>
              <a:rPr lang="en-US" sz="2000" i="1" dirty="0" err="1" smtClean="0">
                <a:solidFill>
                  <a:schemeClr val="tx2"/>
                </a:solidFill>
                <a:latin typeface="Calibri" panose="020F0502020204030204" pitchFamily="34" charset="0"/>
              </a:rPr>
              <a:t>του</a:t>
            </a:r>
            <a:r>
              <a:rPr lang="en-US" sz="2000" i="1" dirty="0" smtClean="0">
                <a:solidFill>
                  <a:schemeClr val="tx2"/>
                </a:solidFill>
                <a:latin typeface="Calibri" panose="020F0502020204030204" pitchFamily="34" charset="0"/>
              </a:rPr>
              <a:t> SG90</a:t>
            </a:r>
          </a:p>
        </p:txBody>
      </p:sp>
      <p:pic>
        <p:nvPicPr>
          <p:cNvPr id="6" name="Εικόνα 5" descr="C:\Users\GEORGE\Desktop\ROV\DiplomaThesis\SystemDesign\SG90photo.p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3789040"/>
            <a:ext cx="3028950" cy="1969135"/>
          </a:xfrm>
          <a:prstGeom prst="rect">
            <a:avLst/>
          </a:prstGeom>
          <a:noFill/>
          <a:ln>
            <a:noFill/>
          </a:ln>
        </p:spPr>
      </p:pic>
      <p:pic>
        <p:nvPicPr>
          <p:cNvPr id="7" name="Εικόνα 6" descr="C:\Users\GEORGE\Desktop\SG90connectivity.png"/>
          <p:cNvPicPr/>
          <p:nvPr/>
        </p:nvPicPr>
        <p:blipFill>
          <a:blip r:embed="rId3">
            <a:extLst>
              <a:ext uri="{28A0092B-C50C-407E-A947-70E740481C1C}">
                <a14:useLocalDpi xmlns:a14="http://schemas.microsoft.com/office/drawing/2010/main" val="0"/>
              </a:ext>
            </a:extLst>
          </a:blip>
          <a:srcRect/>
          <a:stretch>
            <a:fillRect/>
          </a:stretch>
        </p:blipFill>
        <p:spPr bwMode="auto">
          <a:xfrm>
            <a:off x="4283968" y="4196205"/>
            <a:ext cx="4176464" cy="1561970"/>
          </a:xfrm>
          <a:prstGeom prst="rect">
            <a:avLst/>
          </a:prstGeom>
          <a:noFill/>
          <a:ln>
            <a:noFill/>
          </a:ln>
        </p:spPr>
      </p:pic>
      <p:sp>
        <p:nvSpPr>
          <p:cNvPr id="8"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(4/7)</a:t>
            </a:r>
            <a:endParaRPr lang="el-GR" sz="3000" dirty="0">
              <a:latin typeface="Cambria" panose="02040503050406030204" pitchFamily="18" charset="0"/>
            </a:endParaRPr>
          </a:p>
        </p:txBody>
      </p:sp>
    </p:spTree>
    <p:extLst>
      <p:ext uri="{BB962C8B-B14F-4D97-AF65-F5344CB8AC3E}">
        <p14:creationId xmlns:p14="http://schemas.microsoft.com/office/powerpoint/2010/main" val="702139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24</a:t>
            </a:fld>
            <a:endParaRPr lang="el-GR"/>
          </a:p>
        </p:txBody>
      </p:sp>
      <p:sp>
        <p:nvSpPr>
          <p:cNvPr id="4" name="Θέση περιεχομένου 3"/>
          <p:cNvSpPr>
            <a:spLocks noGrp="1"/>
          </p:cNvSpPr>
          <p:nvPr>
            <p:ph sz="quarter" idx="1"/>
          </p:nvPr>
        </p:nvSpPr>
        <p:spPr/>
        <p:txBody>
          <a:bodyPr>
            <a:normAutofit lnSpcReduction="10000"/>
          </a:bodyPr>
          <a:lstStyle/>
          <a:p>
            <a:pPr marL="0" lvl="0" indent="0">
              <a:buClr>
                <a:srgbClr val="727CA3"/>
              </a:buClr>
              <a:buNone/>
            </a:pPr>
            <a:r>
              <a:rPr lang="el-GR" sz="2400" b="1" dirty="0">
                <a:solidFill>
                  <a:prstClr val="black"/>
                </a:solidFill>
                <a:latin typeface="Calibri" panose="020F0502020204030204" pitchFamily="34" charset="0"/>
              </a:rPr>
              <a:t>Αισθητήρας Υπερήχων</a:t>
            </a:r>
            <a:r>
              <a:rPr lang="en-US" sz="2400" dirty="0" smtClean="0">
                <a:solidFill>
                  <a:srgbClr val="464653"/>
                </a:solidFill>
                <a:latin typeface="Calibri" panose="020F0502020204030204" pitchFamily="34" charset="0"/>
              </a:rPr>
              <a:t> JSN-SR04T</a:t>
            </a:r>
          </a:p>
          <a:p>
            <a:pPr lvl="0"/>
            <a:r>
              <a:rPr lang="el-GR" sz="2000" dirty="0">
                <a:solidFill>
                  <a:schemeClr val="tx2"/>
                </a:solidFill>
                <a:latin typeface="Calibri" panose="020F0502020204030204" pitchFamily="34" charset="0"/>
              </a:rPr>
              <a:t>Θερμοκρασία λειτουργίας</a:t>
            </a:r>
            <a:r>
              <a:rPr lang="en-US" sz="2000" dirty="0">
                <a:solidFill>
                  <a:schemeClr val="tx2"/>
                </a:solidFill>
                <a:latin typeface="Calibri" panose="020F0502020204030204" pitchFamily="34" charset="0"/>
              </a:rPr>
              <a:t>: -</a:t>
            </a:r>
            <a:r>
              <a:rPr lang="en-US" sz="2000" dirty="0" smtClean="0">
                <a:solidFill>
                  <a:schemeClr val="tx2"/>
                </a:solidFill>
                <a:latin typeface="Calibri" panose="020F0502020204030204" pitchFamily="34" charset="0"/>
              </a:rPr>
              <a:t>10</a:t>
            </a:r>
            <a:r>
              <a:rPr lang="el-GR" sz="2000" dirty="0" smtClean="0">
                <a:solidFill>
                  <a:schemeClr val="tx2"/>
                </a:solidFill>
                <a:latin typeface="Calibri" panose="020F0502020204030204" pitchFamily="34" charset="0"/>
              </a:rPr>
              <a:t>°</a:t>
            </a:r>
            <a:r>
              <a:rPr lang="en-US" sz="2000" dirty="0" smtClean="0">
                <a:solidFill>
                  <a:schemeClr val="tx2"/>
                </a:solidFill>
                <a:latin typeface="Calibri" panose="020F0502020204030204" pitchFamily="34" charset="0"/>
              </a:rPr>
              <a:t> </a:t>
            </a:r>
            <a:r>
              <a:rPr lang="en-US" sz="2000" dirty="0">
                <a:solidFill>
                  <a:schemeClr val="tx2"/>
                </a:solidFill>
                <a:latin typeface="Calibri" panose="020F0502020204030204" pitchFamily="34" charset="0"/>
              </a:rPr>
              <a:t>~ 70 </a:t>
            </a:r>
            <a:r>
              <a:rPr lang="el-GR" sz="2000" dirty="0">
                <a:solidFill>
                  <a:schemeClr val="tx2"/>
                </a:solidFill>
                <a:latin typeface="Calibri" panose="020F0502020204030204" pitchFamily="34" charset="0"/>
              </a:rPr>
              <a:t>℃</a:t>
            </a:r>
            <a:endParaRPr lang="en-US" sz="2000" dirty="0">
              <a:solidFill>
                <a:schemeClr val="tx2"/>
              </a:solidFill>
              <a:latin typeface="Calibri" panose="020F0502020204030204" pitchFamily="34" charset="0"/>
            </a:endParaRPr>
          </a:p>
          <a:p>
            <a:r>
              <a:rPr lang="el-GR" sz="2000" dirty="0">
                <a:solidFill>
                  <a:schemeClr val="tx2"/>
                </a:solidFill>
                <a:latin typeface="Calibri" panose="020F0502020204030204" pitchFamily="34" charset="0"/>
              </a:rPr>
              <a:t>Συχνότητας ακουστικής εκπομπής</a:t>
            </a:r>
            <a:r>
              <a:rPr lang="en-US" sz="2000" dirty="0">
                <a:solidFill>
                  <a:schemeClr val="tx2"/>
                </a:solidFill>
                <a:latin typeface="Calibri" panose="020F0502020204030204" pitchFamily="34" charset="0"/>
              </a:rPr>
              <a:t>: 40khz </a:t>
            </a:r>
          </a:p>
          <a:p>
            <a:r>
              <a:rPr lang="el-GR" sz="2000" dirty="0">
                <a:solidFill>
                  <a:schemeClr val="tx2"/>
                </a:solidFill>
                <a:latin typeface="Calibri" panose="020F0502020204030204" pitchFamily="34" charset="0"/>
              </a:rPr>
              <a:t>Περιοχή λειτουργίας</a:t>
            </a:r>
            <a:r>
              <a:rPr lang="en-US" sz="2000" dirty="0">
                <a:solidFill>
                  <a:schemeClr val="tx2"/>
                </a:solidFill>
                <a:latin typeface="Calibri" panose="020F0502020204030204" pitchFamily="34" charset="0"/>
              </a:rPr>
              <a:t>: 0.25m-4.5m </a:t>
            </a:r>
          </a:p>
          <a:p>
            <a:r>
              <a:rPr lang="el-GR" sz="2000" dirty="0">
                <a:solidFill>
                  <a:schemeClr val="tx2"/>
                </a:solidFill>
                <a:latin typeface="Calibri" panose="020F0502020204030204" pitchFamily="34" charset="0"/>
              </a:rPr>
              <a:t>Διακριτική ικανότητα</a:t>
            </a:r>
            <a:r>
              <a:rPr lang="en-US" sz="2000" dirty="0">
                <a:solidFill>
                  <a:schemeClr val="tx2"/>
                </a:solidFill>
                <a:latin typeface="Calibri" panose="020F0502020204030204" pitchFamily="34" charset="0"/>
              </a:rPr>
              <a:t>: </a:t>
            </a:r>
            <a:r>
              <a:rPr lang="el-GR" sz="2000" dirty="0">
                <a:solidFill>
                  <a:schemeClr val="tx2"/>
                </a:solidFill>
                <a:latin typeface="Calibri" panose="020F0502020204030204" pitchFamily="34" charset="0"/>
              </a:rPr>
              <a:t>±</a:t>
            </a:r>
            <a:r>
              <a:rPr lang="en-US" sz="2000" dirty="0">
                <a:solidFill>
                  <a:schemeClr val="tx2"/>
                </a:solidFill>
                <a:latin typeface="Calibri" panose="020F0502020204030204" pitchFamily="34" charset="0"/>
              </a:rPr>
              <a:t>0.5cm </a:t>
            </a:r>
          </a:p>
          <a:p>
            <a:pPr lvl="0"/>
            <a:r>
              <a:rPr lang="el-GR" sz="2000" dirty="0">
                <a:solidFill>
                  <a:schemeClr val="tx2"/>
                </a:solidFill>
                <a:latin typeface="Calibri" panose="020F0502020204030204" pitchFamily="34" charset="0"/>
              </a:rPr>
              <a:t>Γωνία εκπομπής</a:t>
            </a:r>
            <a:r>
              <a:rPr lang="en-US" sz="2000" dirty="0">
                <a:solidFill>
                  <a:schemeClr val="tx2"/>
                </a:solidFill>
                <a:latin typeface="Calibri" panose="020F0502020204030204" pitchFamily="34" charset="0"/>
              </a:rPr>
              <a:t>: &lt;</a:t>
            </a:r>
            <a:r>
              <a:rPr lang="en-US" sz="2000" dirty="0" smtClean="0">
                <a:solidFill>
                  <a:schemeClr val="tx2"/>
                </a:solidFill>
                <a:latin typeface="Calibri" panose="020F0502020204030204" pitchFamily="34" charset="0"/>
              </a:rPr>
              <a:t>50</a:t>
            </a:r>
            <a:endParaRPr lang="en-US" sz="2000" dirty="0">
              <a:solidFill>
                <a:schemeClr val="tx2"/>
              </a:solidFill>
              <a:latin typeface="Calibri" panose="020F0502020204030204" pitchFamily="34" charset="0"/>
            </a:endParaRPr>
          </a:p>
          <a:p>
            <a:pPr lvl="0"/>
            <a:r>
              <a:rPr lang="el-GR" sz="2000" dirty="0">
                <a:solidFill>
                  <a:schemeClr val="tx2"/>
                </a:solidFill>
                <a:latin typeface="Calibri" panose="020F0502020204030204" pitchFamily="34" charset="0"/>
              </a:rPr>
              <a:t>Κατανάλωση ρεύματος</a:t>
            </a:r>
            <a:r>
              <a:rPr lang="en-US" sz="2000" dirty="0">
                <a:solidFill>
                  <a:schemeClr val="tx2"/>
                </a:solidFill>
                <a:latin typeface="Calibri" panose="020F0502020204030204" pitchFamily="34" charset="0"/>
              </a:rPr>
              <a:t>: 30mA </a:t>
            </a:r>
            <a:endParaRPr lang="en-US" sz="2000" dirty="0" smtClean="0">
              <a:solidFill>
                <a:schemeClr val="tx2"/>
              </a:solidFill>
              <a:latin typeface="Calibri" panose="020F0502020204030204" pitchFamily="34" charset="0"/>
            </a:endParaRPr>
          </a:p>
          <a:p>
            <a:pPr lvl="0"/>
            <a:r>
              <a:rPr lang="el-GR" sz="2000" dirty="0" smtClean="0">
                <a:solidFill>
                  <a:schemeClr val="tx2"/>
                </a:solidFill>
                <a:latin typeface="Calibri" panose="020F0502020204030204" pitchFamily="34" charset="0"/>
              </a:rPr>
              <a:t>Τάση </a:t>
            </a:r>
            <a:r>
              <a:rPr lang="el-GR" sz="2000" dirty="0">
                <a:solidFill>
                  <a:schemeClr val="tx2"/>
                </a:solidFill>
                <a:latin typeface="Calibri" panose="020F0502020204030204" pitchFamily="34" charset="0"/>
              </a:rPr>
              <a:t>λειτουργίας</a:t>
            </a:r>
            <a:r>
              <a:rPr lang="en-US" sz="2000" dirty="0">
                <a:solidFill>
                  <a:schemeClr val="tx2"/>
                </a:solidFill>
                <a:latin typeface="Calibri" panose="020F0502020204030204" pitchFamily="34" charset="0"/>
              </a:rPr>
              <a:t>: DC </a:t>
            </a:r>
            <a:r>
              <a:rPr lang="en-US" sz="2000" dirty="0" smtClean="0">
                <a:solidFill>
                  <a:schemeClr val="tx2"/>
                </a:solidFill>
                <a:latin typeface="Calibri" panose="020F0502020204030204" pitchFamily="34" charset="0"/>
              </a:rPr>
              <a:t>5V</a:t>
            </a:r>
            <a:endParaRPr lang="en-US" sz="2000" dirty="0">
              <a:solidFill>
                <a:schemeClr val="tx2"/>
              </a:solidFill>
              <a:latin typeface="Calibri" panose="020F0502020204030204" pitchFamily="34" charset="0"/>
            </a:endParaRPr>
          </a:p>
          <a:p>
            <a:pPr>
              <a:buClr>
                <a:srgbClr val="727CA3"/>
              </a:buClr>
            </a:pPr>
            <a:endParaRPr lang="en-US" dirty="0" smtClean="0">
              <a:solidFill>
                <a:schemeClr val="tx2"/>
              </a:solidFill>
              <a:latin typeface="Calibri" panose="020F0502020204030204" pitchFamily="34" charset="0"/>
            </a:endParaRPr>
          </a:p>
          <a:p>
            <a:pPr marL="0" indent="0">
              <a:buNone/>
            </a:pPr>
            <a:endParaRPr lang="en-US" dirty="0" smtClean="0">
              <a:latin typeface="Calibri" panose="020F0502020204030204" pitchFamily="34" charset="0"/>
            </a:endParaRPr>
          </a:p>
          <a:p>
            <a:pPr marL="0" indent="0">
              <a:buNone/>
            </a:pPr>
            <a:endParaRPr lang="en-US" dirty="0">
              <a:latin typeface="Calibri" panose="020F0502020204030204" pitchFamily="34" charset="0"/>
            </a:endParaRPr>
          </a:p>
          <a:p>
            <a:pPr marL="0" indent="0">
              <a:buNone/>
            </a:pPr>
            <a:r>
              <a:rPr lang="en-US" dirty="0" smtClean="0">
                <a:latin typeface="Calibri" panose="020F0502020204030204" pitchFamily="34" charset="0"/>
              </a:rPr>
              <a:t>				         </a:t>
            </a:r>
            <a:r>
              <a:rPr lang="en-US" sz="2000" i="1" dirty="0" err="1" smtClean="0">
                <a:latin typeface="Calibri" panose="020F0502020204030204" pitchFamily="34" charset="0"/>
              </a:rPr>
              <a:t>Διάγρ</a:t>
            </a:r>
            <a:r>
              <a:rPr lang="en-US" sz="2000" i="1" dirty="0" smtClean="0">
                <a:latin typeface="Calibri" panose="020F0502020204030204" pitchFamily="34" charset="0"/>
              </a:rPr>
              <a:t>αμμα Χρονισμού JSN-SR04T</a:t>
            </a:r>
            <a:endParaRPr lang="en-US" i="1" dirty="0">
              <a:latin typeface="Calibri" panose="020F0502020204030204" pitchFamily="34" charset="0"/>
            </a:endParaRPr>
          </a:p>
        </p:txBody>
      </p:sp>
      <p:pic>
        <p:nvPicPr>
          <p:cNvPr id="7" name="Εικόνα 6" descr="C:\Users\GEORGE\Desktop\ROV\DiplomaThesis\SystemDesign\JSN-SR04Ttiming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636912"/>
            <a:ext cx="4210487" cy="2664296"/>
          </a:xfrm>
          <a:prstGeom prst="rect">
            <a:avLst/>
          </a:prstGeom>
          <a:noFill/>
          <a:ln>
            <a:noFill/>
          </a:ln>
        </p:spPr>
      </p:pic>
      <p:sp>
        <p:nvSpPr>
          <p:cNvPr id="8"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(5/7)</a:t>
            </a:r>
            <a:endParaRPr lang="el-GR" sz="3000" dirty="0">
              <a:latin typeface="Cambria" panose="02040503050406030204" pitchFamily="18" charset="0"/>
            </a:endParaRPr>
          </a:p>
        </p:txBody>
      </p:sp>
    </p:spTree>
    <p:extLst>
      <p:ext uri="{BB962C8B-B14F-4D97-AF65-F5344CB8AC3E}">
        <p14:creationId xmlns:p14="http://schemas.microsoft.com/office/powerpoint/2010/main" val="1928102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25</a:t>
            </a:fld>
            <a:endParaRPr lang="el-GR"/>
          </a:p>
        </p:txBody>
      </p:sp>
      <p:sp>
        <p:nvSpPr>
          <p:cNvPr id="4" name="Θέση περιεχομένου 3"/>
          <p:cNvSpPr>
            <a:spLocks noGrp="1"/>
          </p:cNvSpPr>
          <p:nvPr>
            <p:ph sz="quarter" idx="1"/>
          </p:nvPr>
        </p:nvSpPr>
        <p:spPr/>
        <p:txBody>
          <a:bodyPr/>
          <a:lstStyle/>
          <a:p>
            <a:pPr marL="0" indent="0" algn="ctr">
              <a:buNone/>
            </a:pPr>
            <a:r>
              <a:rPr lang="en-US" b="1" dirty="0" err="1" smtClean="0">
                <a:latin typeface="Calibri" panose="020F0502020204030204" pitchFamily="34" charset="0"/>
              </a:rPr>
              <a:t>Συνδεσμολογί</a:t>
            </a:r>
            <a:r>
              <a:rPr lang="en-US" b="1" dirty="0" smtClean="0">
                <a:latin typeface="Calibri" panose="020F0502020204030204" pitchFamily="34" charset="0"/>
              </a:rPr>
              <a:t>α</a:t>
            </a:r>
            <a:r>
              <a:rPr lang="en-US" dirty="0" smtClean="0">
                <a:latin typeface="Calibri" panose="020F0502020204030204" pitchFamily="34" charset="0"/>
              </a:rPr>
              <a:t> - Σχηματικό Διάγραμμα</a:t>
            </a:r>
            <a:endParaRPr lang="en-US" b="1" dirty="0">
              <a:latin typeface="Calibri" panose="020F0502020204030204" pitchFamily="34" charset="0"/>
            </a:endParaRPr>
          </a:p>
        </p:txBody>
      </p:sp>
      <p:pic>
        <p:nvPicPr>
          <p:cNvPr id="7" name="Εικόνα 6" descr="C:\Users\GEORGE\Desktop\ROV\DiplomaThesis\SystemDesign\Block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700808"/>
            <a:ext cx="7056784" cy="4575924"/>
          </a:xfrm>
          <a:prstGeom prst="rect">
            <a:avLst/>
          </a:prstGeom>
          <a:noFill/>
          <a:ln>
            <a:noFill/>
          </a:ln>
        </p:spPr>
      </p:pic>
      <p:sp>
        <p:nvSpPr>
          <p:cNvPr id="9"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(6/7)</a:t>
            </a:r>
            <a:endParaRPr lang="el-GR" sz="3000" dirty="0">
              <a:latin typeface="Cambria" panose="02040503050406030204" pitchFamily="18" charset="0"/>
            </a:endParaRPr>
          </a:p>
        </p:txBody>
      </p:sp>
    </p:spTree>
    <p:extLst>
      <p:ext uri="{BB962C8B-B14F-4D97-AF65-F5344CB8AC3E}">
        <p14:creationId xmlns:p14="http://schemas.microsoft.com/office/powerpoint/2010/main" val="3400802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26</a:t>
            </a:fld>
            <a:endParaRPr lang="el-GR"/>
          </a:p>
        </p:txBody>
      </p:sp>
      <p:sp>
        <p:nvSpPr>
          <p:cNvPr id="4" name="Θέση περιεχομένου 3"/>
          <p:cNvSpPr>
            <a:spLocks noGrp="1"/>
          </p:cNvSpPr>
          <p:nvPr>
            <p:ph sz="quarter" idx="1"/>
          </p:nvPr>
        </p:nvSpPr>
        <p:spPr/>
        <p:txBody>
          <a:bodyPr/>
          <a:lstStyle/>
          <a:p>
            <a:pPr marL="0" indent="0" algn="ctr">
              <a:buNone/>
            </a:pPr>
            <a:r>
              <a:rPr lang="en-US" b="1" dirty="0" err="1" smtClean="0">
                <a:latin typeface="Calibri" panose="020F0502020204030204" pitchFamily="34" charset="0"/>
              </a:rPr>
              <a:t>Αλγοριθμική</a:t>
            </a:r>
            <a:r>
              <a:rPr lang="en-US" b="1" dirty="0" smtClean="0">
                <a:latin typeface="Calibri" panose="020F0502020204030204" pitchFamily="34" charset="0"/>
              </a:rPr>
              <a:t> </a:t>
            </a:r>
            <a:r>
              <a:rPr lang="en-US" b="1" dirty="0" err="1" smtClean="0">
                <a:latin typeface="Calibri" panose="020F0502020204030204" pitchFamily="34" charset="0"/>
              </a:rPr>
              <a:t>Λειτουργί</a:t>
            </a:r>
            <a:r>
              <a:rPr lang="en-US" b="1" dirty="0" smtClean="0">
                <a:latin typeface="Calibri" panose="020F0502020204030204" pitchFamily="34" charset="0"/>
              </a:rPr>
              <a:t>α</a:t>
            </a:r>
            <a:r>
              <a:rPr lang="en-US" dirty="0" smtClean="0">
                <a:latin typeface="Calibri" panose="020F0502020204030204" pitchFamily="34" charset="0"/>
              </a:rPr>
              <a:t> – Διαγράμματα Ροής</a:t>
            </a:r>
            <a:endParaRPr lang="en-US" b="1" dirty="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sz="3000" dirty="0" err="1" smtClean="0">
                <a:latin typeface="Cambria" panose="02040503050406030204" pitchFamily="18" charset="0"/>
              </a:rPr>
              <a:t>Αρχιτεκτονική</a:t>
            </a:r>
            <a:r>
              <a:rPr lang="en-US" sz="3000" dirty="0" smtClean="0">
                <a:latin typeface="Cambria" panose="02040503050406030204" pitchFamily="18" charset="0"/>
              </a:rPr>
              <a:t> και </a:t>
            </a:r>
            <a:r>
              <a:rPr lang="en-US" sz="3000" dirty="0" err="1" smtClean="0">
                <a:latin typeface="Cambria" panose="02040503050406030204" pitchFamily="18" charset="0"/>
              </a:rPr>
              <a:t>Λειτουργί</a:t>
            </a:r>
            <a:r>
              <a:rPr lang="en-US" sz="3000" dirty="0" smtClean="0">
                <a:latin typeface="Cambria" panose="02040503050406030204" pitchFamily="18" charset="0"/>
              </a:rPr>
              <a:t>α Συστήματος (7/7)</a:t>
            </a:r>
            <a:endParaRPr lang="el-GR" sz="3000" dirty="0">
              <a:latin typeface="Cambria" panose="02040503050406030204" pitchFamily="18" charset="0"/>
            </a:endParaRPr>
          </a:p>
        </p:txBody>
      </p:sp>
      <p:pic>
        <p:nvPicPr>
          <p:cNvPr id="6" name="Εικόνα 5" descr="C:\Users\GEORGE\Desktop\ROV\DiplomaThesis\SystemDesign\ArduinoFlowchartTopLevel.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776546"/>
            <a:ext cx="2088232" cy="4532774"/>
          </a:xfrm>
          <a:prstGeom prst="rect">
            <a:avLst/>
          </a:prstGeom>
          <a:noFill/>
          <a:ln>
            <a:noFill/>
          </a:ln>
        </p:spPr>
      </p:pic>
      <p:pic>
        <p:nvPicPr>
          <p:cNvPr id="7" name="Εικόνα 6" descr="C:\Users\GEORGE\Desktop\ROV\DiplomaThesis\SystemDesign\LoopBody.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776546"/>
            <a:ext cx="1872208" cy="4532774"/>
          </a:xfrm>
          <a:prstGeom prst="rect">
            <a:avLst/>
          </a:prstGeom>
          <a:noFill/>
          <a:ln>
            <a:noFill/>
          </a:ln>
        </p:spPr>
      </p:pic>
      <p:pic>
        <p:nvPicPr>
          <p:cNvPr id="8" name="Εικόνα 7" descr="C:\Users\GEORGE\Desktop\ROV\DiplomaThesis\SystemDesign\CalculateDistan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1776545"/>
            <a:ext cx="1080120" cy="4532775"/>
          </a:xfrm>
          <a:prstGeom prst="rect">
            <a:avLst/>
          </a:prstGeom>
          <a:noFill/>
          <a:ln>
            <a:noFill/>
          </a:ln>
        </p:spPr>
      </p:pic>
    </p:spTree>
    <p:extLst>
      <p:ext uri="{BB962C8B-B14F-4D97-AF65-F5344CB8AC3E}">
        <p14:creationId xmlns:p14="http://schemas.microsoft.com/office/powerpoint/2010/main" val="1926707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27</a:t>
            </a:fld>
            <a:endParaRPr lang="el-GR"/>
          </a:p>
        </p:txBody>
      </p:sp>
      <p:sp>
        <p:nvSpPr>
          <p:cNvPr id="4" name="Θέση περιεχομένου 3"/>
          <p:cNvSpPr>
            <a:spLocks noGrp="1"/>
          </p:cNvSpPr>
          <p:nvPr>
            <p:ph sz="quarter" idx="1"/>
          </p:nvPr>
        </p:nvSpPr>
        <p:spPr/>
        <p:txBody>
          <a:bodyPr/>
          <a:lstStyle/>
          <a:p>
            <a:pPr marL="0" indent="0">
              <a:buNone/>
            </a:pPr>
            <a:r>
              <a:rPr lang="en-US" b="1" dirty="0" err="1" smtClean="0">
                <a:latin typeface="Calibri" panose="020F0502020204030204" pitchFamily="34" charset="0"/>
              </a:rPr>
              <a:t>Γλώσσ</a:t>
            </a:r>
            <a:r>
              <a:rPr lang="en-US" b="1" dirty="0" smtClean="0">
                <a:latin typeface="Calibri" panose="020F0502020204030204" pitchFamily="34" charset="0"/>
              </a:rPr>
              <a:t>α Processing </a:t>
            </a:r>
            <a:r>
              <a:rPr lang="en-US" dirty="0" smtClean="0">
                <a:latin typeface="Calibri" panose="020F0502020204030204" pitchFamily="34" charset="0"/>
              </a:rPr>
              <a:t>(JAVA Based)</a:t>
            </a:r>
          </a:p>
          <a:p>
            <a:r>
              <a:rPr lang="en-US" sz="2400" dirty="0" err="1" smtClean="0">
                <a:solidFill>
                  <a:schemeClr val="tx2"/>
                </a:solidFill>
                <a:latin typeface="Calibri" panose="020F0502020204030204" pitchFamily="34" charset="0"/>
              </a:rPr>
              <a:t>Δομή</a:t>
            </a:r>
            <a:r>
              <a:rPr lang="en-US" sz="2400" dirty="0" smtClean="0">
                <a:solidFill>
                  <a:schemeClr val="tx2"/>
                </a:solidFill>
                <a:latin typeface="Calibri" panose="020F0502020204030204" pitchFamily="34" charset="0"/>
              </a:rPr>
              <a:t>: setup() , draw()</a:t>
            </a:r>
          </a:p>
          <a:p>
            <a:pPr marL="0" indent="0">
              <a:buNone/>
            </a:pPr>
            <a:r>
              <a:rPr lang="en-US" b="1" dirty="0" err="1" smtClean="0">
                <a:latin typeface="Calibri" panose="020F0502020204030204" pitchFamily="34" charset="0"/>
              </a:rPr>
              <a:t>Σχεδί</a:t>
            </a:r>
            <a:r>
              <a:rPr lang="en-US" b="1" dirty="0" smtClean="0">
                <a:latin typeface="Calibri" panose="020F0502020204030204" pitchFamily="34" charset="0"/>
              </a:rPr>
              <a:t>αση</a:t>
            </a:r>
          </a:p>
          <a:p>
            <a:r>
              <a:rPr lang="en-US" sz="2400" dirty="0" smtClean="0">
                <a:solidFill>
                  <a:schemeClr val="tx2"/>
                </a:solidFill>
                <a:latin typeface="Calibri" panose="020F0502020204030204" pitchFamily="34" charset="0"/>
              </a:rPr>
              <a:t>Parse serial data</a:t>
            </a:r>
          </a:p>
          <a:p>
            <a:r>
              <a:rPr lang="el-GR" sz="2400" dirty="0" smtClean="0">
                <a:solidFill>
                  <a:schemeClr val="tx2"/>
                </a:solidFill>
                <a:latin typeface="Calibri" panose="020F0502020204030204" pitchFamily="34" charset="0"/>
              </a:rPr>
              <a:t>Κ</a:t>
            </a:r>
            <a:r>
              <a:rPr lang="en-US" sz="2400" dirty="0" err="1" smtClean="0">
                <a:solidFill>
                  <a:schemeClr val="tx2"/>
                </a:solidFill>
                <a:latin typeface="Calibri" panose="020F0502020204030204" pitchFamily="34" charset="0"/>
              </a:rPr>
              <a:t>λήση</a:t>
            </a:r>
            <a:r>
              <a:rPr lang="en-US" sz="2400" dirty="0" smtClean="0">
                <a:solidFill>
                  <a:schemeClr val="tx2"/>
                </a:solidFill>
                <a:latin typeface="Calibri" panose="020F0502020204030204" pitchFamily="34" charset="0"/>
              </a:rPr>
              <a:t> 8 </a:t>
            </a:r>
            <a:r>
              <a:rPr lang="en-US" sz="2400" dirty="0" err="1" smtClean="0">
                <a:solidFill>
                  <a:schemeClr val="tx2"/>
                </a:solidFill>
                <a:latin typeface="Calibri" panose="020F0502020204030204" pitchFamily="34" charset="0"/>
              </a:rPr>
              <a:t>συν</a:t>
            </a:r>
            <a:r>
              <a:rPr lang="en-US" sz="2400" dirty="0" smtClean="0">
                <a:solidFill>
                  <a:schemeClr val="tx2"/>
                </a:solidFill>
                <a:latin typeface="Calibri" panose="020F0502020204030204" pitchFamily="34" charset="0"/>
              </a:rPr>
              <a:t>αρτήσεων (4×2)</a:t>
            </a:r>
          </a:p>
          <a:p>
            <a:pPr lvl="1"/>
            <a:r>
              <a:rPr lang="en-US" sz="2100" b="1" dirty="0" err="1" smtClean="0">
                <a:latin typeface="Calibri" panose="020F0502020204030204" pitchFamily="34" charset="0"/>
              </a:rPr>
              <a:t>drawRadar</a:t>
            </a:r>
            <a:r>
              <a:rPr lang="en-US" sz="2100" dirty="0" smtClean="0">
                <a:latin typeface="Calibri" panose="020F0502020204030204" pitchFamily="34" charset="0"/>
              </a:rPr>
              <a:t>()</a:t>
            </a:r>
          </a:p>
          <a:p>
            <a:pPr lvl="1"/>
            <a:r>
              <a:rPr lang="en-US" sz="2100" dirty="0" err="1" smtClean="0">
                <a:solidFill>
                  <a:schemeClr val="tx2"/>
                </a:solidFill>
                <a:latin typeface="Calibri" panose="020F0502020204030204" pitchFamily="34" charset="0"/>
              </a:rPr>
              <a:t>drawLine</a:t>
            </a:r>
            <a:r>
              <a:rPr lang="en-US" sz="2100" dirty="0" smtClean="0">
                <a:solidFill>
                  <a:schemeClr val="tx2"/>
                </a:solidFill>
                <a:latin typeface="Calibri" panose="020F0502020204030204" pitchFamily="34" charset="0"/>
              </a:rPr>
              <a:t>()</a:t>
            </a:r>
          </a:p>
          <a:p>
            <a:pPr lvl="1"/>
            <a:r>
              <a:rPr lang="en-US" sz="2100" dirty="0" err="1" smtClean="0">
                <a:latin typeface="Calibri" panose="020F0502020204030204" pitchFamily="34" charset="0"/>
              </a:rPr>
              <a:t>drawObject</a:t>
            </a:r>
            <a:r>
              <a:rPr lang="en-US" sz="2100" dirty="0" smtClean="0">
                <a:latin typeface="Calibri" panose="020F0502020204030204" pitchFamily="34" charset="0"/>
              </a:rPr>
              <a:t>()</a:t>
            </a:r>
          </a:p>
          <a:p>
            <a:pPr lvl="1"/>
            <a:r>
              <a:rPr lang="en-US" sz="2100" dirty="0" err="1" smtClean="0">
                <a:solidFill>
                  <a:schemeClr val="tx2"/>
                </a:solidFill>
                <a:latin typeface="Calibri" panose="020F0502020204030204" pitchFamily="34" charset="0"/>
              </a:rPr>
              <a:t>drawText</a:t>
            </a:r>
            <a:r>
              <a:rPr lang="en-US" sz="2100" dirty="0" smtClean="0">
                <a:solidFill>
                  <a:schemeClr val="tx2"/>
                </a:solidFill>
                <a:latin typeface="Calibri" panose="020F0502020204030204" pitchFamily="34" charset="0"/>
              </a:rPr>
              <a:t>()</a:t>
            </a:r>
            <a:endParaRPr lang="en-US" sz="2100" dirty="0">
              <a:solidFill>
                <a:schemeClr val="tx2"/>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Γρ</a:t>
            </a:r>
            <a:r>
              <a:rPr lang="en-US" dirty="0" smtClean="0">
                <a:latin typeface="Cambria" panose="02040503050406030204" pitchFamily="18" charset="0"/>
              </a:rPr>
              <a:t>αφικό Περιβάλλον Χρήστη (1/3)</a:t>
            </a:r>
            <a:endParaRPr lang="el-GR" dirty="0">
              <a:latin typeface="Cambria" panose="02040503050406030204" pitchFamily="18" charset="0"/>
            </a:endParaRPr>
          </a:p>
        </p:txBody>
      </p:sp>
      <p:pic>
        <p:nvPicPr>
          <p:cNvPr id="6" name="Εικόνα 5" descr="C:\Users\GEORGE\Desktop\drawRada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9" y="3501008"/>
            <a:ext cx="5472608" cy="2838961"/>
          </a:xfrm>
          <a:prstGeom prst="rect">
            <a:avLst/>
          </a:prstGeom>
          <a:noFill/>
          <a:ln>
            <a:noFill/>
          </a:ln>
        </p:spPr>
      </p:pic>
    </p:spTree>
    <p:extLst>
      <p:ext uri="{BB962C8B-B14F-4D97-AF65-F5344CB8AC3E}">
        <p14:creationId xmlns:p14="http://schemas.microsoft.com/office/powerpoint/2010/main" val="184079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28</a:t>
            </a:fld>
            <a:endParaRPr lang="el-GR"/>
          </a:p>
        </p:txBody>
      </p:sp>
      <p:sp>
        <p:nvSpPr>
          <p:cNvPr id="4" name="Θέση περιεχομένου 3"/>
          <p:cNvSpPr>
            <a:spLocks noGrp="1"/>
          </p:cNvSpPr>
          <p:nvPr>
            <p:ph sz="quarter" idx="1"/>
          </p:nvPr>
        </p:nvSpPr>
        <p:spPr/>
        <p:txBody>
          <a:bodyPr>
            <a:normAutofit/>
          </a:bodyPr>
          <a:lstStyle/>
          <a:p>
            <a:r>
              <a:rPr lang="en-US" sz="2400" dirty="0" err="1" smtClean="0">
                <a:solidFill>
                  <a:schemeClr val="tx2"/>
                </a:solidFill>
                <a:latin typeface="Calibri" panose="020F0502020204030204" pitchFamily="34" charset="0"/>
              </a:rPr>
              <a:t>drawLine</a:t>
            </a:r>
            <a:r>
              <a:rPr lang="en-US" sz="2400" dirty="0" smtClean="0">
                <a:solidFill>
                  <a:schemeClr val="tx2"/>
                </a:solidFill>
                <a:latin typeface="Calibri" panose="020F0502020204030204" pitchFamily="34" charset="0"/>
              </a:rPr>
              <a:t>()</a:t>
            </a:r>
          </a:p>
          <a:p>
            <a:pPr lvl="1"/>
            <a:r>
              <a:rPr lang="en-US" sz="2100" dirty="0" err="1" smtClean="0">
                <a:solidFill>
                  <a:schemeClr val="accent1"/>
                </a:solidFill>
                <a:latin typeface="Calibri" panose="020F0502020204030204" pitchFamily="34" charset="0"/>
              </a:rPr>
              <a:t>στόχευση</a:t>
            </a:r>
            <a:r>
              <a:rPr lang="en-US" sz="2100" dirty="0" smtClean="0">
                <a:solidFill>
                  <a:schemeClr val="accent1"/>
                </a:solidFill>
                <a:latin typeface="Calibri" panose="020F0502020204030204" pitchFamily="34" charset="0"/>
              </a:rPr>
              <a:t/>
            </a:r>
            <a:br>
              <a:rPr lang="en-US" sz="2100" dirty="0" smtClean="0">
                <a:solidFill>
                  <a:schemeClr val="accent1"/>
                </a:solidFill>
                <a:latin typeface="Calibri" panose="020F0502020204030204" pitchFamily="34" charset="0"/>
              </a:rPr>
            </a:br>
            <a:r>
              <a:rPr lang="en-US" sz="2100" b="1" dirty="0" err="1" smtClean="0">
                <a:solidFill>
                  <a:schemeClr val="accent1"/>
                </a:solidFill>
                <a:latin typeface="Calibri" panose="020F0502020204030204" pitchFamily="34" charset="0"/>
              </a:rPr>
              <a:t>χωρίς</a:t>
            </a:r>
            <a:r>
              <a:rPr lang="en-US" sz="2100" dirty="0" smtClean="0">
                <a:solidFill>
                  <a:schemeClr val="accent1"/>
                </a:solidFill>
                <a:latin typeface="Calibri" panose="020F0502020204030204" pitchFamily="34" charset="0"/>
              </a:rPr>
              <a:t/>
            </a:r>
            <a:br>
              <a:rPr lang="en-US" sz="2100" dirty="0" smtClean="0">
                <a:solidFill>
                  <a:schemeClr val="accent1"/>
                </a:solidFill>
                <a:latin typeface="Calibri" panose="020F0502020204030204" pitchFamily="34" charset="0"/>
              </a:rPr>
            </a:br>
            <a:r>
              <a:rPr lang="en-US" sz="2100" dirty="0" smtClean="0">
                <a:solidFill>
                  <a:schemeClr val="accent1"/>
                </a:solidFill>
                <a:latin typeface="Calibri" panose="020F0502020204030204" pitchFamily="34" charset="0"/>
              </a:rPr>
              <a:t>α</a:t>
            </a:r>
            <a:r>
              <a:rPr lang="en-US" sz="2100" dirty="0" err="1" smtClean="0">
                <a:solidFill>
                  <a:schemeClr val="accent1"/>
                </a:solidFill>
                <a:latin typeface="Calibri" panose="020F0502020204030204" pitchFamily="34" charset="0"/>
              </a:rPr>
              <a:t>νίχνευση</a:t>
            </a:r>
            <a:r>
              <a:rPr lang="en-US" sz="2100" dirty="0" smtClean="0">
                <a:solidFill>
                  <a:schemeClr val="accent1"/>
                </a:solidFill>
                <a:latin typeface="Calibri" panose="020F0502020204030204" pitchFamily="34" charset="0"/>
              </a:rPr>
              <a:t> </a:t>
            </a:r>
            <a:br>
              <a:rPr lang="en-US" sz="2100" dirty="0" smtClean="0">
                <a:solidFill>
                  <a:schemeClr val="accent1"/>
                </a:solidFill>
                <a:latin typeface="Calibri" panose="020F0502020204030204" pitchFamily="34" charset="0"/>
              </a:rPr>
            </a:br>
            <a:r>
              <a:rPr lang="en-US" sz="2100" dirty="0" smtClean="0">
                <a:solidFill>
                  <a:schemeClr val="accent1"/>
                </a:solidFill>
                <a:latin typeface="Calibri" panose="020F0502020204030204" pitchFamily="34" charset="0"/>
              </a:rPr>
              <a:t>α</a:t>
            </a:r>
            <a:r>
              <a:rPr lang="en-US" sz="2100" dirty="0" err="1" smtClean="0">
                <a:solidFill>
                  <a:schemeClr val="accent1"/>
                </a:solidFill>
                <a:latin typeface="Calibri" panose="020F0502020204030204" pitchFamily="34" charset="0"/>
              </a:rPr>
              <a:t>ντικειμένου</a:t>
            </a:r>
            <a:endParaRPr lang="en-US" sz="2100" dirty="0" smtClean="0">
              <a:solidFill>
                <a:schemeClr val="accent1"/>
              </a:solidFill>
              <a:latin typeface="Calibri" panose="020F0502020204030204" pitchFamily="34" charset="0"/>
            </a:endParaRPr>
          </a:p>
          <a:p>
            <a:pPr marL="0" indent="0">
              <a:buNone/>
            </a:pPr>
            <a:endParaRPr lang="en-US" sz="2400" dirty="0" smtClean="0">
              <a:latin typeface="Calibri" panose="020F0502020204030204" pitchFamily="34" charset="0"/>
            </a:endParaRPr>
          </a:p>
          <a:p>
            <a:pPr marL="0" indent="0">
              <a:buNone/>
            </a:pPr>
            <a:endParaRPr lang="en-US" sz="2400" dirty="0">
              <a:latin typeface="Calibri" panose="020F0502020204030204" pitchFamily="34" charset="0"/>
            </a:endParaRPr>
          </a:p>
          <a:p>
            <a:r>
              <a:rPr lang="en-US" sz="2400" dirty="0" err="1" smtClean="0">
                <a:solidFill>
                  <a:schemeClr val="tx2"/>
                </a:solidFill>
                <a:latin typeface="Calibri" panose="020F0502020204030204" pitchFamily="34" charset="0"/>
              </a:rPr>
              <a:t>drawObject</a:t>
            </a:r>
            <a:r>
              <a:rPr lang="en-US" sz="2400" dirty="0" smtClean="0">
                <a:solidFill>
                  <a:schemeClr val="tx2"/>
                </a:solidFill>
                <a:latin typeface="Calibri" panose="020F0502020204030204" pitchFamily="34" charset="0"/>
              </a:rPr>
              <a:t>()</a:t>
            </a:r>
          </a:p>
          <a:p>
            <a:pPr lvl="1"/>
            <a:r>
              <a:rPr lang="en-US" sz="2100" b="1" dirty="0" err="1" smtClean="0">
                <a:solidFill>
                  <a:schemeClr val="accent1"/>
                </a:solidFill>
                <a:latin typeface="Calibri" panose="020F0502020204030204" pitchFamily="34" charset="0"/>
              </a:rPr>
              <a:t>μόνο</a:t>
            </a:r>
            <a:r>
              <a:rPr lang="en-US" sz="2100" b="1" dirty="0" smtClean="0">
                <a:solidFill>
                  <a:schemeClr val="accent1"/>
                </a:solidFill>
                <a:latin typeface="Calibri" panose="020F0502020204030204" pitchFamily="34" charset="0"/>
              </a:rPr>
              <a:t/>
            </a:r>
            <a:br>
              <a:rPr lang="en-US" sz="2100" b="1" dirty="0" smtClean="0">
                <a:solidFill>
                  <a:schemeClr val="accent1"/>
                </a:solidFill>
                <a:latin typeface="Calibri" panose="020F0502020204030204" pitchFamily="34" charset="0"/>
              </a:rPr>
            </a:br>
            <a:r>
              <a:rPr lang="en-US" sz="2100" dirty="0" smtClean="0">
                <a:solidFill>
                  <a:schemeClr val="accent1"/>
                </a:solidFill>
                <a:latin typeface="Calibri" panose="020F0502020204030204" pitchFamily="34" charset="0"/>
              </a:rPr>
              <a:t>α</a:t>
            </a:r>
            <a:r>
              <a:rPr lang="en-US" sz="2100" dirty="0" err="1" smtClean="0">
                <a:solidFill>
                  <a:schemeClr val="accent1"/>
                </a:solidFill>
                <a:latin typeface="Calibri" panose="020F0502020204030204" pitchFamily="34" charset="0"/>
              </a:rPr>
              <a:t>νίχνευση</a:t>
            </a:r>
            <a:r>
              <a:rPr lang="en-US" sz="2100" dirty="0" smtClean="0">
                <a:solidFill>
                  <a:schemeClr val="accent1"/>
                </a:solidFill>
                <a:latin typeface="Calibri" panose="020F0502020204030204" pitchFamily="34" charset="0"/>
              </a:rPr>
              <a:t/>
            </a:r>
            <a:br>
              <a:rPr lang="en-US" sz="2100" dirty="0" smtClean="0">
                <a:solidFill>
                  <a:schemeClr val="accent1"/>
                </a:solidFill>
                <a:latin typeface="Calibri" panose="020F0502020204030204" pitchFamily="34" charset="0"/>
              </a:rPr>
            </a:br>
            <a:r>
              <a:rPr lang="en-US" sz="2100" dirty="0" smtClean="0">
                <a:solidFill>
                  <a:schemeClr val="accent1"/>
                </a:solidFill>
                <a:latin typeface="Calibri" panose="020F0502020204030204" pitchFamily="34" charset="0"/>
              </a:rPr>
              <a:t>α</a:t>
            </a:r>
            <a:r>
              <a:rPr lang="en-US" sz="2100" dirty="0" err="1" smtClean="0">
                <a:solidFill>
                  <a:schemeClr val="accent1"/>
                </a:solidFill>
                <a:latin typeface="Calibri" panose="020F0502020204030204" pitchFamily="34" charset="0"/>
              </a:rPr>
              <a:t>ντικειμένου</a:t>
            </a:r>
            <a:endParaRPr lang="en-US" sz="2100" dirty="0">
              <a:solidFill>
                <a:schemeClr val="accent1"/>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Γρ</a:t>
            </a:r>
            <a:r>
              <a:rPr lang="en-US" dirty="0" smtClean="0">
                <a:latin typeface="Cambria" panose="02040503050406030204" pitchFamily="18" charset="0"/>
              </a:rPr>
              <a:t>αφικό Περιβάλλον </a:t>
            </a:r>
            <a:r>
              <a:rPr lang="en-US" dirty="0">
                <a:latin typeface="Cambria" panose="02040503050406030204" pitchFamily="18" charset="0"/>
              </a:rPr>
              <a:t>Χρήστη </a:t>
            </a:r>
            <a:r>
              <a:rPr lang="en-US" dirty="0" smtClean="0">
                <a:latin typeface="Cambria" panose="02040503050406030204" pitchFamily="18" charset="0"/>
              </a:rPr>
              <a:t>(2/3</a:t>
            </a:r>
            <a:r>
              <a:rPr lang="en-US" dirty="0">
                <a:latin typeface="Cambria" panose="02040503050406030204" pitchFamily="18" charset="0"/>
              </a:rPr>
              <a:t>)</a:t>
            </a:r>
            <a:endParaRPr lang="el-GR" dirty="0">
              <a:latin typeface="Cambria" panose="02040503050406030204" pitchFamily="18" charset="0"/>
            </a:endParaRPr>
          </a:p>
        </p:txBody>
      </p:sp>
      <p:pic>
        <p:nvPicPr>
          <p:cNvPr id="6" name="Εικόνα 5" descr="C:\Users\GEORGE\Desktop\ROV\DiplomaThesis\GUI\drawLin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3" y="1268760"/>
            <a:ext cx="5229360" cy="2520280"/>
          </a:xfrm>
          <a:prstGeom prst="rect">
            <a:avLst/>
          </a:prstGeom>
          <a:noFill/>
          <a:ln>
            <a:noFill/>
          </a:ln>
        </p:spPr>
      </p:pic>
      <p:pic>
        <p:nvPicPr>
          <p:cNvPr id="7" name="Εικόνα 6" descr="C:\Users\GEORGE\Desktop\ROV\DiplomaThesis\GUI\drawObjec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3" y="3933056"/>
            <a:ext cx="5229359" cy="2346588"/>
          </a:xfrm>
          <a:prstGeom prst="rect">
            <a:avLst/>
          </a:prstGeom>
          <a:noFill/>
          <a:ln>
            <a:noFill/>
          </a:ln>
        </p:spPr>
      </p:pic>
    </p:spTree>
    <p:extLst>
      <p:ext uri="{BB962C8B-B14F-4D97-AF65-F5344CB8AC3E}">
        <p14:creationId xmlns:p14="http://schemas.microsoft.com/office/powerpoint/2010/main" val="3253910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29</a:t>
            </a:fld>
            <a:endParaRPr lang="el-GR"/>
          </a:p>
        </p:txBody>
      </p:sp>
      <p:sp>
        <p:nvSpPr>
          <p:cNvPr id="6"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Γρ</a:t>
            </a:r>
            <a:r>
              <a:rPr lang="en-US" dirty="0" smtClean="0">
                <a:latin typeface="Cambria" panose="02040503050406030204" pitchFamily="18" charset="0"/>
              </a:rPr>
              <a:t>αφικό Περιβάλλον </a:t>
            </a:r>
            <a:r>
              <a:rPr lang="en-US" dirty="0">
                <a:latin typeface="Cambria" panose="02040503050406030204" pitchFamily="18" charset="0"/>
              </a:rPr>
              <a:t>Χρήστη </a:t>
            </a:r>
            <a:r>
              <a:rPr lang="en-US" dirty="0" smtClean="0">
                <a:latin typeface="Cambria" panose="02040503050406030204" pitchFamily="18" charset="0"/>
              </a:rPr>
              <a:t>(3/3</a:t>
            </a:r>
            <a:r>
              <a:rPr lang="en-US" dirty="0">
                <a:latin typeface="Cambria" panose="02040503050406030204" pitchFamily="18" charset="0"/>
              </a:rPr>
              <a:t>)</a:t>
            </a:r>
            <a:endParaRPr lang="el-GR" dirty="0">
              <a:latin typeface="Cambria" panose="02040503050406030204" pitchFamily="18" charset="0"/>
            </a:endParaRPr>
          </a:p>
        </p:txBody>
      </p:sp>
      <p:sp>
        <p:nvSpPr>
          <p:cNvPr id="7" name="Θέση περιεχομένου 6"/>
          <p:cNvSpPr>
            <a:spLocks noGrp="1"/>
          </p:cNvSpPr>
          <p:nvPr>
            <p:ph sz="quarter" idx="1"/>
          </p:nvPr>
        </p:nvSpPr>
        <p:spPr/>
        <p:txBody>
          <a:bodyPr/>
          <a:lstStyle/>
          <a:p>
            <a:pPr marL="0" indent="0" algn="ctr">
              <a:buNone/>
            </a:pPr>
            <a:r>
              <a:rPr lang="en-US" sz="2400" dirty="0" err="1" smtClean="0">
                <a:latin typeface="Calibri" panose="020F0502020204030204" pitchFamily="34" charset="0"/>
              </a:rPr>
              <a:t>Ολοκληρωμένο</a:t>
            </a:r>
            <a:r>
              <a:rPr lang="en-US" sz="2400" dirty="0" smtClean="0">
                <a:latin typeface="Calibri" panose="020F0502020204030204" pitchFamily="34" charset="0"/>
              </a:rPr>
              <a:t> </a:t>
            </a:r>
            <a:r>
              <a:rPr lang="en-US" sz="2400" dirty="0" err="1" smtClean="0">
                <a:latin typeface="Calibri" panose="020F0502020204030204" pitchFamily="34" charset="0"/>
              </a:rPr>
              <a:t>Γρ</a:t>
            </a:r>
            <a:r>
              <a:rPr lang="en-US" sz="2400" dirty="0" smtClean="0">
                <a:latin typeface="Calibri" panose="020F0502020204030204" pitchFamily="34" charset="0"/>
              </a:rPr>
              <a:t>αφικό Περιβάλλον</a:t>
            </a:r>
            <a:endParaRPr lang="en-US" sz="2400" dirty="0">
              <a:latin typeface="Calibri" panose="020F0502020204030204" pitchFamily="34" charset="0"/>
            </a:endParaRPr>
          </a:p>
        </p:txBody>
      </p:sp>
      <p:pic>
        <p:nvPicPr>
          <p:cNvPr id="8" name="Θέση περιεχομένου 4" descr="C:\Users\GEORGE\Desktop\GUIcomplete.pn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844824"/>
            <a:ext cx="8229600" cy="4385906"/>
          </a:xfrm>
          <a:prstGeom prst="rect">
            <a:avLst/>
          </a:prstGeom>
          <a:noFill/>
          <a:ln>
            <a:noFill/>
          </a:ln>
        </p:spPr>
      </p:pic>
    </p:spTree>
    <p:extLst>
      <p:ext uri="{BB962C8B-B14F-4D97-AF65-F5344CB8AC3E}">
        <p14:creationId xmlns:p14="http://schemas.microsoft.com/office/powerpoint/2010/main" val="220301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800" dirty="0" smtClean="0">
                <a:latin typeface="Cambria" panose="02040503050406030204" pitchFamily="18" charset="0"/>
              </a:rPr>
              <a:t>Εισαγωγή (1/</a:t>
            </a:r>
            <a:r>
              <a:rPr lang="en-US" sz="3800" dirty="0" smtClean="0">
                <a:latin typeface="Cambria" panose="02040503050406030204" pitchFamily="18" charset="0"/>
              </a:rPr>
              <a:t>2</a:t>
            </a:r>
            <a:r>
              <a:rPr lang="el-GR" sz="3800" dirty="0" smtClean="0">
                <a:latin typeface="Cambria" panose="02040503050406030204" pitchFamily="18" charset="0"/>
              </a:rPr>
              <a:t>)</a:t>
            </a:r>
            <a:endParaRPr lang="el-GR" sz="3800" dirty="0">
              <a:latin typeface="Cambria" panose="02040503050406030204" pitchFamily="18" charset="0"/>
            </a:endParaRPr>
          </a:p>
        </p:txBody>
      </p:sp>
      <p:sp>
        <p:nvSpPr>
          <p:cNvPr id="3" name="2 - Θέση περιεχομένου"/>
          <p:cNvSpPr>
            <a:spLocks noGrp="1"/>
          </p:cNvSpPr>
          <p:nvPr>
            <p:ph sz="quarter" idx="1"/>
          </p:nvPr>
        </p:nvSpPr>
        <p:spPr/>
        <p:txBody>
          <a:bodyPr>
            <a:normAutofit fontScale="92500" lnSpcReduction="10000"/>
          </a:bodyPr>
          <a:lstStyle/>
          <a:p>
            <a:pPr>
              <a:lnSpc>
                <a:spcPct val="150000"/>
              </a:lnSpc>
              <a:buNone/>
            </a:pPr>
            <a:r>
              <a:rPr lang="en-US" sz="2800" b="1" dirty="0" err="1" smtClean="0">
                <a:latin typeface="Calibri" panose="020F0502020204030204" pitchFamily="34" charset="0"/>
              </a:rPr>
              <a:t>Αντικείμενο</a:t>
            </a:r>
            <a:endParaRPr lang="el-GR" sz="2800" b="1" dirty="0" smtClean="0"/>
          </a:p>
          <a:p>
            <a:pPr marL="274320" lvl="1">
              <a:lnSpc>
                <a:spcPct val="150000"/>
              </a:lnSpc>
              <a:spcBef>
                <a:spcPts val="600"/>
              </a:spcBef>
              <a:buClr>
                <a:schemeClr val="accent1"/>
              </a:buClr>
            </a:pPr>
            <a:r>
              <a:rPr lang="en-US" sz="2800" dirty="0" err="1" smtClean="0">
                <a:latin typeface="Calibri" panose="020F0502020204030204" pitchFamily="34" charset="0"/>
              </a:rPr>
              <a:t>Συσκευή</a:t>
            </a:r>
            <a:r>
              <a:rPr lang="en-US" sz="2800" dirty="0" smtClean="0">
                <a:latin typeface="Calibri" panose="020F0502020204030204" pitchFamily="34" charset="0"/>
              </a:rPr>
              <a:t> </a:t>
            </a:r>
            <a:r>
              <a:rPr lang="en-US" sz="2800" dirty="0">
                <a:latin typeface="Calibri" panose="020F0502020204030204" pitchFamily="34" charset="0"/>
              </a:rPr>
              <a:t>SONAR (</a:t>
            </a:r>
            <a:r>
              <a:rPr lang="en-US" sz="2800" b="1" dirty="0" err="1">
                <a:latin typeface="Calibri" panose="020F0502020204030204" pitchFamily="34" charset="0"/>
              </a:rPr>
              <a:t>SO</a:t>
            </a:r>
            <a:r>
              <a:rPr lang="en-US" sz="2800" dirty="0" err="1">
                <a:latin typeface="Calibri" panose="020F0502020204030204" pitchFamily="34" charset="0"/>
              </a:rPr>
              <a:t>und</a:t>
            </a:r>
            <a:r>
              <a:rPr lang="en-US" sz="2800" dirty="0">
                <a:latin typeface="Calibri" panose="020F0502020204030204" pitchFamily="34" charset="0"/>
              </a:rPr>
              <a:t> </a:t>
            </a:r>
            <a:r>
              <a:rPr lang="en-US" sz="2800" b="1" dirty="0">
                <a:latin typeface="Calibri" panose="020F0502020204030204" pitchFamily="34" charset="0"/>
              </a:rPr>
              <a:t>N</a:t>
            </a:r>
            <a:r>
              <a:rPr lang="en-US" sz="2800" dirty="0">
                <a:latin typeface="Calibri" panose="020F0502020204030204" pitchFamily="34" charset="0"/>
              </a:rPr>
              <a:t>avigation </a:t>
            </a:r>
            <a:r>
              <a:rPr lang="en-US" sz="2800" b="1" dirty="0">
                <a:latin typeface="Calibri" panose="020F0502020204030204" pitchFamily="34" charset="0"/>
              </a:rPr>
              <a:t>A</a:t>
            </a:r>
            <a:r>
              <a:rPr lang="en-US" sz="2800" dirty="0">
                <a:latin typeface="Calibri" panose="020F0502020204030204" pitchFamily="34" charset="0"/>
              </a:rPr>
              <a:t>nd </a:t>
            </a:r>
            <a:r>
              <a:rPr lang="en-US" sz="2800" b="1" dirty="0">
                <a:latin typeface="Calibri" panose="020F0502020204030204" pitchFamily="34" charset="0"/>
              </a:rPr>
              <a:t>R</a:t>
            </a:r>
            <a:r>
              <a:rPr lang="en-US" sz="2800" dirty="0">
                <a:latin typeface="Calibri" panose="020F0502020204030204" pitchFamily="34" charset="0"/>
              </a:rPr>
              <a:t>anging</a:t>
            </a:r>
            <a:r>
              <a:rPr lang="en-US" sz="2800" dirty="0" smtClean="0">
                <a:latin typeface="Calibri" panose="020F0502020204030204" pitchFamily="34" charset="0"/>
              </a:rPr>
              <a:t>)</a:t>
            </a:r>
          </a:p>
          <a:p>
            <a:pPr lvl="1">
              <a:lnSpc>
                <a:spcPct val="150000"/>
              </a:lnSpc>
            </a:pPr>
            <a:r>
              <a:rPr lang="en-US" sz="2400" dirty="0">
                <a:solidFill>
                  <a:schemeClr val="accent1"/>
                </a:solidFill>
                <a:latin typeface="Calibri" panose="020F0502020204030204" pitchFamily="34" charset="0"/>
              </a:rPr>
              <a:t>Xα</a:t>
            </a:r>
            <a:r>
              <a:rPr lang="en-US" sz="2400" dirty="0" err="1">
                <a:solidFill>
                  <a:schemeClr val="accent1"/>
                </a:solidFill>
                <a:latin typeface="Calibri" panose="020F0502020204030204" pitchFamily="34" charset="0"/>
              </a:rPr>
              <a:t>μηλού</a:t>
            </a:r>
            <a:r>
              <a:rPr lang="en-US" sz="2400" dirty="0">
                <a:solidFill>
                  <a:schemeClr val="accent1"/>
                </a:solidFill>
                <a:latin typeface="Calibri" panose="020F0502020204030204" pitchFamily="34" charset="0"/>
              </a:rPr>
              <a:t> </a:t>
            </a:r>
            <a:r>
              <a:rPr lang="en-US" sz="2400" dirty="0" err="1">
                <a:solidFill>
                  <a:schemeClr val="accent1"/>
                </a:solidFill>
                <a:latin typeface="Calibri" panose="020F0502020204030204" pitchFamily="34" charset="0"/>
              </a:rPr>
              <a:t>κόστους</a:t>
            </a:r>
            <a:endParaRPr lang="en-US" sz="2400" dirty="0">
              <a:solidFill>
                <a:schemeClr val="accent1"/>
              </a:solidFill>
              <a:latin typeface="Calibri" panose="020F0502020204030204" pitchFamily="34" charset="0"/>
            </a:endParaRPr>
          </a:p>
          <a:p>
            <a:pPr lvl="1">
              <a:lnSpc>
                <a:spcPct val="150000"/>
              </a:lnSpc>
            </a:pPr>
            <a:r>
              <a:rPr lang="en-US" sz="2400" dirty="0" err="1">
                <a:solidFill>
                  <a:schemeClr val="accent1"/>
                </a:solidFill>
                <a:latin typeface="Calibri" panose="020F0502020204030204" pitchFamily="34" charset="0"/>
              </a:rPr>
              <a:t>Ανίχνευση</a:t>
            </a:r>
            <a:r>
              <a:rPr lang="en-US" sz="2400" dirty="0">
                <a:solidFill>
                  <a:schemeClr val="accent1"/>
                </a:solidFill>
                <a:latin typeface="Calibri" panose="020F0502020204030204" pitchFamily="34" charset="0"/>
              </a:rPr>
              <a:t> α</a:t>
            </a:r>
            <a:r>
              <a:rPr lang="en-US" sz="2400" dirty="0" err="1">
                <a:solidFill>
                  <a:schemeClr val="accent1"/>
                </a:solidFill>
                <a:latin typeface="Calibri" panose="020F0502020204030204" pitchFamily="34" charset="0"/>
              </a:rPr>
              <a:t>ντικειμένων</a:t>
            </a:r>
            <a:endParaRPr lang="en-US" sz="2400" dirty="0">
              <a:solidFill>
                <a:schemeClr val="accent1"/>
              </a:solidFill>
              <a:latin typeface="Calibri" panose="020F0502020204030204" pitchFamily="34" charset="0"/>
            </a:endParaRPr>
          </a:p>
          <a:p>
            <a:pPr lvl="1">
              <a:lnSpc>
                <a:spcPct val="150000"/>
              </a:lnSpc>
            </a:pPr>
            <a:r>
              <a:rPr lang="en-US" sz="2400" dirty="0" err="1">
                <a:solidFill>
                  <a:schemeClr val="accent1"/>
                </a:solidFill>
                <a:latin typeface="Calibri" panose="020F0502020204030204" pitchFamily="34" charset="0"/>
              </a:rPr>
              <a:t>Ενσωμάτωση</a:t>
            </a:r>
            <a:r>
              <a:rPr lang="en-US" sz="2400" dirty="0">
                <a:solidFill>
                  <a:schemeClr val="accent1"/>
                </a:solidFill>
                <a:latin typeface="Calibri" panose="020F0502020204030204" pitchFamily="34" charset="0"/>
              </a:rPr>
              <a:t> </a:t>
            </a:r>
            <a:r>
              <a:rPr lang="en-US" sz="2400" dirty="0" err="1">
                <a:solidFill>
                  <a:schemeClr val="accent1"/>
                </a:solidFill>
                <a:latin typeface="Calibri" panose="020F0502020204030204" pitchFamily="34" charset="0"/>
              </a:rPr>
              <a:t>σε</a:t>
            </a:r>
            <a:r>
              <a:rPr lang="en-US" sz="2400" dirty="0">
                <a:solidFill>
                  <a:schemeClr val="accent1"/>
                </a:solidFill>
                <a:latin typeface="Calibri" panose="020F0502020204030204" pitchFamily="34" charset="0"/>
              </a:rPr>
              <a:t> </a:t>
            </a:r>
            <a:r>
              <a:rPr lang="en-US" sz="2400" dirty="0" smtClean="0">
                <a:solidFill>
                  <a:schemeClr val="accent1"/>
                </a:solidFill>
                <a:latin typeface="Calibri" panose="020F0502020204030204" pitchFamily="34" charset="0"/>
              </a:rPr>
              <a:t>ROV</a:t>
            </a:r>
            <a:endParaRPr lang="en-US" sz="2400" dirty="0">
              <a:solidFill>
                <a:schemeClr val="accent1"/>
              </a:solidFill>
              <a:latin typeface="Calibri" panose="020F0502020204030204" pitchFamily="34" charset="0"/>
            </a:endParaRPr>
          </a:p>
          <a:p>
            <a:pPr>
              <a:lnSpc>
                <a:spcPct val="150000"/>
              </a:lnSpc>
            </a:pPr>
            <a:r>
              <a:rPr lang="en-US" sz="2800" dirty="0" smtClean="0">
                <a:solidFill>
                  <a:schemeClr val="tx2"/>
                </a:solidFill>
                <a:latin typeface="Calibri" panose="020F0502020204030204" pitchFamily="34" charset="0"/>
              </a:rPr>
              <a:t>ROV (Remotely Operated Underwater Vehicle)</a:t>
            </a:r>
          </a:p>
          <a:p>
            <a:pPr lvl="1">
              <a:lnSpc>
                <a:spcPct val="150000"/>
              </a:lnSpc>
            </a:pPr>
            <a:r>
              <a:rPr lang="en-US" sz="2400" dirty="0" err="1">
                <a:solidFill>
                  <a:schemeClr val="accent1"/>
                </a:solidFill>
                <a:latin typeface="Calibri" panose="020F0502020204030204" pitchFamily="34" charset="0"/>
              </a:rPr>
              <a:t>Έλεγχος</a:t>
            </a:r>
            <a:r>
              <a:rPr lang="en-US" sz="2400" dirty="0">
                <a:solidFill>
                  <a:schemeClr val="accent1"/>
                </a:solidFill>
                <a:latin typeface="Calibri" panose="020F0502020204030204" pitchFamily="34" charset="0"/>
              </a:rPr>
              <a:t> και εποπ</a:t>
            </a:r>
            <a:r>
              <a:rPr lang="en-US" sz="2400" dirty="0" err="1">
                <a:solidFill>
                  <a:schemeClr val="accent1"/>
                </a:solidFill>
                <a:latin typeface="Calibri" panose="020F0502020204030204" pitchFamily="34" charset="0"/>
              </a:rPr>
              <a:t>τεί</a:t>
            </a:r>
            <a:r>
              <a:rPr lang="en-US" sz="2400" dirty="0">
                <a:solidFill>
                  <a:schemeClr val="accent1"/>
                </a:solidFill>
                <a:latin typeface="Calibri" panose="020F0502020204030204" pitchFamily="34" charset="0"/>
              </a:rPr>
              <a:t>α υποθαλάσσιων κατασκευών</a:t>
            </a:r>
          </a:p>
          <a:p>
            <a:pPr marL="274320" lvl="1">
              <a:lnSpc>
                <a:spcPct val="150000"/>
              </a:lnSpc>
              <a:spcBef>
                <a:spcPts val="600"/>
              </a:spcBef>
              <a:buClr>
                <a:schemeClr val="accent1"/>
              </a:buClr>
            </a:pPr>
            <a:r>
              <a:rPr lang="en-US" sz="2800" dirty="0" err="1" smtClean="0">
                <a:latin typeface="Calibri" panose="020F0502020204030204" pitchFamily="34" charset="0"/>
              </a:rPr>
              <a:t>Πρότυ</a:t>
            </a:r>
            <a:r>
              <a:rPr lang="en-US" sz="2800" dirty="0" smtClean="0">
                <a:latin typeface="Calibri" panose="020F0502020204030204" pitchFamily="34" charset="0"/>
              </a:rPr>
              <a:t>πο χρήσης: </a:t>
            </a:r>
            <a:r>
              <a:rPr lang="en-US" sz="2800" b="1" dirty="0">
                <a:solidFill>
                  <a:schemeClr val="accent1"/>
                </a:solidFill>
                <a:latin typeface="Calibri" panose="020F0502020204030204" pitchFamily="34" charset="0"/>
              </a:rPr>
              <a:t>Forward-looking </a:t>
            </a:r>
            <a:r>
              <a:rPr lang="en-US" sz="2800" b="1" dirty="0" smtClean="0">
                <a:solidFill>
                  <a:schemeClr val="accent1"/>
                </a:solidFill>
                <a:latin typeface="Calibri" panose="020F0502020204030204" pitchFamily="34" charset="0"/>
              </a:rPr>
              <a:t>sonar</a:t>
            </a:r>
            <a:endParaRPr lang="en-US" sz="2800" dirty="0">
              <a:solidFill>
                <a:schemeClr val="accent1"/>
              </a:solidFill>
              <a:latin typeface="Calibri" panose="020F0502020204030204" pitchFamily="34" charset="0"/>
            </a:endParaRPr>
          </a:p>
          <a:p>
            <a:pPr marL="0" indent="0">
              <a:buNone/>
            </a:pPr>
            <a:endParaRPr lang="en-US" sz="2800" dirty="0" smtClean="0">
              <a:solidFill>
                <a:schemeClr val="tx2"/>
              </a:solidFill>
              <a:latin typeface="Calibri" panose="020F0502020204030204" pitchFamily="34" charset="0"/>
            </a:endParaRP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3</a:t>
            </a:fld>
            <a:endParaRPr lang="el-G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30</a:t>
            </a:fld>
            <a:endParaRPr lang="el-GR"/>
          </a:p>
        </p:txBody>
      </p:sp>
      <p:sp>
        <p:nvSpPr>
          <p:cNvPr id="4" name="Θέση περιεχομένου 3"/>
          <p:cNvSpPr>
            <a:spLocks noGrp="1"/>
          </p:cNvSpPr>
          <p:nvPr>
            <p:ph sz="quarter" idx="1"/>
          </p:nvPr>
        </p:nvSpPr>
        <p:spPr/>
        <p:txBody>
          <a:bodyPr/>
          <a:lstStyle/>
          <a:p>
            <a:r>
              <a:rPr lang="en-US" dirty="0" err="1" smtClean="0">
                <a:solidFill>
                  <a:schemeClr val="tx2"/>
                </a:solidFill>
                <a:latin typeface="Calibri" panose="020F0502020204030204" pitchFamily="34" charset="0"/>
              </a:rPr>
              <a:t>Εφ</a:t>
            </a:r>
            <a:r>
              <a:rPr lang="en-US" dirty="0" smtClean="0">
                <a:solidFill>
                  <a:schemeClr val="tx2"/>
                </a:solidFill>
                <a:latin typeface="Calibri" panose="020F0502020204030204" pitchFamily="34" charset="0"/>
              </a:rPr>
              <a:t>αρμογή σε αυτόνομη και υποβοηθούμενη πλοήγηση</a:t>
            </a:r>
          </a:p>
          <a:p>
            <a:r>
              <a:rPr lang="en-US" dirty="0" err="1" smtClean="0">
                <a:solidFill>
                  <a:schemeClr val="tx2"/>
                </a:solidFill>
                <a:latin typeface="Calibri" panose="020F0502020204030204" pitchFamily="34" charset="0"/>
              </a:rPr>
              <a:t>Εκτίμηση</a:t>
            </a:r>
            <a:r>
              <a:rPr lang="en-US" dirty="0" smtClean="0">
                <a:solidFill>
                  <a:schemeClr val="tx2"/>
                </a:solidFill>
                <a:latin typeface="Calibri" panose="020F0502020204030204" pitchFamily="34" charset="0"/>
              </a:rPr>
              <a:t> κα</a:t>
            </a:r>
            <a:r>
              <a:rPr lang="en-US" dirty="0" err="1" smtClean="0">
                <a:solidFill>
                  <a:schemeClr val="tx2"/>
                </a:solidFill>
                <a:latin typeface="Calibri" panose="020F0502020204030204" pitchFamily="34" charset="0"/>
              </a:rPr>
              <a:t>τάστ</a:t>
            </a:r>
            <a:r>
              <a:rPr lang="en-US" dirty="0" smtClean="0">
                <a:solidFill>
                  <a:schemeClr val="tx2"/>
                </a:solidFill>
                <a:latin typeface="Calibri" panose="020F0502020204030204" pitchFamily="34" charset="0"/>
              </a:rPr>
              <a:t>ασης διαδικασίας</a:t>
            </a:r>
          </a:p>
          <a:p>
            <a:pPr lvl="1"/>
            <a:r>
              <a:rPr lang="en-US" dirty="0" err="1" smtClean="0">
                <a:solidFill>
                  <a:schemeClr val="accent1"/>
                </a:solidFill>
                <a:latin typeface="Calibri" panose="020F0502020204030204" pitchFamily="34" charset="0"/>
              </a:rPr>
              <a:t>Ακόμ</a:t>
            </a:r>
            <a:r>
              <a:rPr lang="en-US" dirty="0" smtClean="0">
                <a:solidFill>
                  <a:schemeClr val="accent1"/>
                </a:solidFill>
                <a:latin typeface="Calibri" panose="020F0502020204030204" pitchFamily="34" charset="0"/>
              </a:rPr>
              <a:t>α και χωρίς ακριβή μοντελοποίηση συστήματος</a:t>
            </a:r>
          </a:p>
          <a:p>
            <a:r>
              <a:rPr lang="en-US" dirty="0" err="1" smtClean="0">
                <a:solidFill>
                  <a:schemeClr val="tx2"/>
                </a:solidFill>
                <a:latin typeface="Calibri" panose="020F0502020204030204" pitchFamily="34" charset="0"/>
              </a:rPr>
              <a:t>Αν</a:t>
            </a:r>
            <a:r>
              <a:rPr lang="en-US" dirty="0" smtClean="0">
                <a:solidFill>
                  <a:schemeClr val="tx2"/>
                </a:solidFill>
                <a:latin typeface="Calibri" panose="020F0502020204030204" pitchFamily="34" charset="0"/>
              </a:rPr>
              <a:t>αδρομικός αλγόριθμος</a:t>
            </a:r>
          </a:p>
          <a:p>
            <a:pPr lvl="1"/>
            <a:r>
              <a:rPr lang="en-US" dirty="0" err="1">
                <a:solidFill>
                  <a:schemeClr val="accent1"/>
                </a:solidFill>
                <a:latin typeface="Calibri" panose="020F0502020204030204" pitchFamily="34" charset="0"/>
              </a:rPr>
              <a:t>Φ</a:t>
            </a:r>
            <a:r>
              <a:rPr lang="en-US" dirty="0" err="1" smtClean="0">
                <a:solidFill>
                  <a:schemeClr val="accent1"/>
                </a:solidFill>
                <a:latin typeface="Calibri" panose="020F0502020204030204" pitchFamily="34" charset="0"/>
              </a:rPr>
              <a:t>ιλτράρισμ</a:t>
            </a:r>
            <a:r>
              <a:rPr lang="en-US" dirty="0" smtClean="0">
                <a:solidFill>
                  <a:schemeClr val="accent1"/>
                </a:solidFill>
                <a:latin typeface="Calibri" panose="020F0502020204030204" pitchFamily="34" charset="0"/>
              </a:rPr>
              <a:t>α δεδομένων διακριτού χρόνου</a:t>
            </a:r>
          </a:p>
          <a:p>
            <a:r>
              <a:rPr lang="en-US" dirty="0" err="1" smtClean="0">
                <a:solidFill>
                  <a:schemeClr val="tx2"/>
                </a:solidFill>
                <a:latin typeface="Calibri" panose="020F0502020204030204" pitchFamily="34" charset="0"/>
              </a:rPr>
              <a:t>Εξισώσεις</a:t>
            </a:r>
            <a:r>
              <a:rPr lang="en-US" dirty="0" smtClean="0">
                <a:solidFill>
                  <a:schemeClr val="tx2"/>
                </a:solidFill>
                <a:latin typeface="Calibri" panose="020F0502020204030204" pitchFamily="34" charset="0"/>
              </a:rPr>
              <a:t> </a:t>
            </a:r>
            <a:r>
              <a:rPr lang="en-US" dirty="0" smtClean="0">
                <a:solidFill>
                  <a:schemeClr val="tx2"/>
                </a:solidFill>
                <a:latin typeface="Calibri" panose="020F0502020204030204" pitchFamily="34" charset="0"/>
              </a:rPr>
              <a:t>ΚΦ:</a:t>
            </a:r>
          </a:p>
          <a:p>
            <a:pPr lvl="1"/>
            <a:r>
              <a:rPr lang="el-GR" dirty="0" smtClean="0">
                <a:solidFill>
                  <a:schemeClr val="accent1"/>
                </a:solidFill>
                <a:latin typeface="Calibri" panose="020F0502020204030204" pitchFamily="34" charset="0"/>
              </a:rPr>
              <a:t>Χ</a:t>
            </a:r>
            <a:r>
              <a:rPr lang="en-US" dirty="0" err="1" smtClean="0">
                <a:solidFill>
                  <a:schemeClr val="accent1"/>
                </a:solidFill>
                <a:latin typeface="Calibri" panose="020F0502020204030204" pitchFamily="34" charset="0"/>
              </a:rPr>
              <a:t>ρονικής</a:t>
            </a:r>
            <a:r>
              <a:rPr lang="en-US" dirty="0" smtClean="0">
                <a:solidFill>
                  <a:schemeClr val="accent1"/>
                </a:solidFill>
                <a:latin typeface="Calibri" panose="020F0502020204030204" pitchFamily="34" charset="0"/>
              </a:rPr>
              <a:t> </a:t>
            </a:r>
            <a:r>
              <a:rPr lang="en-US" dirty="0" err="1" smtClean="0">
                <a:solidFill>
                  <a:schemeClr val="accent1"/>
                </a:solidFill>
                <a:latin typeface="Calibri" panose="020F0502020204030204" pitchFamily="34" charset="0"/>
              </a:rPr>
              <a:t>ενημέρωσης</a:t>
            </a:r>
            <a:r>
              <a:rPr lang="en-US" dirty="0" smtClean="0">
                <a:solidFill>
                  <a:schemeClr val="accent1"/>
                </a:solidFill>
                <a:latin typeface="Calibri" panose="020F0502020204030204" pitchFamily="34" charset="0"/>
              </a:rPr>
              <a:t> (predict)</a:t>
            </a:r>
          </a:p>
          <a:p>
            <a:pPr lvl="1"/>
            <a:r>
              <a:rPr lang="el-GR" dirty="0" smtClean="0">
                <a:solidFill>
                  <a:schemeClr val="accent1"/>
                </a:solidFill>
                <a:latin typeface="Calibri" panose="020F0502020204030204" pitchFamily="34" charset="0"/>
              </a:rPr>
              <a:t>Ε</a:t>
            </a:r>
            <a:r>
              <a:rPr lang="en-US" dirty="0" err="1" smtClean="0">
                <a:solidFill>
                  <a:schemeClr val="accent1"/>
                </a:solidFill>
                <a:latin typeface="Calibri" panose="020F0502020204030204" pitchFamily="34" charset="0"/>
              </a:rPr>
              <a:t>νημέρωσης</a:t>
            </a:r>
            <a:r>
              <a:rPr lang="en-US" dirty="0" smtClean="0">
                <a:solidFill>
                  <a:schemeClr val="accent1"/>
                </a:solidFill>
                <a:latin typeface="Calibri" panose="020F0502020204030204" pitchFamily="34" charset="0"/>
              </a:rPr>
              <a:t> </a:t>
            </a:r>
            <a:r>
              <a:rPr lang="en-US" dirty="0" err="1" smtClean="0">
                <a:solidFill>
                  <a:schemeClr val="accent1"/>
                </a:solidFill>
                <a:latin typeface="Calibri" panose="020F0502020204030204" pitchFamily="34" charset="0"/>
              </a:rPr>
              <a:t>μετρήσεων</a:t>
            </a:r>
            <a:r>
              <a:rPr lang="en-US" dirty="0" smtClean="0">
                <a:solidFill>
                  <a:schemeClr val="accent1"/>
                </a:solidFill>
                <a:latin typeface="Calibri" panose="020F0502020204030204" pitchFamily="34" charset="0"/>
              </a:rPr>
              <a:t> (correct</a:t>
            </a:r>
            <a:r>
              <a:rPr lang="en-US" dirty="0" smtClean="0">
                <a:solidFill>
                  <a:schemeClr val="accent1"/>
                </a:solidFill>
                <a:latin typeface="Calibri" panose="020F0502020204030204" pitchFamily="34" charset="0"/>
              </a:rPr>
              <a:t>)</a:t>
            </a:r>
          </a:p>
          <a:p>
            <a:r>
              <a:rPr lang="en-US" dirty="0" err="1">
                <a:solidFill>
                  <a:schemeClr val="tx2"/>
                </a:solidFill>
                <a:latin typeface="Calibri" panose="020F0502020204030204" pitchFamily="34" charset="0"/>
              </a:rPr>
              <a:t>Υλο</a:t>
            </a:r>
            <a:r>
              <a:rPr lang="en-US" dirty="0">
                <a:solidFill>
                  <a:schemeClr val="tx2"/>
                </a:solidFill>
                <a:latin typeface="Calibri" panose="020F0502020204030204" pitchFamily="34" charset="0"/>
              </a:rPr>
              <a:t>ποίηση</a:t>
            </a:r>
          </a:p>
          <a:p>
            <a:pPr lvl="1"/>
            <a:r>
              <a:rPr lang="en-US" dirty="0" err="1">
                <a:solidFill>
                  <a:schemeClr val="accent1"/>
                </a:solidFill>
                <a:latin typeface="Calibri" panose="020F0502020204030204" pitchFamily="34" charset="0"/>
              </a:rPr>
              <a:t>Αντιμετώ</a:t>
            </a:r>
            <a:r>
              <a:rPr lang="en-US" dirty="0">
                <a:solidFill>
                  <a:schemeClr val="accent1"/>
                </a:solidFill>
                <a:latin typeface="Calibri" panose="020F0502020204030204" pitchFamily="34" charset="0"/>
              </a:rPr>
              <a:t>πιση τυχαίων σφαλμάτων</a:t>
            </a:r>
          </a:p>
          <a:p>
            <a:endParaRPr lang="en-US" dirty="0">
              <a:solidFill>
                <a:schemeClr val="tx2"/>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 1/7</a:t>
            </a:r>
            <a:endParaRPr lang="el-GR" dirty="0">
              <a:latin typeface="Cambria" panose="02040503050406030204" pitchFamily="18" charset="0"/>
            </a:endParaRPr>
          </a:p>
        </p:txBody>
      </p:sp>
    </p:spTree>
    <p:extLst>
      <p:ext uri="{BB962C8B-B14F-4D97-AF65-F5344CB8AC3E}">
        <p14:creationId xmlns:p14="http://schemas.microsoft.com/office/powerpoint/2010/main" val="1370138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31</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sz="2400" dirty="0" err="1" smtClean="0">
                <a:latin typeface="Calibri" panose="020F0502020204030204" pitchFamily="34" charset="0"/>
              </a:rPr>
              <a:t>Εξισώσεις</a:t>
            </a:r>
            <a:r>
              <a:rPr lang="en-US" sz="2400" dirty="0" smtClean="0">
                <a:latin typeface="Calibri" panose="020F0502020204030204" pitchFamily="34" charset="0"/>
              </a:rPr>
              <a:t> </a:t>
            </a:r>
            <a:r>
              <a:rPr lang="en-US" sz="2400" dirty="0" err="1" smtClean="0">
                <a:latin typeface="Calibri" panose="020F0502020204030204" pitchFamily="34" charset="0"/>
              </a:rPr>
              <a:t>χρονικής</a:t>
            </a:r>
            <a:r>
              <a:rPr lang="en-US" sz="2400" dirty="0" smtClean="0">
                <a:latin typeface="Calibri" panose="020F0502020204030204" pitchFamily="34" charset="0"/>
              </a:rPr>
              <a:t> </a:t>
            </a:r>
            <a:r>
              <a:rPr lang="en-US" sz="2400" dirty="0" err="1" smtClean="0">
                <a:latin typeface="Calibri" panose="020F0502020204030204" pitchFamily="34" charset="0"/>
              </a:rPr>
              <a:t>ενημέρωσης</a:t>
            </a:r>
            <a:endParaRPr lang="en-US" sz="2400" dirty="0" smtClean="0">
              <a:latin typeface="Calibri" panose="020F0502020204030204" pitchFamily="34" charset="0"/>
            </a:endParaRPr>
          </a:p>
          <a:p>
            <a:r>
              <a:rPr lang="en-US" sz="2400" i="1" dirty="0" smtClean="0">
                <a:solidFill>
                  <a:schemeClr val="tx2"/>
                </a:solidFill>
                <a:latin typeface="Calibri" panose="020F0502020204030204" pitchFamily="34" charset="0"/>
              </a:rPr>
              <a:t>A priori </a:t>
            </a:r>
            <a:r>
              <a:rPr lang="en-US" sz="2400" dirty="0" err="1" smtClean="0">
                <a:solidFill>
                  <a:schemeClr val="tx2"/>
                </a:solidFill>
                <a:latin typeface="Calibri" panose="020F0502020204030204" pitchFamily="34" charset="0"/>
              </a:rPr>
              <a:t>εκτίμηση</a:t>
            </a:r>
            <a:r>
              <a:rPr lang="en-US" sz="2400" dirty="0" smtClean="0">
                <a:solidFill>
                  <a:schemeClr val="tx2"/>
                </a:solidFill>
                <a:latin typeface="Calibri" panose="020F0502020204030204" pitchFamily="34" charset="0"/>
              </a:rPr>
              <a:t> κα</a:t>
            </a:r>
            <a:r>
              <a:rPr lang="en-US" sz="2400" dirty="0" err="1" smtClean="0">
                <a:solidFill>
                  <a:schemeClr val="tx2"/>
                </a:solidFill>
                <a:latin typeface="Calibri" panose="020F0502020204030204" pitchFamily="34" charset="0"/>
              </a:rPr>
              <a:t>τάστ</a:t>
            </a:r>
            <a:r>
              <a:rPr lang="en-US" sz="2400" dirty="0" smtClean="0">
                <a:solidFill>
                  <a:schemeClr val="tx2"/>
                </a:solidFill>
                <a:latin typeface="Calibri" panose="020F0502020204030204" pitchFamily="34" charset="0"/>
              </a:rPr>
              <a:t>ασης</a:t>
            </a:r>
          </a:p>
          <a:p>
            <a:pPr lvl="1"/>
            <a:r>
              <a:rPr lang="en-US" sz="2100" dirty="0" err="1" smtClean="0">
                <a:solidFill>
                  <a:schemeClr val="accent1"/>
                </a:solidFill>
                <a:latin typeface="Calibri" panose="020F0502020204030204" pitchFamily="34" charset="0"/>
              </a:rPr>
              <a:t>Θεωρί</a:t>
            </a:r>
            <a:r>
              <a:rPr lang="en-US" sz="2100" dirty="0" smtClean="0">
                <a:solidFill>
                  <a:schemeClr val="accent1"/>
                </a:solidFill>
                <a:latin typeface="Calibri" panose="020F0502020204030204" pitchFamily="34" charset="0"/>
              </a:rPr>
              <a:t>α:			</a:t>
            </a:r>
            <a:r>
              <a:rPr lang="en-US" sz="2100" dirty="0">
                <a:solidFill>
                  <a:schemeClr val="accent1"/>
                </a:solidFill>
                <a:latin typeface="Calibri" panose="020F0502020204030204" pitchFamily="34" charset="0"/>
              </a:rPr>
              <a:t> </a:t>
            </a:r>
            <a:r>
              <a:rPr lang="en-US" sz="2100" dirty="0" smtClean="0">
                <a:solidFill>
                  <a:schemeClr val="accent1"/>
                </a:solidFill>
                <a:latin typeface="Calibri" panose="020F0502020204030204" pitchFamily="34" charset="0"/>
              </a:rPr>
              <a:t>      , όπου	  συνάρτηση ελέγχου</a:t>
            </a:r>
          </a:p>
          <a:p>
            <a:pPr lvl="1"/>
            <a:endParaRPr lang="en-US" sz="2100" dirty="0" smtClean="0">
              <a:solidFill>
                <a:schemeClr val="accent1"/>
              </a:solidFill>
              <a:latin typeface="Calibri" panose="020F0502020204030204" pitchFamily="34" charset="0"/>
            </a:endParaRPr>
          </a:p>
          <a:p>
            <a:pPr lvl="1"/>
            <a:r>
              <a:rPr lang="en-US" sz="2100" dirty="0" err="1" smtClean="0">
                <a:solidFill>
                  <a:schemeClr val="accent1"/>
                </a:solidFill>
                <a:latin typeface="Calibri" panose="020F0502020204030204" pitchFamily="34" charset="0"/>
              </a:rPr>
              <a:t>Υλο</a:t>
            </a:r>
            <a:r>
              <a:rPr lang="en-US" sz="2100" dirty="0" smtClean="0">
                <a:solidFill>
                  <a:schemeClr val="accent1"/>
                </a:solidFill>
                <a:latin typeface="Calibri" panose="020F0502020204030204" pitchFamily="34" charset="0"/>
              </a:rPr>
              <a:t>ποίηση: </a:t>
            </a:r>
          </a:p>
          <a:p>
            <a:pPr lvl="1"/>
            <a:endParaRPr lang="en-US" sz="2100" dirty="0">
              <a:solidFill>
                <a:schemeClr val="accent1"/>
              </a:solidFill>
              <a:latin typeface="Calibri" panose="020F0502020204030204" pitchFamily="34" charset="0"/>
            </a:endParaRPr>
          </a:p>
          <a:p>
            <a:r>
              <a:rPr lang="en-US" sz="2400" i="1" dirty="0">
                <a:solidFill>
                  <a:schemeClr val="tx2"/>
                </a:solidFill>
                <a:latin typeface="Calibri" panose="020F0502020204030204" pitchFamily="34" charset="0"/>
              </a:rPr>
              <a:t>A </a:t>
            </a:r>
            <a:r>
              <a:rPr lang="en-US" sz="2400" i="1" dirty="0" smtClean="0">
                <a:solidFill>
                  <a:schemeClr val="tx2"/>
                </a:solidFill>
                <a:latin typeface="Calibri" panose="020F0502020204030204" pitchFamily="34" charset="0"/>
              </a:rPr>
              <a:t>priori </a:t>
            </a:r>
            <a:r>
              <a:rPr lang="en-US" sz="2400" dirty="0" err="1" smtClean="0">
                <a:solidFill>
                  <a:schemeClr val="tx2"/>
                </a:solidFill>
                <a:latin typeface="Calibri" panose="020F0502020204030204" pitchFamily="34" charset="0"/>
              </a:rPr>
              <a:t>συνδι</a:t>
            </a:r>
            <a:r>
              <a:rPr lang="en-US" sz="2400" dirty="0" smtClean="0">
                <a:solidFill>
                  <a:schemeClr val="tx2"/>
                </a:solidFill>
                <a:latin typeface="Calibri" panose="020F0502020204030204" pitchFamily="34" charset="0"/>
              </a:rPr>
              <a:t>ακύμανση σφάλματος εκτίμησης(σφάλμα εκτίμ.)</a:t>
            </a:r>
          </a:p>
          <a:p>
            <a:pPr lvl="1"/>
            <a:r>
              <a:rPr lang="en-US" sz="2100" dirty="0" err="1" smtClean="0">
                <a:solidFill>
                  <a:schemeClr val="accent1"/>
                </a:solidFill>
                <a:latin typeface="Calibri" panose="020F0502020204030204" pitchFamily="34" charset="0"/>
              </a:rPr>
              <a:t>Θεωρί</a:t>
            </a:r>
            <a:r>
              <a:rPr lang="en-US" sz="2100" dirty="0" smtClean="0">
                <a:solidFill>
                  <a:schemeClr val="accent1"/>
                </a:solidFill>
                <a:latin typeface="Calibri" panose="020F0502020204030204" pitchFamily="34" charset="0"/>
              </a:rPr>
              <a:t>α:			      , όπου 	διακύμανση θορύβου</a:t>
            </a:r>
            <a:br>
              <a:rPr lang="en-US" sz="2100" dirty="0" smtClean="0">
                <a:solidFill>
                  <a:schemeClr val="accent1"/>
                </a:solidFill>
                <a:latin typeface="Calibri" panose="020F0502020204030204" pitchFamily="34" charset="0"/>
              </a:rPr>
            </a:br>
            <a:r>
              <a:rPr lang="en-US" sz="2100" dirty="0" smtClean="0">
                <a:solidFill>
                  <a:schemeClr val="accent1"/>
                </a:solidFill>
                <a:latin typeface="Calibri" panose="020F0502020204030204" pitchFamily="34" charset="0"/>
              </a:rPr>
              <a:t>						εκτίμησης κατάστασης</a:t>
            </a:r>
            <a:endParaRPr lang="en-US" sz="2100" dirty="0">
              <a:solidFill>
                <a:schemeClr val="accent1"/>
              </a:solidFill>
              <a:latin typeface="Calibri" panose="020F0502020204030204" pitchFamily="34" charset="0"/>
            </a:endParaRPr>
          </a:p>
          <a:p>
            <a:pPr lvl="1"/>
            <a:r>
              <a:rPr lang="en-US" sz="2100" dirty="0" err="1" smtClean="0">
                <a:solidFill>
                  <a:schemeClr val="accent1"/>
                </a:solidFill>
                <a:latin typeface="Calibri" panose="020F0502020204030204" pitchFamily="34" charset="0"/>
              </a:rPr>
              <a:t>Υλο</a:t>
            </a:r>
            <a:r>
              <a:rPr lang="en-US" sz="2100" dirty="0" smtClean="0">
                <a:solidFill>
                  <a:schemeClr val="accent1"/>
                </a:solidFill>
                <a:latin typeface="Calibri" panose="020F0502020204030204" pitchFamily="34" charset="0"/>
              </a:rPr>
              <a:t>ποίηση: </a:t>
            </a:r>
            <a:endParaRPr lang="en-US" sz="2100" dirty="0">
              <a:solidFill>
                <a:schemeClr val="accent1"/>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2/7</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3779505666"/>
              </p:ext>
            </p:extLst>
          </p:nvPr>
        </p:nvGraphicFramePr>
        <p:xfrm>
          <a:off x="2411760" y="2060848"/>
          <a:ext cx="2160240" cy="508292"/>
        </p:xfrm>
        <a:graphic>
          <a:graphicData uri="http://schemas.openxmlformats.org/presentationml/2006/ole">
            <mc:AlternateContent xmlns:mc="http://schemas.openxmlformats.org/markup-compatibility/2006">
              <mc:Choice xmlns:v="urn:schemas-microsoft-com:vml" Requires="v">
                <p:oleObj spid="_x0000_s7361" name="Equation" r:id="rId4" imgW="1117440" imgH="241200" progId="Equation.DSMT4">
                  <p:embed/>
                </p:oleObj>
              </mc:Choice>
              <mc:Fallback>
                <p:oleObj name="Equation" r:id="rId4" imgW="1117440" imgH="241200" progId="Equation.DSMT4">
                  <p:embed/>
                  <p:pic>
                    <p:nvPicPr>
                      <p:cNvPr id="0" name=""/>
                      <p:cNvPicPr/>
                      <p:nvPr/>
                    </p:nvPicPr>
                    <p:blipFill>
                      <a:blip r:embed="rId5"/>
                      <a:stretch>
                        <a:fillRect/>
                      </a:stretch>
                    </p:blipFill>
                    <p:spPr>
                      <a:xfrm>
                        <a:off x="2411760" y="2060848"/>
                        <a:ext cx="2160240" cy="508292"/>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1380176500"/>
              </p:ext>
            </p:extLst>
          </p:nvPr>
        </p:nvGraphicFramePr>
        <p:xfrm>
          <a:off x="2771800" y="2780928"/>
          <a:ext cx="1225821" cy="529332"/>
        </p:xfrm>
        <a:graphic>
          <a:graphicData uri="http://schemas.openxmlformats.org/presentationml/2006/ole">
            <mc:AlternateContent xmlns:mc="http://schemas.openxmlformats.org/markup-compatibility/2006">
              <mc:Choice xmlns:v="urn:schemas-microsoft-com:vml" Requires="v">
                <p:oleObj spid="_x0000_s7362" name="Equation" r:id="rId6" imgW="558720" imgH="241200" progId="Equation.DSMT4">
                  <p:embed/>
                </p:oleObj>
              </mc:Choice>
              <mc:Fallback>
                <p:oleObj name="Equation" r:id="rId6" imgW="558720" imgH="241200" progId="Equation.DSMT4">
                  <p:embed/>
                  <p:pic>
                    <p:nvPicPr>
                      <p:cNvPr id="0" name=""/>
                      <p:cNvPicPr/>
                      <p:nvPr/>
                    </p:nvPicPr>
                    <p:blipFill>
                      <a:blip r:embed="rId7"/>
                      <a:stretch>
                        <a:fillRect/>
                      </a:stretch>
                    </p:blipFill>
                    <p:spPr>
                      <a:xfrm>
                        <a:off x="2771800" y="2780928"/>
                        <a:ext cx="1225821" cy="529332"/>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834462632"/>
              </p:ext>
            </p:extLst>
          </p:nvPr>
        </p:nvGraphicFramePr>
        <p:xfrm>
          <a:off x="5508104" y="2060848"/>
          <a:ext cx="504056" cy="453651"/>
        </p:xfrm>
        <a:graphic>
          <a:graphicData uri="http://schemas.openxmlformats.org/presentationml/2006/ole">
            <mc:AlternateContent xmlns:mc="http://schemas.openxmlformats.org/markup-compatibility/2006">
              <mc:Choice xmlns:v="urn:schemas-microsoft-com:vml" Requires="v">
                <p:oleObj spid="_x0000_s7363" name="Equation" r:id="rId8" imgW="253800" imgH="228600" progId="Equation.DSMT4">
                  <p:embed/>
                </p:oleObj>
              </mc:Choice>
              <mc:Fallback>
                <p:oleObj name="Equation" r:id="rId8" imgW="253800" imgH="228600" progId="Equation.DSMT4">
                  <p:embed/>
                  <p:pic>
                    <p:nvPicPr>
                      <p:cNvPr id="0" name=""/>
                      <p:cNvPicPr/>
                      <p:nvPr/>
                    </p:nvPicPr>
                    <p:blipFill>
                      <a:blip r:embed="rId9"/>
                      <a:stretch>
                        <a:fillRect/>
                      </a:stretch>
                    </p:blipFill>
                    <p:spPr>
                      <a:xfrm>
                        <a:off x="5508104" y="2060848"/>
                        <a:ext cx="504056" cy="453651"/>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2188329632"/>
              </p:ext>
            </p:extLst>
          </p:nvPr>
        </p:nvGraphicFramePr>
        <p:xfrm>
          <a:off x="2411760" y="4005064"/>
          <a:ext cx="2094063" cy="457324"/>
        </p:xfrm>
        <a:graphic>
          <a:graphicData uri="http://schemas.openxmlformats.org/presentationml/2006/ole">
            <mc:AlternateContent xmlns:mc="http://schemas.openxmlformats.org/markup-compatibility/2006">
              <mc:Choice xmlns:v="urn:schemas-microsoft-com:vml" Requires="v">
                <p:oleObj spid="_x0000_s7364" name="Equation" r:id="rId10" imgW="1104840" imgH="241200" progId="Equation.DSMT4">
                  <p:embed/>
                </p:oleObj>
              </mc:Choice>
              <mc:Fallback>
                <p:oleObj name="Equation" r:id="rId10" imgW="1104840" imgH="241200" progId="Equation.DSMT4">
                  <p:embed/>
                  <p:pic>
                    <p:nvPicPr>
                      <p:cNvPr id="0" name=""/>
                      <p:cNvPicPr/>
                      <p:nvPr/>
                    </p:nvPicPr>
                    <p:blipFill>
                      <a:blip r:embed="rId11"/>
                      <a:stretch>
                        <a:fillRect/>
                      </a:stretch>
                    </p:blipFill>
                    <p:spPr>
                      <a:xfrm>
                        <a:off x="2411760" y="4005064"/>
                        <a:ext cx="2094063" cy="457324"/>
                      </a:xfrm>
                      <a:prstGeom prst="rect">
                        <a:avLst/>
                      </a:prstGeom>
                    </p:spPr>
                  </p:pic>
                </p:oleObj>
              </mc:Fallback>
            </mc:AlternateContent>
          </a:graphicData>
        </a:graphic>
      </p:graphicFrame>
      <p:graphicFrame>
        <p:nvGraphicFramePr>
          <p:cNvPr id="10" name="Αντικείμενο 9"/>
          <p:cNvGraphicFramePr>
            <a:graphicFrameLocks noChangeAspect="1"/>
          </p:cNvGraphicFramePr>
          <p:nvPr>
            <p:extLst>
              <p:ext uri="{D42A27DB-BD31-4B8C-83A1-F6EECF244321}">
                <p14:modId xmlns:p14="http://schemas.microsoft.com/office/powerpoint/2010/main" val="1470880026"/>
              </p:ext>
            </p:extLst>
          </p:nvPr>
        </p:nvGraphicFramePr>
        <p:xfrm>
          <a:off x="5436096" y="4077072"/>
          <a:ext cx="288032" cy="384043"/>
        </p:xfrm>
        <a:graphic>
          <a:graphicData uri="http://schemas.openxmlformats.org/presentationml/2006/ole">
            <mc:AlternateContent xmlns:mc="http://schemas.openxmlformats.org/markup-compatibility/2006">
              <mc:Choice xmlns:v="urn:schemas-microsoft-com:vml" Requires="v">
                <p:oleObj spid="_x0000_s7365" name="Equation" r:id="rId12" imgW="152280" imgH="203040" progId="Equation.DSMT4">
                  <p:embed/>
                </p:oleObj>
              </mc:Choice>
              <mc:Fallback>
                <p:oleObj name="Equation" r:id="rId12" imgW="152280" imgH="203040" progId="Equation.DSMT4">
                  <p:embed/>
                  <p:pic>
                    <p:nvPicPr>
                      <p:cNvPr id="0" name=""/>
                      <p:cNvPicPr/>
                      <p:nvPr/>
                    </p:nvPicPr>
                    <p:blipFill>
                      <a:blip r:embed="rId13"/>
                      <a:stretch>
                        <a:fillRect/>
                      </a:stretch>
                    </p:blipFill>
                    <p:spPr>
                      <a:xfrm>
                        <a:off x="5436096" y="4077072"/>
                        <a:ext cx="288032" cy="384043"/>
                      </a:xfrm>
                      <a:prstGeom prst="rect">
                        <a:avLst/>
                      </a:prstGeom>
                    </p:spPr>
                  </p:pic>
                </p:oleObj>
              </mc:Fallback>
            </mc:AlternateContent>
          </a:graphicData>
        </a:graphic>
      </p:graphicFrame>
      <p:graphicFrame>
        <p:nvGraphicFramePr>
          <p:cNvPr id="11" name="Αντικείμενο 10"/>
          <p:cNvGraphicFramePr>
            <a:graphicFrameLocks noChangeAspect="1"/>
          </p:cNvGraphicFramePr>
          <p:nvPr>
            <p:extLst>
              <p:ext uri="{D42A27DB-BD31-4B8C-83A1-F6EECF244321}">
                <p14:modId xmlns:p14="http://schemas.microsoft.com/office/powerpoint/2010/main" val="3106180827"/>
              </p:ext>
            </p:extLst>
          </p:nvPr>
        </p:nvGraphicFramePr>
        <p:xfrm>
          <a:off x="2699792" y="4725144"/>
          <a:ext cx="1588599" cy="457324"/>
        </p:xfrm>
        <a:graphic>
          <a:graphicData uri="http://schemas.openxmlformats.org/presentationml/2006/ole">
            <mc:AlternateContent xmlns:mc="http://schemas.openxmlformats.org/markup-compatibility/2006">
              <mc:Choice xmlns:v="urn:schemas-microsoft-com:vml" Requires="v">
                <p:oleObj spid="_x0000_s7366" name="Equation" r:id="rId14" imgW="838080" imgH="241200" progId="Equation.DSMT4">
                  <p:embed/>
                </p:oleObj>
              </mc:Choice>
              <mc:Fallback>
                <p:oleObj name="Equation" r:id="rId14" imgW="838080" imgH="241200" progId="Equation.DSMT4">
                  <p:embed/>
                  <p:pic>
                    <p:nvPicPr>
                      <p:cNvPr id="0" name=""/>
                      <p:cNvPicPr/>
                      <p:nvPr/>
                    </p:nvPicPr>
                    <p:blipFill>
                      <a:blip r:embed="rId15"/>
                      <a:stretch>
                        <a:fillRect/>
                      </a:stretch>
                    </p:blipFill>
                    <p:spPr>
                      <a:xfrm>
                        <a:off x="2699792" y="4725144"/>
                        <a:ext cx="1588599" cy="457324"/>
                      </a:xfrm>
                      <a:prstGeom prst="rect">
                        <a:avLst/>
                      </a:prstGeom>
                    </p:spPr>
                  </p:pic>
                </p:oleObj>
              </mc:Fallback>
            </mc:AlternateContent>
          </a:graphicData>
        </a:graphic>
      </p:graphicFrame>
    </p:spTree>
    <p:extLst>
      <p:ext uri="{BB962C8B-B14F-4D97-AF65-F5344CB8AC3E}">
        <p14:creationId xmlns:p14="http://schemas.microsoft.com/office/powerpoint/2010/main" val="1347279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32</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sz="2400" dirty="0" err="1" smtClean="0">
                <a:latin typeface="Calibri" panose="020F0502020204030204" pitchFamily="34" charset="0"/>
              </a:rPr>
              <a:t>Εξισώσεις</a:t>
            </a:r>
            <a:r>
              <a:rPr lang="en-US" sz="2400" dirty="0" smtClean="0">
                <a:latin typeface="Calibri" panose="020F0502020204030204" pitchFamily="34" charset="0"/>
              </a:rPr>
              <a:t> </a:t>
            </a:r>
            <a:r>
              <a:rPr lang="en-US" sz="2400" dirty="0" err="1" smtClean="0">
                <a:latin typeface="Calibri" panose="020F0502020204030204" pitchFamily="34" charset="0"/>
              </a:rPr>
              <a:t>ενημέρωσης</a:t>
            </a:r>
            <a:r>
              <a:rPr lang="en-US" sz="2400" dirty="0" smtClean="0">
                <a:latin typeface="Calibri" panose="020F0502020204030204" pitchFamily="34" charset="0"/>
              </a:rPr>
              <a:t> </a:t>
            </a:r>
            <a:r>
              <a:rPr lang="en-US" sz="2400" dirty="0" err="1" smtClean="0">
                <a:latin typeface="Calibri" panose="020F0502020204030204" pitchFamily="34" charset="0"/>
              </a:rPr>
              <a:t>μετρήσεων</a:t>
            </a:r>
            <a:endParaRPr lang="en-US" sz="2400" dirty="0" smtClean="0">
              <a:latin typeface="Calibri" panose="020F0502020204030204" pitchFamily="34" charset="0"/>
            </a:endParaRPr>
          </a:p>
          <a:p>
            <a:endParaRPr lang="en-US" sz="2400" dirty="0" smtClean="0">
              <a:solidFill>
                <a:schemeClr val="tx2"/>
              </a:solidFill>
              <a:latin typeface="Calibri" panose="020F0502020204030204" pitchFamily="34" charset="0"/>
            </a:endParaRPr>
          </a:p>
          <a:p>
            <a:r>
              <a:rPr lang="en-US" sz="2400" dirty="0" err="1" smtClean="0">
                <a:solidFill>
                  <a:schemeClr val="tx2"/>
                </a:solidFill>
                <a:latin typeface="Calibri" panose="020F0502020204030204" pitchFamily="34" charset="0"/>
              </a:rPr>
              <a:t>Κέρδος</a:t>
            </a:r>
            <a:r>
              <a:rPr lang="en-US" sz="2400" dirty="0" smtClean="0">
                <a:solidFill>
                  <a:schemeClr val="tx2"/>
                </a:solidFill>
                <a:latin typeface="Calibri" panose="020F0502020204030204" pitchFamily="34" charset="0"/>
              </a:rPr>
              <a:t> </a:t>
            </a:r>
            <a:r>
              <a:rPr lang="en-US" sz="2400" dirty="0" err="1" smtClean="0">
                <a:solidFill>
                  <a:schemeClr val="tx2"/>
                </a:solidFill>
                <a:latin typeface="Calibri" panose="020F0502020204030204" pitchFamily="34" charset="0"/>
              </a:rPr>
              <a:t>Kalman</a:t>
            </a:r>
            <a:r>
              <a:rPr lang="en-US" sz="2400" dirty="0" smtClean="0">
                <a:solidFill>
                  <a:schemeClr val="tx2"/>
                </a:solidFill>
                <a:latin typeface="Calibri" panose="020F0502020204030204" pitchFamily="34" charset="0"/>
              </a:rPr>
              <a:t> (Gain):			,όπ</a:t>
            </a:r>
            <a:r>
              <a:rPr lang="en-US" sz="2400" dirty="0" err="1" smtClean="0">
                <a:solidFill>
                  <a:schemeClr val="tx2"/>
                </a:solidFill>
                <a:latin typeface="Calibri" panose="020F0502020204030204" pitchFamily="34" charset="0"/>
              </a:rPr>
              <a:t>ου</a:t>
            </a:r>
            <a:r>
              <a:rPr lang="en-US" sz="2400" dirty="0" smtClean="0">
                <a:solidFill>
                  <a:schemeClr val="tx2"/>
                </a:solidFill>
                <a:latin typeface="Calibri" panose="020F0502020204030204" pitchFamily="34" charset="0"/>
              </a:rPr>
              <a:t> </a:t>
            </a:r>
            <a:endParaRPr lang="en-US" sz="2100" dirty="0">
              <a:solidFill>
                <a:schemeClr val="tx2"/>
              </a:solidFill>
              <a:latin typeface="Calibri" panose="020F0502020204030204" pitchFamily="34" charset="0"/>
            </a:endParaRPr>
          </a:p>
          <a:p>
            <a:pPr marL="0" indent="0">
              <a:buNone/>
            </a:pPr>
            <a:r>
              <a:rPr lang="en-US" sz="1200" dirty="0" smtClean="0">
                <a:solidFill>
                  <a:schemeClr val="tx2"/>
                </a:solidFill>
                <a:latin typeface="Calibri" panose="020F0502020204030204" pitchFamily="34" charset="0"/>
              </a:rPr>
              <a:t>	</a:t>
            </a:r>
          </a:p>
          <a:p>
            <a:pPr marL="0" indent="0">
              <a:buNone/>
            </a:pPr>
            <a:r>
              <a:rPr lang="en-US" sz="2400" dirty="0">
                <a:solidFill>
                  <a:schemeClr val="tx2"/>
                </a:solidFill>
                <a:latin typeface="Calibri" panose="020F0502020204030204" pitchFamily="34" charset="0"/>
              </a:rPr>
              <a:t> </a:t>
            </a:r>
            <a:r>
              <a:rPr lang="en-US" sz="2400" dirty="0" smtClean="0">
                <a:solidFill>
                  <a:schemeClr val="tx2"/>
                </a:solidFill>
                <a:latin typeface="Calibri" panose="020F0502020204030204" pitchFamily="34" charset="0"/>
              </a:rPr>
              <a:t>   και 	   </a:t>
            </a:r>
            <a:r>
              <a:rPr lang="en-US" sz="2400" dirty="0" err="1" smtClean="0">
                <a:solidFill>
                  <a:schemeClr val="tx2"/>
                </a:solidFill>
                <a:latin typeface="Calibri" panose="020F0502020204030204" pitchFamily="34" charset="0"/>
              </a:rPr>
              <a:t>δι</a:t>
            </a:r>
            <a:r>
              <a:rPr lang="en-US" sz="2400" dirty="0" smtClean="0">
                <a:solidFill>
                  <a:schemeClr val="tx2"/>
                </a:solidFill>
                <a:latin typeface="Calibri" panose="020F0502020204030204" pitchFamily="34" charset="0"/>
              </a:rPr>
              <a:t>ακύμανση θορύβου μετρήσεων (σφάλμα μέτρησης)</a:t>
            </a:r>
          </a:p>
          <a:p>
            <a:r>
              <a:rPr lang="en-US" sz="2400" dirty="0" smtClean="0">
                <a:solidFill>
                  <a:schemeClr val="tx2"/>
                </a:solidFill>
                <a:latin typeface="Calibri" panose="020F0502020204030204" pitchFamily="34" charset="0"/>
              </a:rPr>
              <a:t> 		    και</a:t>
            </a:r>
          </a:p>
          <a:p>
            <a:endParaRPr lang="en-US" sz="2400" dirty="0">
              <a:solidFill>
                <a:schemeClr val="tx2"/>
              </a:solidFill>
              <a:latin typeface="Calibri" panose="020F0502020204030204" pitchFamily="34" charset="0"/>
            </a:endParaRPr>
          </a:p>
          <a:p>
            <a:r>
              <a:rPr lang="en-US" sz="2400" i="1" dirty="0" smtClean="0">
                <a:solidFill>
                  <a:schemeClr val="tx2"/>
                </a:solidFill>
                <a:latin typeface="Calibri" panose="020F0502020204030204" pitchFamily="34" charset="0"/>
              </a:rPr>
              <a:t>A posteriori </a:t>
            </a:r>
            <a:r>
              <a:rPr lang="en-US" sz="2400" dirty="0" err="1" smtClean="0">
                <a:solidFill>
                  <a:schemeClr val="tx2"/>
                </a:solidFill>
                <a:latin typeface="Calibri" panose="020F0502020204030204" pitchFamily="34" charset="0"/>
              </a:rPr>
              <a:t>εκτίμηση</a:t>
            </a:r>
            <a:r>
              <a:rPr lang="en-US" sz="2400" dirty="0" smtClean="0">
                <a:solidFill>
                  <a:schemeClr val="tx2"/>
                </a:solidFill>
                <a:latin typeface="Calibri" panose="020F0502020204030204" pitchFamily="34" charset="0"/>
              </a:rPr>
              <a:t> κα</a:t>
            </a:r>
            <a:r>
              <a:rPr lang="en-US" sz="2400" dirty="0" err="1" smtClean="0">
                <a:solidFill>
                  <a:schemeClr val="tx2"/>
                </a:solidFill>
                <a:latin typeface="Calibri" panose="020F0502020204030204" pitchFamily="34" charset="0"/>
              </a:rPr>
              <a:t>τάστ</a:t>
            </a:r>
            <a:r>
              <a:rPr lang="en-US" sz="2400" dirty="0" smtClean="0">
                <a:solidFill>
                  <a:schemeClr val="tx2"/>
                </a:solidFill>
                <a:latin typeface="Calibri" panose="020F0502020204030204" pitchFamily="34" charset="0"/>
              </a:rPr>
              <a:t>ασης:</a:t>
            </a:r>
          </a:p>
          <a:p>
            <a:pPr lvl="1"/>
            <a:endParaRPr lang="en-US" sz="2100" dirty="0" smtClean="0">
              <a:solidFill>
                <a:schemeClr val="tx2"/>
              </a:solidFill>
              <a:latin typeface="Calibri" panose="020F0502020204030204" pitchFamily="34" charset="0"/>
            </a:endParaRPr>
          </a:p>
          <a:p>
            <a:pPr lvl="1"/>
            <a:r>
              <a:rPr lang="en-US" sz="2100" dirty="0" smtClean="0">
                <a:solidFill>
                  <a:schemeClr val="tx2"/>
                </a:solidFill>
                <a:latin typeface="Calibri" panose="020F0502020204030204" pitchFamily="34" charset="0"/>
              </a:rPr>
              <a:t> 				   ,</a:t>
            </a:r>
            <a:r>
              <a:rPr lang="en-US" sz="2400" dirty="0" smtClean="0">
                <a:latin typeface="Calibri" panose="020F0502020204030204" pitchFamily="34" charset="0"/>
              </a:rPr>
              <a:t>όπ</a:t>
            </a:r>
            <a:r>
              <a:rPr lang="en-US" sz="2400" dirty="0" err="1" smtClean="0">
                <a:latin typeface="Calibri" panose="020F0502020204030204" pitchFamily="34" charset="0"/>
              </a:rPr>
              <a:t>ου</a:t>
            </a:r>
            <a:r>
              <a:rPr lang="en-US" sz="2400" dirty="0" smtClean="0">
                <a:latin typeface="Calibri" panose="020F0502020204030204" pitchFamily="34" charset="0"/>
              </a:rPr>
              <a:t> 	</a:t>
            </a:r>
            <a:r>
              <a:rPr lang="en-US" sz="2400" dirty="0" err="1" smtClean="0">
                <a:latin typeface="Calibri" panose="020F0502020204030204" pitchFamily="34" charset="0"/>
              </a:rPr>
              <a:t>μέτρηση</a:t>
            </a:r>
            <a:endParaRPr lang="en-US" sz="2100" dirty="0" smtClean="0">
              <a:solidFill>
                <a:schemeClr val="tx2"/>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3/7</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4060609396"/>
              </p:ext>
            </p:extLst>
          </p:nvPr>
        </p:nvGraphicFramePr>
        <p:xfrm>
          <a:off x="2451100" y="2311400"/>
          <a:ext cx="914400" cy="198438"/>
        </p:xfrm>
        <a:graphic>
          <a:graphicData uri="http://schemas.openxmlformats.org/presentationml/2006/ole">
            <mc:AlternateContent xmlns:mc="http://schemas.openxmlformats.org/markup-compatibility/2006">
              <mc:Choice xmlns:v="urn:schemas-microsoft-com:vml" Requires="v">
                <p:oleObj spid="_x0000_s8367"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2451100" y="2311400"/>
                        <a:ext cx="914400" cy="198438"/>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415498585"/>
              </p:ext>
            </p:extLst>
          </p:nvPr>
        </p:nvGraphicFramePr>
        <p:xfrm>
          <a:off x="4139952" y="1916831"/>
          <a:ext cx="1512168" cy="850595"/>
        </p:xfrm>
        <a:graphic>
          <a:graphicData uri="http://schemas.openxmlformats.org/presentationml/2006/ole">
            <mc:AlternateContent xmlns:mc="http://schemas.openxmlformats.org/markup-compatibility/2006">
              <mc:Choice xmlns:v="urn:schemas-microsoft-com:vml" Requires="v">
                <p:oleObj spid="_x0000_s8368" name="Equation" r:id="rId6" imgW="812520" imgH="457200" progId="Equation.DSMT4">
                  <p:embed/>
                </p:oleObj>
              </mc:Choice>
              <mc:Fallback>
                <p:oleObj name="Equation" r:id="rId6" imgW="812520" imgH="457200" progId="Equation.DSMT4">
                  <p:embed/>
                  <p:pic>
                    <p:nvPicPr>
                      <p:cNvPr id="0" name=""/>
                      <p:cNvPicPr/>
                      <p:nvPr/>
                    </p:nvPicPr>
                    <p:blipFill>
                      <a:blip r:embed="rId7"/>
                      <a:stretch>
                        <a:fillRect/>
                      </a:stretch>
                    </p:blipFill>
                    <p:spPr>
                      <a:xfrm>
                        <a:off x="4139952" y="1916831"/>
                        <a:ext cx="1512168" cy="850595"/>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204312294"/>
              </p:ext>
            </p:extLst>
          </p:nvPr>
        </p:nvGraphicFramePr>
        <p:xfrm>
          <a:off x="7092279" y="2145430"/>
          <a:ext cx="1224137" cy="432048"/>
        </p:xfrm>
        <a:graphic>
          <a:graphicData uri="http://schemas.openxmlformats.org/presentationml/2006/ole">
            <mc:AlternateContent xmlns:mc="http://schemas.openxmlformats.org/markup-compatibility/2006">
              <mc:Choice xmlns:v="urn:schemas-microsoft-com:vml" Requires="v">
                <p:oleObj spid="_x0000_s8369" name="Equation" r:id="rId8" imgW="647640" imgH="228600" progId="Equation.DSMT4">
                  <p:embed/>
                </p:oleObj>
              </mc:Choice>
              <mc:Fallback>
                <p:oleObj name="Equation" r:id="rId8" imgW="647640" imgH="228600" progId="Equation.DSMT4">
                  <p:embed/>
                  <p:pic>
                    <p:nvPicPr>
                      <p:cNvPr id="0" name=""/>
                      <p:cNvPicPr/>
                      <p:nvPr/>
                    </p:nvPicPr>
                    <p:blipFill>
                      <a:blip r:embed="rId9"/>
                      <a:stretch>
                        <a:fillRect/>
                      </a:stretch>
                    </p:blipFill>
                    <p:spPr>
                      <a:xfrm>
                        <a:off x="7092279" y="2145430"/>
                        <a:ext cx="1224137" cy="432048"/>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2497181462"/>
              </p:ext>
            </p:extLst>
          </p:nvPr>
        </p:nvGraphicFramePr>
        <p:xfrm>
          <a:off x="1259632" y="2852936"/>
          <a:ext cx="360040" cy="317603"/>
        </p:xfrm>
        <a:graphic>
          <a:graphicData uri="http://schemas.openxmlformats.org/presentationml/2006/ole">
            <mc:AlternateContent xmlns:mc="http://schemas.openxmlformats.org/markup-compatibility/2006">
              <mc:Choice xmlns:v="urn:schemas-microsoft-com:vml" Requires="v">
                <p:oleObj spid="_x0000_s8370" name="Equation" r:id="rId10" imgW="152280" imgH="164880" progId="Equation.DSMT4">
                  <p:embed/>
                </p:oleObj>
              </mc:Choice>
              <mc:Fallback>
                <p:oleObj name="Equation" r:id="rId10" imgW="152280" imgH="164880" progId="Equation.DSMT4">
                  <p:embed/>
                  <p:pic>
                    <p:nvPicPr>
                      <p:cNvPr id="0" name=""/>
                      <p:cNvPicPr/>
                      <p:nvPr/>
                    </p:nvPicPr>
                    <p:blipFill>
                      <a:blip r:embed="rId11"/>
                      <a:stretch>
                        <a:fillRect/>
                      </a:stretch>
                    </p:blipFill>
                    <p:spPr>
                      <a:xfrm>
                        <a:off x="1259632" y="2852936"/>
                        <a:ext cx="360040" cy="317603"/>
                      </a:xfrm>
                      <a:prstGeom prst="rect">
                        <a:avLst/>
                      </a:prstGeom>
                    </p:spPr>
                  </p:pic>
                </p:oleObj>
              </mc:Fallback>
            </mc:AlternateContent>
          </a:graphicData>
        </a:graphic>
      </p:graphicFrame>
      <p:graphicFrame>
        <p:nvGraphicFramePr>
          <p:cNvPr id="2" name="Αντικείμενο 1"/>
          <p:cNvGraphicFramePr>
            <a:graphicFrameLocks noChangeAspect="1"/>
          </p:cNvGraphicFramePr>
          <p:nvPr>
            <p:extLst>
              <p:ext uri="{D42A27DB-BD31-4B8C-83A1-F6EECF244321}">
                <p14:modId xmlns:p14="http://schemas.microsoft.com/office/powerpoint/2010/main" val="2003917807"/>
              </p:ext>
            </p:extLst>
          </p:nvPr>
        </p:nvGraphicFramePr>
        <p:xfrm>
          <a:off x="827584" y="3284984"/>
          <a:ext cx="1407976" cy="592832"/>
        </p:xfrm>
        <a:graphic>
          <a:graphicData uri="http://schemas.openxmlformats.org/presentationml/2006/ole">
            <mc:AlternateContent xmlns:mc="http://schemas.openxmlformats.org/markup-compatibility/2006">
              <mc:Choice xmlns:v="urn:schemas-microsoft-com:vml" Requires="v">
                <p:oleObj spid="_x0000_s8371" name="Equation" r:id="rId12" imgW="723600" imgH="304560" progId="Equation.DSMT4">
                  <p:embed/>
                </p:oleObj>
              </mc:Choice>
              <mc:Fallback>
                <p:oleObj name="Equation" r:id="rId12" imgW="723600" imgH="304560" progId="Equation.DSMT4">
                  <p:embed/>
                  <p:pic>
                    <p:nvPicPr>
                      <p:cNvPr id="0" name=""/>
                      <p:cNvPicPr/>
                      <p:nvPr/>
                    </p:nvPicPr>
                    <p:blipFill>
                      <a:blip r:embed="rId13"/>
                      <a:stretch>
                        <a:fillRect/>
                      </a:stretch>
                    </p:blipFill>
                    <p:spPr>
                      <a:xfrm>
                        <a:off x="827584" y="3284984"/>
                        <a:ext cx="1407976" cy="592832"/>
                      </a:xfrm>
                      <a:prstGeom prst="rect">
                        <a:avLst/>
                      </a:prstGeom>
                    </p:spPr>
                  </p:pic>
                </p:oleObj>
              </mc:Fallback>
            </mc:AlternateContent>
          </a:graphicData>
        </a:graphic>
      </p:graphicFrame>
      <p:graphicFrame>
        <p:nvGraphicFramePr>
          <p:cNvPr id="10" name="Αντικείμενο 9"/>
          <p:cNvGraphicFramePr>
            <a:graphicFrameLocks noChangeAspect="1"/>
          </p:cNvGraphicFramePr>
          <p:nvPr>
            <p:extLst>
              <p:ext uri="{D42A27DB-BD31-4B8C-83A1-F6EECF244321}">
                <p14:modId xmlns:p14="http://schemas.microsoft.com/office/powerpoint/2010/main" val="280087295"/>
              </p:ext>
            </p:extLst>
          </p:nvPr>
        </p:nvGraphicFramePr>
        <p:xfrm>
          <a:off x="3491880" y="3284984"/>
          <a:ext cx="1224136" cy="528058"/>
        </p:xfrm>
        <a:graphic>
          <a:graphicData uri="http://schemas.openxmlformats.org/presentationml/2006/ole">
            <mc:AlternateContent xmlns:mc="http://schemas.openxmlformats.org/markup-compatibility/2006">
              <mc:Choice xmlns:v="urn:schemas-microsoft-com:vml" Requires="v">
                <p:oleObj spid="_x0000_s8372" name="Equation" r:id="rId14" imgW="647640" imgH="279360" progId="Equation.DSMT4">
                  <p:embed/>
                </p:oleObj>
              </mc:Choice>
              <mc:Fallback>
                <p:oleObj name="Equation" r:id="rId14" imgW="647640" imgH="279360" progId="Equation.DSMT4">
                  <p:embed/>
                  <p:pic>
                    <p:nvPicPr>
                      <p:cNvPr id="0" name=""/>
                      <p:cNvPicPr/>
                      <p:nvPr/>
                    </p:nvPicPr>
                    <p:blipFill>
                      <a:blip r:embed="rId15"/>
                      <a:stretch>
                        <a:fillRect/>
                      </a:stretch>
                    </p:blipFill>
                    <p:spPr>
                      <a:xfrm>
                        <a:off x="3491880" y="3284984"/>
                        <a:ext cx="1224136" cy="528058"/>
                      </a:xfrm>
                      <a:prstGeom prst="rect">
                        <a:avLst/>
                      </a:prstGeom>
                    </p:spPr>
                  </p:pic>
                </p:oleObj>
              </mc:Fallback>
            </mc:AlternateContent>
          </a:graphicData>
        </a:graphic>
      </p:graphicFrame>
      <p:graphicFrame>
        <p:nvGraphicFramePr>
          <p:cNvPr id="11" name="Αντικείμενο 10"/>
          <p:cNvGraphicFramePr>
            <a:graphicFrameLocks noChangeAspect="1"/>
          </p:cNvGraphicFramePr>
          <p:nvPr>
            <p:extLst>
              <p:ext uri="{D42A27DB-BD31-4B8C-83A1-F6EECF244321}">
                <p14:modId xmlns:p14="http://schemas.microsoft.com/office/powerpoint/2010/main" val="1789745117"/>
              </p:ext>
            </p:extLst>
          </p:nvPr>
        </p:nvGraphicFramePr>
        <p:xfrm>
          <a:off x="1259632" y="4869160"/>
          <a:ext cx="2880321" cy="526212"/>
        </p:xfrm>
        <a:graphic>
          <a:graphicData uri="http://schemas.openxmlformats.org/presentationml/2006/ole">
            <mc:AlternateContent xmlns:mc="http://schemas.openxmlformats.org/markup-compatibility/2006">
              <mc:Choice xmlns:v="urn:schemas-microsoft-com:vml" Requires="v">
                <p:oleObj spid="_x0000_s8373" name="Equation" r:id="rId16" imgW="1320480" imgH="241200" progId="Equation.DSMT4">
                  <p:embed/>
                </p:oleObj>
              </mc:Choice>
              <mc:Fallback>
                <p:oleObj name="Equation" r:id="rId16" imgW="1320480" imgH="241200" progId="Equation.DSMT4">
                  <p:embed/>
                  <p:pic>
                    <p:nvPicPr>
                      <p:cNvPr id="0" name=""/>
                      <p:cNvPicPr/>
                      <p:nvPr/>
                    </p:nvPicPr>
                    <p:blipFill>
                      <a:blip r:embed="rId17"/>
                      <a:stretch>
                        <a:fillRect/>
                      </a:stretch>
                    </p:blipFill>
                    <p:spPr>
                      <a:xfrm>
                        <a:off x="1259632" y="4869160"/>
                        <a:ext cx="2880321" cy="526212"/>
                      </a:xfrm>
                      <a:prstGeom prst="rect">
                        <a:avLst/>
                      </a:prstGeom>
                    </p:spPr>
                  </p:pic>
                </p:oleObj>
              </mc:Fallback>
            </mc:AlternateContent>
          </a:graphicData>
        </a:graphic>
      </p:graphicFrame>
      <p:graphicFrame>
        <p:nvGraphicFramePr>
          <p:cNvPr id="12" name="Αντικείμενο 11"/>
          <p:cNvGraphicFramePr>
            <a:graphicFrameLocks noChangeAspect="1"/>
          </p:cNvGraphicFramePr>
          <p:nvPr>
            <p:extLst>
              <p:ext uri="{D42A27DB-BD31-4B8C-83A1-F6EECF244321}">
                <p14:modId xmlns:p14="http://schemas.microsoft.com/office/powerpoint/2010/main" val="1772359433"/>
              </p:ext>
            </p:extLst>
          </p:nvPr>
        </p:nvGraphicFramePr>
        <p:xfrm>
          <a:off x="5364088" y="4941168"/>
          <a:ext cx="360040" cy="498517"/>
        </p:xfrm>
        <a:graphic>
          <a:graphicData uri="http://schemas.openxmlformats.org/presentationml/2006/ole">
            <mc:AlternateContent xmlns:mc="http://schemas.openxmlformats.org/markup-compatibility/2006">
              <mc:Choice xmlns:v="urn:schemas-microsoft-com:vml" Requires="v">
                <p:oleObj spid="_x0000_s8374" name="Equation" r:id="rId18" imgW="164880" imgH="228600" progId="Equation.DSMT4">
                  <p:embed/>
                </p:oleObj>
              </mc:Choice>
              <mc:Fallback>
                <p:oleObj name="Equation" r:id="rId18" imgW="164880" imgH="228600" progId="Equation.DSMT4">
                  <p:embed/>
                  <p:pic>
                    <p:nvPicPr>
                      <p:cNvPr id="0" name=""/>
                      <p:cNvPicPr/>
                      <p:nvPr/>
                    </p:nvPicPr>
                    <p:blipFill>
                      <a:blip r:embed="rId19"/>
                      <a:stretch>
                        <a:fillRect/>
                      </a:stretch>
                    </p:blipFill>
                    <p:spPr>
                      <a:xfrm>
                        <a:off x="5364088" y="4941168"/>
                        <a:ext cx="360040" cy="498517"/>
                      </a:xfrm>
                      <a:prstGeom prst="rect">
                        <a:avLst/>
                      </a:prstGeom>
                    </p:spPr>
                  </p:pic>
                </p:oleObj>
              </mc:Fallback>
            </mc:AlternateContent>
          </a:graphicData>
        </a:graphic>
      </p:graphicFrame>
    </p:spTree>
    <p:extLst>
      <p:ext uri="{BB962C8B-B14F-4D97-AF65-F5344CB8AC3E}">
        <p14:creationId xmlns:p14="http://schemas.microsoft.com/office/powerpoint/2010/main" val="2387453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33</a:t>
            </a:fld>
            <a:endParaRPr lang="el-GR"/>
          </a:p>
        </p:txBody>
      </p:sp>
      <p:sp>
        <p:nvSpPr>
          <p:cNvPr id="4" name="Θέση περιεχομένου 3"/>
          <p:cNvSpPr>
            <a:spLocks noGrp="1"/>
          </p:cNvSpPr>
          <p:nvPr>
            <p:ph sz="quarter" idx="1"/>
          </p:nvPr>
        </p:nvSpPr>
        <p:spPr/>
        <p:txBody>
          <a:bodyPr>
            <a:normAutofit lnSpcReduction="10000"/>
          </a:bodyPr>
          <a:lstStyle/>
          <a:p>
            <a:pPr marL="0" indent="0">
              <a:buNone/>
            </a:pPr>
            <a:r>
              <a:rPr lang="en-US" sz="2400" dirty="0" err="1">
                <a:latin typeface="Calibri" panose="020F0502020204030204" pitchFamily="34" charset="0"/>
              </a:rPr>
              <a:t>Εξισώσεις</a:t>
            </a:r>
            <a:r>
              <a:rPr lang="en-US" sz="2400" dirty="0">
                <a:latin typeface="Calibri" panose="020F0502020204030204" pitchFamily="34" charset="0"/>
              </a:rPr>
              <a:t> </a:t>
            </a:r>
            <a:r>
              <a:rPr lang="en-US" sz="2400" dirty="0" err="1">
                <a:latin typeface="Calibri" panose="020F0502020204030204" pitchFamily="34" charset="0"/>
              </a:rPr>
              <a:t>ενημέρωσης</a:t>
            </a:r>
            <a:r>
              <a:rPr lang="en-US" sz="2400" dirty="0">
                <a:latin typeface="Calibri" panose="020F0502020204030204" pitchFamily="34" charset="0"/>
              </a:rPr>
              <a:t> </a:t>
            </a:r>
            <a:r>
              <a:rPr lang="en-US" sz="2400" dirty="0" err="1" smtClean="0">
                <a:latin typeface="Calibri" panose="020F0502020204030204" pitchFamily="34" charset="0"/>
              </a:rPr>
              <a:t>μετρήσεων</a:t>
            </a:r>
            <a:endParaRPr lang="en-US" sz="2400" dirty="0" smtClean="0">
              <a:latin typeface="Calibri" panose="020F0502020204030204" pitchFamily="34" charset="0"/>
            </a:endParaRPr>
          </a:p>
          <a:p>
            <a:r>
              <a:rPr lang="en-US" sz="2400" dirty="0" smtClean="0">
                <a:solidFill>
                  <a:schemeClr val="tx2"/>
                </a:solidFill>
                <a:latin typeface="Calibri" panose="020F0502020204030204" pitchFamily="34" charset="0"/>
              </a:rPr>
              <a:t>A posteriori </a:t>
            </a:r>
            <a:r>
              <a:rPr lang="en-US" sz="2400" dirty="0" err="1" smtClean="0">
                <a:solidFill>
                  <a:schemeClr val="tx2"/>
                </a:solidFill>
                <a:latin typeface="Calibri" panose="020F0502020204030204" pitchFamily="34" charset="0"/>
              </a:rPr>
              <a:t>σφάλμ</a:t>
            </a:r>
            <a:r>
              <a:rPr lang="en-US" sz="2400" dirty="0" smtClean="0">
                <a:solidFill>
                  <a:schemeClr val="tx2"/>
                </a:solidFill>
                <a:latin typeface="Calibri" panose="020F0502020204030204" pitchFamily="34" charset="0"/>
              </a:rPr>
              <a:t>α εκτίμησης:</a:t>
            </a:r>
            <a:endParaRPr lang="en-US" sz="2100" dirty="0" smtClean="0">
              <a:solidFill>
                <a:schemeClr val="tx2"/>
              </a:solidFill>
              <a:latin typeface="Calibri" panose="020F0502020204030204" pitchFamily="34" charset="0"/>
            </a:endParaRPr>
          </a:p>
          <a:p>
            <a:pPr marL="0" indent="0">
              <a:buNone/>
            </a:pPr>
            <a:endParaRPr lang="en-US" sz="800" dirty="0" smtClean="0">
              <a:solidFill>
                <a:schemeClr val="tx2"/>
              </a:solidFill>
              <a:latin typeface="Calibri" panose="020F0502020204030204" pitchFamily="34" charset="0"/>
            </a:endParaRPr>
          </a:p>
          <a:p>
            <a:pPr marL="0" indent="0">
              <a:buNone/>
            </a:pPr>
            <a:r>
              <a:rPr lang="en-US" sz="2400" dirty="0" smtClean="0">
                <a:solidFill>
                  <a:schemeClr val="tx2"/>
                </a:solidFill>
                <a:latin typeface="Calibri" panose="020F0502020204030204" pitchFamily="34" charset="0"/>
              </a:rPr>
              <a:t>Πα</a:t>
            </a:r>
            <a:r>
              <a:rPr lang="en-US" sz="2400" dirty="0" err="1" smtClean="0">
                <a:solidFill>
                  <a:schemeClr val="tx2"/>
                </a:solidFill>
                <a:latin typeface="Calibri" panose="020F0502020204030204" pitchFamily="34" charset="0"/>
              </a:rPr>
              <a:t>ράμετροι</a:t>
            </a:r>
            <a:r>
              <a:rPr lang="en-US" sz="2400" dirty="0" smtClean="0">
                <a:solidFill>
                  <a:schemeClr val="tx2"/>
                </a:solidFill>
                <a:latin typeface="Calibri" panose="020F0502020204030204" pitchFamily="34" charset="0"/>
              </a:rPr>
              <a:t> απ</a:t>
            </a:r>
            <a:r>
              <a:rPr lang="en-US" sz="2400" dirty="0" err="1" smtClean="0">
                <a:solidFill>
                  <a:schemeClr val="tx2"/>
                </a:solidFill>
                <a:latin typeface="Calibri" panose="020F0502020204030204" pitchFamily="34" charset="0"/>
              </a:rPr>
              <a:t>όδοσης</a:t>
            </a:r>
            <a:endParaRPr lang="en-US" sz="2400" dirty="0" smtClean="0">
              <a:solidFill>
                <a:schemeClr val="tx2"/>
              </a:solidFill>
              <a:latin typeface="Calibri" panose="020F0502020204030204" pitchFamily="34" charset="0"/>
            </a:endParaRPr>
          </a:p>
          <a:p>
            <a:r>
              <a:rPr lang="en-US" sz="2000" dirty="0" smtClean="0">
                <a:solidFill>
                  <a:schemeClr val="tx2"/>
                </a:solidFill>
                <a:latin typeface="Calibri" panose="020F0502020204030204" pitchFamily="34" charset="0"/>
              </a:rPr>
              <a:t> </a:t>
            </a:r>
            <a:r>
              <a:rPr lang="en-US" sz="2000" dirty="0" err="1" smtClean="0">
                <a:solidFill>
                  <a:schemeClr val="tx2"/>
                </a:solidFill>
                <a:latin typeface="Calibri" panose="020F0502020204030204" pitchFamily="34" charset="0"/>
              </a:rPr>
              <a:t>σφ</a:t>
            </a:r>
            <a:r>
              <a:rPr lang="en-US" sz="2000" dirty="0" err="1">
                <a:solidFill>
                  <a:schemeClr val="tx2"/>
                </a:solidFill>
                <a:latin typeface="Calibri" panose="020F0502020204030204" pitchFamily="34" charset="0"/>
              </a:rPr>
              <a:t>ά</a:t>
            </a:r>
            <a:r>
              <a:rPr lang="en-US" sz="2000" dirty="0" err="1" smtClean="0">
                <a:solidFill>
                  <a:schemeClr val="tx2"/>
                </a:solidFill>
                <a:latin typeface="Calibri" panose="020F0502020204030204" pitchFamily="34" charset="0"/>
              </a:rPr>
              <a:t>λμ</a:t>
            </a:r>
            <a:r>
              <a:rPr lang="en-US" sz="2000" dirty="0" smtClean="0">
                <a:solidFill>
                  <a:schemeClr val="tx2"/>
                </a:solidFill>
                <a:latin typeface="Calibri" panose="020F0502020204030204" pitchFamily="34" charset="0"/>
              </a:rPr>
              <a:t>α μετρήσεων </a:t>
            </a:r>
          </a:p>
          <a:p>
            <a:r>
              <a:rPr lang="en-US" sz="2000" dirty="0" err="1">
                <a:solidFill>
                  <a:schemeClr val="tx2"/>
                </a:solidFill>
                <a:latin typeface="Calibri" panose="020F0502020204030204" pitchFamily="34" charset="0"/>
              </a:rPr>
              <a:t>δ</a:t>
            </a:r>
            <a:r>
              <a:rPr lang="en-US" sz="2000" dirty="0" err="1" smtClean="0">
                <a:solidFill>
                  <a:schemeClr val="tx2"/>
                </a:solidFill>
                <a:latin typeface="Calibri" panose="020F0502020204030204" pitchFamily="34" charset="0"/>
              </a:rPr>
              <a:t>ι</a:t>
            </a:r>
            <a:r>
              <a:rPr lang="en-US" sz="2000" dirty="0" smtClean="0">
                <a:solidFill>
                  <a:schemeClr val="tx2"/>
                </a:solidFill>
                <a:latin typeface="Calibri" panose="020F0502020204030204" pitchFamily="34" charset="0"/>
              </a:rPr>
              <a:t>ακύμανση θορύβου </a:t>
            </a:r>
            <a:endParaRPr lang="en-US" sz="2000" dirty="0">
              <a:solidFill>
                <a:schemeClr val="tx2"/>
              </a:solidFill>
              <a:latin typeface="Calibri" panose="020F0502020204030204" pitchFamily="34" charset="0"/>
            </a:endParaRPr>
          </a:p>
          <a:p>
            <a:pPr marL="0" indent="0">
              <a:buNone/>
            </a:pPr>
            <a:endParaRPr lang="en-US" sz="2000" i="1" dirty="0" smtClean="0">
              <a:solidFill>
                <a:schemeClr val="tx2"/>
              </a:solidFill>
              <a:latin typeface="Calibri" panose="020F0502020204030204" pitchFamily="34" charset="0"/>
            </a:endParaRPr>
          </a:p>
          <a:p>
            <a:pPr marL="0" indent="0">
              <a:buNone/>
            </a:pPr>
            <a:endParaRPr lang="en-US" sz="2000" i="1" dirty="0">
              <a:solidFill>
                <a:schemeClr val="tx2"/>
              </a:solidFill>
              <a:latin typeface="Calibri" panose="020F0502020204030204" pitchFamily="34" charset="0"/>
            </a:endParaRPr>
          </a:p>
          <a:p>
            <a:pPr marL="0" indent="0">
              <a:buNone/>
            </a:pPr>
            <a:endParaRPr lang="en-US" sz="2000" i="1" dirty="0" smtClean="0">
              <a:solidFill>
                <a:schemeClr val="tx2"/>
              </a:solidFill>
              <a:latin typeface="Calibri" panose="020F0502020204030204" pitchFamily="34" charset="0"/>
            </a:endParaRPr>
          </a:p>
          <a:p>
            <a:pPr marL="0" indent="0">
              <a:buNone/>
            </a:pPr>
            <a:endParaRPr lang="en-US" sz="2000" i="1" dirty="0" smtClean="0">
              <a:solidFill>
                <a:schemeClr val="tx2"/>
              </a:solidFill>
              <a:latin typeface="Calibri" panose="020F0502020204030204" pitchFamily="34" charset="0"/>
            </a:endParaRPr>
          </a:p>
          <a:p>
            <a:pPr marL="0" indent="0">
              <a:buNone/>
            </a:pPr>
            <a:endParaRPr lang="en-US" sz="2000" i="1" dirty="0">
              <a:solidFill>
                <a:schemeClr val="tx2"/>
              </a:solidFill>
              <a:latin typeface="Calibri" panose="020F0502020204030204" pitchFamily="34" charset="0"/>
            </a:endParaRPr>
          </a:p>
          <a:p>
            <a:pPr marL="0" indent="0">
              <a:buNone/>
            </a:pPr>
            <a:endParaRPr lang="en-US" sz="2000" i="1" dirty="0" smtClean="0">
              <a:solidFill>
                <a:schemeClr val="tx2"/>
              </a:solidFill>
              <a:latin typeface="Calibri" panose="020F0502020204030204" pitchFamily="34" charset="0"/>
            </a:endParaRPr>
          </a:p>
          <a:p>
            <a:pPr marL="0" indent="0">
              <a:buNone/>
            </a:pPr>
            <a:r>
              <a:rPr lang="en-US" sz="2000" i="1" dirty="0">
                <a:solidFill>
                  <a:schemeClr val="tx2"/>
                </a:solidFill>
                <a:latin typeface="Calibri" panose="020F0502020204030204" pitchFamily="34" charset="0"/>
              </a:rPr>
              <a:t>	</a:t>
            </a:r>
            <a:r>
              <a:rPr lang="en-US" sz="2000" i="1" dirty="0" smtClean="0">
                <a:solidFill>
                  <a:schemeClr val="tx2"/>
                </a:solidFill>
                <a:latin typeface="Calibri" panose="020F0502020204030204" pitchFamily="34" charset="0"/>
              </a:rPr>
              <a:t>				</a:t>
            </a:r>
            <a:r>
              <a:rPr lang="en-US" sz="2000" i="1" dirty="0" err="1" smtClean="0">
                <a:solidFill>
                  <a:schemeClr val="tx2"/>
                </a:solidFill>
                <a:latin typeface="Calibri" panose="020F0502020204030204" pitchFamily="34" charset="0"/>
              </a:rPr>
              <a:t>Διάγρ</a:t>
            </a:r>
            <a:r>
              <a:rPr lang="en-US" sz="2000" i="1" dirty="0" smtClean="0">
                <a:solidFill>
                  <a:schemeClr val="tx2"/>
                </a:solidFill>
                <a:latin typeface="Calibri" panose="020F0502020204030204" pitchFamily="34" charset="0"/>
              </a:rPr>
              <a:t>αμμα Ροής ΚΦ</a:t>
            </a:r>
            <a:endParaRPr lang="en-US" sz="2000" i="1" dirty="0" smtClean="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4/7</a:t>
            </a:r>
            <a:endParaRPr lang="el-GR"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975859260"/>
              </p:ext>
            </p:extLst>
          </p:nvPr>
        </p:nvGraphicFramePr>
        <p:xfrm>
          <a:off x="5004048" y="1700808"/>
          <a:ext cx="1829296" cy="457324"/>
        </p:xfrm>
        <a:graphic>
          <a:graphicData uri="http://schemas.openxmlformats.org/presentationml/2006/ole">
            <mc:AlternateContent xmlns:mc="http://schemas.openxmlformats.org/markup-compatibility/2006">
              <mc:Choice xmlns:v="urn:schemas-microsoft-com:vml" Requires="v">
                <p:oleObj spid="_x0000_s9254" name="Equation" r:id="rId4" imgW="965160" imgH="241200" progId="Equation.DSMT4">
                  <p:embed/>
                </p:oleObj>
              </mc:Choice>
              <mc:Fallback>
                <p:oleObj name="Equation" r:id="rId4" imgW="965160" imgH="241200" progId="Equation.DSMT4">
                  <p:embed/>
                  <p:pic>
                    <p:nvPicPr>
                      <p:cNvPr id="0" name=""/>
                      <p:cNvPicPr/>
                      <p:nvPr/>
                    </p:nvPicPr>
                    <p:blipFill>
                      <a:blip r:embed="rId5"/>
                      <a:stretch>
                        <a:fillRect/>
                      </a:stretch>
                    </p:blipFill>
                    <p:spPr>
                      <a:xfrm>
                        <a:off x="5004048" y="1700808"/>
                        <a:ext cx="1829296" cy="457324"/>
                      </a:xfrm>
                      <a:prstGeom prst="rect">
                        <a:avLst/>
                      </a:prstGeom>
                    </p:spPr>
                  </p:pic>
                </p:oleObj>
              </mc:Fallback>
            </mc:AlternateContent>
          </a:graphicData>
        </a:graphic>
      </p:graphicFrame>
      <p:pic>
        <p:nvPicPr>
          <p:cNvPr id="9219" name="Picture 3" descr="C:\Users\GEORGE\Desktop\ROV\DiplomaThesis\KalmanFilter\EquationsK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2363082"/>
            <a:ext cx="4469423" cy="30410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Αντικείμενο 7"/>
          <p:cNvGraphicFramePr>
            <a:graphicFrameLocks noChangeAspect="1"/>
          </p:cNvGraphicFramePr>
          <p:nvPr>
            <p:extLst>
              <p:ext uri="{D42A27DB-BD31-4B8C-83A1-F6EECF244321}">
                <p14:modId xmlns:p14="http://schemas.microsoft.com/office/powerpoint/2010/main" val="3428146961"/>
              </p:ext>
            </p:extLst>
          </p:nvPr>
        </p:nvGraphicFramePr>
        <p:xfrm>
          <a:off x="3419872" y="2636912"/>
          <a:ext cx="360362" cy="317500"/>
        </p:xfrm>
        <a:graphic>
          <a:graphicData uri="http://schemas.openxmlformats.org/presentationml/2006/ole">
            <mc:AlternateContent xmlns:mc="http://schemas.openxmlformats.org/markup-compatibility/2006">
              <mc:Choice xmlns:v="urn:schemas-microsoft-com:vml" Requires="v">
                <p:oleObj spid="_x0000_s9255" name="Equation" r:id="rId7" imgW="152280" imgH="164880" progId="Equation.DSMT4">
                  <p:embed/>
                </p:oleObj>
              </mc:Choice>
              <mc:Fallback>
                <p:oleObj name="Equation" r:id="rId7" imgW="152280" imgH="164880" progId="Equation.DSMT4">
                  <p:embed/>
                  <p:pic>
                    <p:nvPicPr>
                      <p:cNvPr id="0" name="Αντικείμενο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2636912"/>
                        <a:ext cx="3603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3870243345"/>
              </p:ext>
            </p:extLst>
          </p:nvPr>
        </p:nvGraphicFramePr>
        <p:xfrm>
          <a:off x="3419872" y="2996952"/>
          <a:ext cx="288925" cy="384175"/>
        </p:xfrm>
        <a:graphic>
          <a:graphicData uri="http://schemas.openxmlformats.org/presentationml/2006/ole">
            <mc:AlternateContent xmlns:mc="http://schemas.openxmlformats.org/markup-compatibility/2006">
              <mc:Choice xmlns:v="urn:schemas-microsoft-com:vml" Requires="v">
                <p:oleObj spid="_x0000_s9256" name="Equation" r:id="rId9" imgW="152280" imgH="203040" progId="Equation.DSMT4">
                  <p:embed/>
                </p:oleObj>
              </mc:Choice>
              <mc:Fallback>
                <p:oleObj name="Equation" r:id="rId9" imgW="152280" imgH="203040" progId="Equation.DSMT4">
                  <p:embed/>
                  <p:pic>
                    <p:nvPicPr>
                      <p:cNvPr id="0" name="Αντικείμενο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2996952"/>
                        <a:ext cx="2889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01881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34</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sz="2000" dirty="0" err="1" smtClean="0">
                <a:latin typeface="Calibri" panose="020F0502020204030204" pitchFamily="34" charset="0"/>
              </a:rPr>
              <a:t>Σύγκριση</a:t>
            </a:r>
            <a:r>
              <a:rPr lang="en-US" sz="2000" dirty="0" smtClean="0">
                <a:latin typeface="Calibri" panose="020F0502020204030204" pitchFamily="34" charset="0"/>
              </a:rPr>
              <a:t> ΚΦ vs αφιλτράριστων μετρήσεων,  </a:t>
            </a:r>
            <a:r>
              <a:rPr lang="en-US" sz="2000" i="1" dirty="0" smtClean="0">
                <a:latin typeface="Calibri" panose="020F0502020204030204" pitchFamily="34" charset="0"/>
              </a:rPr>
              <a:t>R=1 </a:t>
            </a:r>
            <a:r>
              <a:rPr lang="en-US" sz="2000" dirty="0" smtClean="0">
                <a:latin typeface="Calibri" panose="020F0502020204030204" pitchFamily="34" charset="0"/>
              </a:rPr>
              <a:t>,</a:t>
            </a:r>
            <a:r>
              <a:rPr lang="en-US" sz="2000" i="1" dirty="0" smtClean="0">
                <a:latin typeface="Calibri" panose="020F0502020204030204" pitchFamily="34" charset="0"/>
              </a:rPr>
              <a:t> Q=0.01</a:t>
            </a:r>
            <a:endParaRPr lang="en-US" sz="2000"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r>
              <a:rPr lang="en-US" sz="2000" dirty="0" err="1" smtClean="0">
                <a:latin typeface="Calibri" panose="020F0502020204030204" pitchFamily="34" charset="0"/>
              </a:rPr>
              <a:t>Εξομάλυνση</a:t>
            </a:r>
            <a:r>
              <a:rPr lang="en-US" sz="2000" dirty="0" smtClean="0">
                <a:latin typeface="Calibri" panose="020F0502020204030204" pitchFamily="34" charset="0"/>
              </a:rPr>
              <a:t> </a:t>
            </a:r>
            <a:r>
              <a:rPr lang="en-US" sz="2000" dirty="0" err="1" smtClean="0">
                <a:latin typeface="Calibri" panose="020F0502020204030204" pitchFamily="34" charset="0"/>
              </a:rPr>
              <a:t>θορύ</a:t>
            </a:r>
            <a:r>
              <a:rPr lang="en-US" sz="2000" dirty="0" smtClean="0">
                <a:latin typeface="Calibri" panose="020F0502020204030204" pitchFamily="34" charset="0"/>
              </a:rPr>
              <a:t>βου αλλά χάνεται ακρίβεια μετρήσεων</a:t>
            </a:r>
            <a:endParaRPr lang="en-US" sz="2000" dirty="0">
              <a:latin typeface="Calibri" panose="020F0502020204030204" pitchFamily="34" charset="0"/>
            </a:endParaRPr>
          </a:p>
          <a:p>
            <a:pPr marL="0" indent="0">
              <a:buNone/>
            </a:pPr>
            <a:endParaRPr lang="en-US" sz="2000" i="1" dirty="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5/7</a:t>
            </a:r>
            <a:endParaRPr lang="el-GR" dirty="0">
              <a:latin typeface="Cambria" panose="02040503050406030204" pitchFamily="18" charset="0"/>
            </a:endParaRPr>
          </a:p>
        </p:txBody>
      </p:sp>
      <p:pic>
        <p:nvPicPr>
          <p:cNvPr id="6" name="Εικόνα 5" descr="C:\Users\GEORGE\Desktop\ROV\DiplomaThesis\images\kalmanE1Q0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1722905"/>
            <a:ext cx="6480720" cy="3675427"/>
          </a:xfrm>
          <a:prstGeom prst="rect">
            <a:avLst/>
          </a:prstGeom>
          <a:noFill/>
          <a:ln>
            <a:noFill/>
          </a:ln>
        </p:spPr>
      </p:pic>
    </p:spTree>
    <p:extLst>
      <p:ext uri="{BB962C8B-B14F-4D97-AF65-F5344CB8AC3E}">
        <p14:creationId xmlns:p14="http://schemas.microsoft.com/office/powerpoint/2010/main" val="21460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35</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sz="2000" dirty="0" err="1" smtClean="0">
                <a:latin typeface="Calibri" panose="020F0502020204030204" pitchFamily="34" charset="0"/>
              </a:rPr>
              <a:t>Σύγκριση</a:t>
            </a:r>
            <a:r>
              <a:rPr lang="en-US" sz="2000" dirty="0" smtClean="0">
                <a:latin typeface="Calibri" panose="020F0502020204030204" pitchFamily="34" charset="0"/>
              </a:rPr>
              <a:t> ΚΦ vs αφιλτράριστων μετρήσεων,  </a:t>
            </a:r>
            <a:r>
              <a:rPr lang="en-US" sz="2000" i="1" dirty="0" smtClean="0">
                <a:latin typeface="Calibri" panose="020F0502020204030204" pitchFamily="34" charset="0"/>
              </a:rPr>
              <a:t>R=1 </a:t>
            </a:r>
            <a:r>
              <a:rPr lang="en-US" sz="2000" dirty="0" smtClean="0">
                <a:latin typeface="Calibri" panose="020F0502020204030204" pitchFamily="34" charset="0"/>
              </a:rPr>
              <a:t>,</a:t>
            </a:r>
            <a:r>
              <a:rPr lang="en-US" sz="2000" i="1" dirty="0" smtClean="0">
                <a:latin typeface="Calibri" panose="020F0502020204030204" pitchFamily="34" charset="0"/>
              </a:rPr>
              <a:t> Q=0.5</a:t>
            </a:r>
            <a:endParaRPr lang="en-US" sz="2000"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r>
              <a:rPr lang="en-US" sz="2000" dirty="0" err="1" smtClean="0">
                <a:latin typeface="Calibri" panose="020F0502020204030204" pitchFamily="34" charset="0"/>
              </a:rPr>
              <a:t>Δι</a:t>
            </a:r>
            <a:r>
              <a:rPr lang="en-US" sz="2000" dirty="0" smtClean="0">
                <a:latin typeface="Calibri" panose="020F0502020204030204" pitchFamily="34" charset="0"/>
              </a:rPr>
              <a:t>ατήρηση ακρίβειας μετρήσεων  αλλά ευαισθησία </a:t>
            </a:r>
            <a:r>
              <a:rPr lang="en-US" sz="2000" i="1" dirty="0" smtClean="0">
                <a:latin typeface="Calibri" panose="020F0502020204030204" pitchFamily="34" charset="0"/>
              </a:rPr>
              <a:t> </a:t>
            </a:r>
            <a:r>
              <a:rPr lang="en-US" sz="2000" dirty="0" smtClean="0">
                <a:latin typeface="Calibri" panose="020F0502020204030204" pitchFamily="34" charset="0"/>
              </a:rPr>
              <a:t>σε θόρυβο</a:t>
            </a:r>
            <a:endParaRPr lang="en-US" sz="2000" dirty="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6/7</a:t>
            </a:r>
            <a:endParaRPr lang="el-GR" dirty="0">
              <a:latin typeface="Cambria" panose="02040503050406030204" pitchFamily="18" charset="0"/>
            </a:endParaRPr>
          </a:p>
        </p:txBody>
      </p:sp>
      <p:pic>
        <p:nvPicPr>
          <p:cNvPr id="7" name="Εικόνα 6" descr="C:\Users\GEORGE\Desktop\ROV\DiplomaThesis\images\kalmanE1Q0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700808"/>
            <a:ext cx="6624736" cy="3713341"/>
          </a:xfrm>
          <a:prstGeom prst="rect">
            <a:avLst/>
          </a:prstGeom>
          <a:noFill/>
          <a:ln>
            <a:noFill/>
          </a:ln>
        </p:spPr>
      </p:pic>
    </p:spTree>
    <p:extLst>
      <p:ext uri="{BB962C8B-B14F-4D97-AF65-F5344CB8AC3E}">
        <p14:creationId xmlns:p14="http://schemas.microsoft.com/office/powerpoint/2010/main" val="2212341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36</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sz="2000" dirty="0" err="1" smtClean="0">
                <a:latin typeface="Calibri" panose="020F0502020204030204" pitchFamily="34" charset="0"/>
              </a:rPr>
              <a:t>Σύγκριση</a:t>
            </a:r>
            <a:r>
              <a:rPr lang="en-US" sz="2000" dirty="0" smtClean="0">
                <a:latin typeface="Calibri" panose="020F0502020204030204" pitchFamily="34" charset="0"/>
              </a:rPr>
              <a:t> ΚΦ vs αφιλτράριστων μετρήσεων,  </a:t>
            </a:r>
            <a:r>
              <a:rPr lang="en-US" sz="2000" i="1" dirty="0" smtClean="0">
                <a:latin typeface="Calibri" panose="020F0502020204030204" pitchFamily="34" charset="0"/>
              </a:rPr>
              <a:t>R=2 </a:t>
            </a:r>
            <a:r>
              <a:rPr lang="en-US" sz="2000" dirty="0" smtClean="0">
                <a:latin typeface="Calibri" panose="020F0502020204030204" pitchFamily="34" charset="0"/>
              </a:rPr>
              <a:t>,</a:t>
            </a:r>
            <a:r>
              <a:rPr lang="en-US" sz="2000" i="1" dirty="0" smtClean="0">
                <a:latin typeface="Calibri" panose="020F0502020204030204" pitchFamily="34" charset="0"/>
              </a:rPr>
              <a:t> Q=0.5</a:t>
            </a:r>
            <a:endParaRPr lang="en-US" sz="2000"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pPr marL="0" indent="0">
              <a:buNone/>
            </a:pPr>
            <a:endParaRPr lang="en-US" sz="2000" i="1" dirty="0">
              <a:latin typeface="Calibri" panose="020F0502020204030204" pitchFamily="34" charset="0"/>
            </a:endParaRPr>
          </a:p>
          <a:p>
            <a:pPr marL="0" indent="0">
              <a:buNone/>
            </a:pPr>
            <a:endParaRPr lang="en-US" sz="2000" i="1" dirty="0" smtClean="0">
              <a:latin typeface="Calibri" panose="020F0502020204030204" pitchFamily="34" charset="0"/>
            </a:endParaRPr>
          </a:p>
          <a:p>
            <a:r>
              <a:rPr lang="el-GR" sz="2000" dirty="0" smtClean="0">
                <a:latin typeface="Calibri" panose="020F0502020204030204" pitchFamily="34" charset="0"/>
              </a:rPr>
              <a:t>Ο</a:t>
            </a:r>
            <a:r>
              <a:rPr lang="en-US" sz="2000" dirty="0" smtClean="0">
                <a:latin typeface="Calibri" panose="020F0502020204030204" pitchFamily="34" charset="0"/>
              </a:rPr>
              <a:t>μα</a:t>
            </a:r>
            <a:r>
              <a:rPr lang="en-US" sz="2000" dirty="0" err="1" smtClean="0">
                <a:latin typeface="Calibri" panose="020F0502020204030204" pitchFamily="34" charset="0"/>
              </a:rPr>
              <a:t>λο</a:t>
            </a:r>
            <a:r>
              <a:rPr lang="en-US" sz="2000" dirty="0" smtClean="0">
                <a:latin typeface="Calibri" panose="020F0502020204030204" pitchFamily="34" charset="0"/>
              </a:rPr>
              <a:t>ποίηση ακραίων τιμών αλλά ευαισθησία </a:t>
            </a:r>
            <a:r>
              <a:rPr lang="en-US" sz="2000" i="1" dirty="0" smtClean="0">
                <a:latin typeface="Calibri" panose="020F0502020204030204" pitchFamily="34" charset="0"/>
              </a:rPr>
              <a:t> </a:t>
            </a:r>
            <a:r>
              <a:rPr lang="en-US" sz="2000" dirty="0" smtClean="0">
                <a:latin typeface="Calibri" panose="020F0502020204030204" pitchFamily="34" charset="0"/>
              </a:rPr>
              <a:t>εισαγωγή καθυστέρησης</a:t>
            </a:r>
            <a:endParaRPr lang="en-US" sz="2000" dirty="0">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Autofit/>
          </a:bodyPr>
          <a:lstStyle/>
          <a:p>
            <a:r>
              <a:rPr lang="en-US" dirty="0" err="1" smtClean="0">
                <a:latin typeface="Cambria" panose="02040503050406030204" pitchFamily="18" charset="0"/>
              </a:rPr>
              <a:t>Kalman</a:t>
            </a:r>
            <a:r>
              <a:rPr lang="en-US" dirty="0" smtClean="0">
                <a:latin typeface="Cambria" panose="02040503050406030204" pitchFamily="18" charset="0"/>
              </a:rPr>
              <a:t> </a:t>
            </a:r>
            <a:r>
              <a:rPr lang="en-US" dirty="0" err="1" smtClean="0">
                <a:latin typeface="Cambria" panose="02040503050406030204" pitchFamily="18" charset="0"/>
              </a:rPr>
              <a:t>Φίλτρο</a:t>
            </a:r>
            <a:r>
              <a:rPr lang="en-US" dirty="0" smtClean="0">
                <a:latin typeface="Cambria" panose="02040503050406030204" pitchFamily="18" charset="0"/>
              </a:rPr>
              <a:t> (ΚΦ</a:t>
            </a:r>
            <a:r>
              <a:rPr lang="en-US" dirty="0">
                <a:latin typeface="Cambria" panose="02040503050406030204" pitchFamily="18" charset="0"/>
              </a:rPr>
              <a:t>) </a:t>
            </a:r>
            <a:r>
              <a:rPr lang="en-US" dirty="0" smtClean="0">
                <a:latin typeface="Cambria" panose="02040503050406030204" pitchFamily="18" charset="0"/>
              </a:rPr>
              <a:t>7/7</a:t>
            </a:r>
            <a:endParaRPr lang="el-GR" dirty="0">
              <a:latin typeface="Cambria" panose="02040503050406030204" pitchFamily="18" charset="0"/>
            </a:endParaRPr>
          </a:p>
        </p:txBody>
      </p:sp>
      <p:pic>
        <p:nvPicPr>
          <p:cNvPr id="6" name="Εικόνα 5" descr="C:\Users\GEORGE\Desktop\ROV\DiplomaThesis\images\kalmanE2Q0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1628800"/>
            <a:ext cx="6552728" cy="3785349"/>
          </a:xfrm>
          <a:prstGeom prst="rect">
            <a:avLst/>
          </a:prstGeom>
          <a:noFill/>
          <a:ln>
            <a:noFill/>
          </a:ln>
        </p:spPr>
      </p:pic>
    </p:spTree>
    <p:extLst>
      <p:ext uri="{BB962C8B-B14F-4D97-AF65-F5344CB8AC3E}">
        <p14:creationId xmlns:p14="http://schemas.microsoft.com/office/powerpoint/2010/main" val="360343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err="1" smtClean="0">
                <a:latin typeface="Cambria" panose="02040503050406030204" pitchFamily="18" charset="0"/>
              </a:rPr>
              <a:t>Συνολικό</a:t>
            </a:r>
            <a:r>
              <a:rPr lang="en-US" dirty="0" smtClean="0">
                <a:latin typeface="Cambria" panose="02040503050406030204" pitchFamily="18" charset="0"/>
              </a:rPr>
              <a:t> </a:t>
            </a:r>
            <a:r>
              <a:rPr lang="en-US" dirty="0" err="1" smtClean="0">
                <a:latin typeface="Cambria" panose="02040503050406030204" pitchFamily="18" charset="0"/>
              </a:rPr>
              <a:t>Κόστος</a:t>
            </a:r>
            <a:endParaRPr lang="en-US" dirty="0">
              <a:latin typeface="Cambria" panose="02040503050406030204" pitchFamily="18" charset="0"/>
            </a:endParaRPr>
          </a:p>
        </p:txBody>
      </p:sp>
      <p:sp>
        <p:nvSpPr>
          <p:cNvPr id="3" name="Θέση αριθμού διαφάνειας 2"/>
          <p:cNvSpPr>
            <a:spLocks noGrp="1"/>
          </p:cNvSpPr>
          <p:nvPr>
            <p:ph type="sldNum" sz="quarter" idx="12"/>
          </p:nvPr>
        </p:nvSpPr>
        <p:spPr/>
        <p:txBody>
          <a:bodyPr/>
          <a:lstStyle/>
          <a:p>
            <a:fld id="{D3F1D1C4-C2D9-4231-9FB2-B2D9D97AA41D}" type="slidenum">
              <a:rPr lang="el-GR" smtClean="0"/>
              <a:pPr/>
              <a:t>37</a:t>
            </a:fld>
            <a:endParaRPr lang="el-GR"/>
          </a:p>
        </p:txBody>
      </p:sp>
      <p:sp>
        <p:nvSpPr>
          <p:cNvPr id="4" name="Θέση περιεχομένου 3"/>
          <p:cNvSpPr>
            <a:spLocks noGrp="1"/>
          </p:cNvSpPr>
          <p:nvPr>
            <p:ph sz="quarter" idx="1"/>
          </p:nvPr>
        </p:nvSpPr>
        <p:spPr/>
        <p:txBody>
          <a:bodyPr>
            <a:normAutofit/>
          </a:bodyPr>
          <a:lstStyle/>
          <a:p>
            <a:r>
              <a:rPr lang="en-US" sz="2000" dirty="0" err="1" smtClean="0">
                <a:latin typeface="Calibri" panose="020F0502020204030204" pitchFamily="34" charset="0"/>
              </a:rPr>
              <a:t>Κοστολόγηση</a:t>
            </a:r>
            <a:r>
              <a:rPr lang="en-US" sz="2000" dirty="0" smtClean="0">
                <a:latin typeface="Calibri" panose="020F0502020204030204" pitchFamily="34" charset="0"/>
              </a:rPr>
              <a:t> π</a:t>
            </a:r>
            <a:r>
              <a:rPr lang="en-US" sz="2000" dirty="0" err="1" smtClean="0">
                <a:latin typeface="Calibri" panose="020F0502020204030204" pitchFamily="34" charset="0"/>
              </a:rPr>
              <a:t>ρομήθει</a:t>
            </a:r>
            <a:r>
              <a:rPr lang="en-US" sz="2000" dirty="0" smtClean="0">
                <a:latin typeface="Calibri" panose="020F0502020204030204" pitchFamily="34" charset="0"/>
              </a:rPr>
              <a:t>ας από Ελλάδα vs Εξωτερικό</a:t>
            </a:r>
          </a:p>
          <a:p>
            <a:pPr marL="0" indent="0">
              <a:buNone/>
            </a:pPr>
            <a:endParaRPr lang="en-US" sz="2000" dirty="0">
              <a:latin typeface="Calibri" panose="020F0502020204030204" pitchFamily="34" charset="0"/>
            </a:endParaRPr>
          </a:p>
        </p:txBody>
      </p:sp>
      <p:graphicFrame>
        <p:nvGraphicFramePr>
          <p:cNvPr id="6" name="Πίνακας 5"/>
          <p:cNvGraphicFramePr>
            <a:graphicFrameLocks noGrp="1"/>
          </p:cNvGraphicFramePr>
          <p:nvPr>
            <p:extLst>
              <p:ext uri="{D42A27DB-BD31-4B8C-83A1-F6EECF244321}">
                <p14:modId xmlns:p14="http://schemas.microsoft.com/office/powerpoint/2010/main" val="1951731903"/>
              </p:ext>
            </p:extLst>
          </p:nvPr>
        </p:nvGraphicFramePr>
        <p:xfrm>
          <a:off x="1763688" y="2060848"/>
          <a:ext cx="5041736" cy="3194190"/>
        </p:xfrm>
        <a:graphic>
          <a:graphicData uri="http://schemas.openxmlformats.org/drawingml/2006/table">
            <a:tbl>
              <a:tblPr firstRow="1" firstCol="1" bandRow="1">
                <a:tableStyleId>{5C22544A-7EE6-4342-B048-85BDC9FD1C3A}</a:tableStyleId>
              </a:tblPr>
              <a:tblGrid>
                <a:gridCol w="2169401"/>
                <a:gridCol w="970911"/>
                <a:gridCol w="931859"/>
                <a:gridCol w="969565"/>
              </a:tblGrid>
              <a:tr h="386502">
                <a:tc>
                  <a:txBody>
                    <a:bodyPr/>
                    <a:lstStyle/>
                    <a:p>
                      <a:pPr marL="0" marR="0">
                        <a:spcBef>
                          <a:spcPts val="0"/>
                        </a:spcBef>
                        <a:spcAft>
                          <a:spcPts val="1200"/>
                        </a:spcAft>
                      </a:pPr>
                      <a:r>
                        <a:rPr lang="el-GR" sz="1200">
                          <a:effectLst/>
                        </a:rPr>
                        <a:t>Εξάρτημα </a:t>
                      </a:r>
                      <a:r>
                        <a:rPr lang="en-US" sz="1200">
                          <a:effectLst/>
                        </a:rPr>
                        <a:t>\ </a:t>
                      </a:r>
                      <a:r>
                        <a:rPr lang="el-GR" sz="1200">
                          <a:effectLst/>
                        </a:rPr>
                        <a:t>Κόστος </a:t>
                      </a:r>
                      <a:r>
                        <a:rPr lang="en-US" sz="1200">
                          <a:effectLst/>
                        </a:rPr>
                        <a:t>(€/</a:t>
                      </a:r>
                      <a:r>
                        <a:rPr lang="el-GR" sz="1200">
                          <a:effectLst/>
                        </a:rPr>
                        <a:t>τεμ</a:t>
                      </a:r>
                      <a:r>
                        <a:rPr lang="en-US"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l-GR" sz="1200">
                          <a:effectLst/>
                        </a:rPr>
                        <a:t>Ελλάδα</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l-GR" sz="1200">
                          <a:effectLst/>
                        </a:rPr>
                        <a:t>Εξωτερικό</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l-GR" sz="1200">
                          <a:effectLst/>
                        </a:rPr>
                        <a:t>Ποσότητα</a:t>
                      </a:r>
                      <a:endParaRPr lang="en-US" sz="1200">
                        <a:solidFill>
                          <a:srgbClr val="000000"/>
                        </a:solidFill>
                        <a:effectLst/>
                        <a:latin typeface="Calibri"/>
                        <a:ea typeface="Times New Roman"/>
                        <a:cs typeface="Times New Roman"/>
                      </a:endParaRPr>
                    </a:p>
                  </a:txBody>
                  <a:tcPr marL="68580" marR="68580" marT="0" marB="0"/>
                </a:tc>
              </a:tr>
              <a:tr h="406668">
                <a:tc>
                  <a:txBody>
                    <a:bodyPr/>
                    <a:lstStyle/>
                    <a:p>
                      <a:pPr marL="0" marR="0">
                        <a:spcBef>
                          <a:spcPts val="0"/>
                        </a:spcBef>
                        <a:spcAft>
                          <a:spcPts val="1200"/>
                        </a:spcAft>
                      </a:pPr>
                      <a:r>
                        <a:rPr lang="el-GR" sz="1200">
                          <a:effectLst/>
                        </a:rPr>
                        <a:t>Μικροελεγκτής Μονής Πλακέτας </a:t>
                      </a:r>
                      <a:r>
                        <a:rPr lang="en-US" sz="1200">
                          <a:effectLst/>
                        </a:rPr>
                        <a:t>Uno</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8</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7.99</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a:t>
                      </a:r>
                      <a:endParaRPr lang="en-US" sz="1200">
                        <a:solidFill>
                          <a:srgbClr val="000000"/>
                        </a:solidFill>
                        <a:effectLst/>
                        <a:latin typeface="Calibri"/>
                        <a:ea typeface="Times New Roman"/>
                        <a:cs typeface="Times New Roman"/>
                      </a:endParaRPr>
                    </a:p>
                  </a:txBody>
                  <a:tcPr marL="68580" marR="68580" marT="0" marB="0"/>
                </a:tc>
              </a:tr>
              <a:tr h="387174">
                <a:tc>
                  <a:txBody>
                    <a:bodyPr/>
                    <a:lstStyle/>
                    <a:p>
                      <a:pPr marL="0" marR="0">
                        <a:spcBef>
                          <a:spcPts val="0"/>
                        </a:spcBef>
                        <a:spcAft>
                          <a:spcPts val="1200"/>
                        </a:spcAft>
                      </a:pPr>
                      <a:r>
                        <a:rPr lang="el-GR" sz="1200">
                          <a:effectLst/>
                        </a:rPr>
                        <a:t>Αισθητήρας Θερμοκρασίας </a:t>
                      </a:r>
                      <a:r>
                        <a:rPr lang="en-US" sz="1200">
                          <a:effectLst/>
                        </a:rPr>
                        <a:t>LM35DZ</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1.50</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0.70</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a:t>
                      </a:r>
                      <a:endParaRPr lang="en-US" sz="1200">
                        <a:solidFill>
                          <a:srgbClr val="000000"/>
                        </a:solidFill>
                        <a:effectLst/>
                        <a:latin typeface="Calibri"/>
                        <a:ea typeface="Times New Roman"/>
                        <a:cs typeface="Times New Roman"/>
                      </a:endParaRPr>
                    </a:p>
                  </a:txBody>
                  <a:tcPr marL="68580" marR="68580" marT="0" marB="0"/>
                </a:tc>
              </a:tr>
              <a:tr h="406668">
                <a:tc>
                  <a:txBody>
                    <a:bodyPr/>
                    <a:lstStyle/>
                    <a:p>
                      <a:pPr marL="0" marR="0">
                        <a:spcBef>
                          <a:spcPts val="0"/>
                        </a:spcBef>
                        <a:spcAft>
                          <a:spcPts val="1200"/>
                        </a:spcAft>
                      </a:pPr>
                      <a:r>
                        <a:rPr lang="en-US" sz="1200">
                          <a:effectLst/>
                        </a:rPr>
                        <a:t>SG90 Micro Servo</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4</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0.93</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2</a:t>
                      </a:r>
                      <a:endParaRPr lang="en-US" sz="1200">
                        <a:solidFill>
                          <a:srgbClr val="000000"/>
                        </a:solidFill>
                        <a:effectLst/>
                        <a:latin typeface="Calibri"/>
                        <a:ea typeface="Times New Roman"/>
                        <a:cs typeface="Times New Roman"/>
                      </a:endParaRPr>
                    </a:p>
                  </a:txBody>
                  <a:tcPr marL="68580" marR="68580" marT="0" marB="0"/>
                </a:tc>
              </a:tr>
              <a:tr h="387174">
                <a:tc>
                  <a:txBody>
                    <a:bodyPr/>
                    <a:lstStyle/>
                    <a:p>
                      <a:pPr marL="0" marR="0">
                        <a:spcBef>
                          <a:spcPts val="0"/>
                        </a:spcBef>
                        <a:spcAft>
                          <a:spcPts val="1200"/>
                        </a:spcAft>
                      </a:pPr>
                      <a:r>
                        <a:rPr lang="el-GR" sz="1200">
                          <a:effectLst/>
                        </a:rPr>
                        <a:t>Υπερηχητικός Αισθητήρας </a:t>
                      </a:r>
                      <a:r>
                        <a:rPr lang="en-US" sz="1200">
                          <a:effectLst/>
                        </a:rPr>
                        <a:t>JSN-SR04T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17</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6.69</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2</a:t>
                      </a:r>
                      <a:endParaRPr lang="en-US" sz="1200">
                        <a:solidFill>
                          <a:srgbClr val="000000"/>
                        </a:solidFill>
                        <a:effectLst/>
                        <a:latin typeface="Calibri"/>
                        <a:ea typeface="Times New Roman"/>
                        <a:cs typeface="Times New Roman"/>
                      </a:endParaRPr>
                    </a:p>
                  </a:txBody>
                  <a:tcPr marL="68580" marR="68580" marT="0" marB="0"/>
                </a:tc>
              </a:tr>
              <a:tr h="406668">
                <a:tc>
                  <a:txBody>
                    <a:bodyPr/>
                    <a:lstStyle/>
                    <a:p>
                      <a:pPr marL="0" marR="0">
                        <a:spcBef>
                          <a:spcPts val="0"/>
                        </a:spcBef>
                        <a:spcAft>
                          <a:spcPts val="1200"/>
                        </a:spcAft>
                      </a:pPr>
                      <a:r>
                        <a:rPr lang="en-US" sz="1200">
                          <a:effectLst/>
                        </a:rPr>
                        <a:t>Breadboard 830 Tie-Points</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4.80</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2.62</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a:t>
                      </a:r>
                      <a:endParaRPr lang="en-US" sz="1200">
                        <a:solidFill>
                          <a:srgbClr val="000000"/>
                        </a:solidFill>
                        <a:effectLst/>
                        <a:latin typeface="Calibri"/>
                        <a:ea typeface="Times New Roman"/>
                        <a:cs typeface="Times New Roman"/>
                      </a:endParaRPr>
                    </a:p>
                  </a:txBody>
                  <a:tcPr marL="68580" marR="68580" marT="0" marB="0"/>
                </a:tc>
              </a:tr>
              <a:tr h="406668">
                <a:tc>
                  <a:txBody>
                    <a:bodyPr/>
                    <a:lstStyle/>
                    <a:p>
                      <a:pPr marL="0" marR="0">
                        <a:spcBef>
                          <a:spcPts val="0"/>
                        </a:spcBef>
                        <a:spcAft>
                          <a:spcPts val="1200"/>
                        </a:spcAft>
                      </a:pPr>
                      <a:r>
                        <a:rPr lang="el-GR" sz="1200">
                          <a:effectLst/>
                        </a:rPr>
                        <a:t>Καλώδια τύπου </a:t>
                      </a:r>
                      <a:r>
                        <a:rPr lang="en-US" sz="1200">
                          <a:effectLst/>
                        </a:rPr>
                        <a:t>Jumper</a:t>
                      </a:r>
                      <a:r>
                        <a:rPr lang="el-GR" sz="1200">
                          <a:effectLst/>
                        </a:rPr>
                        <a:t> (πακέτο 65 τεμαχίων)</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3.99</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1.87</a:t>
                      </a:r>
                      <a:r>
                        <a:rPr lang="el-GR" sz="1200">
                          <a:effectLst/>
                        </a:rPr>
                        <a:t>€</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a:effectLst/>
                        </a:rPr>
                        <a:t>1</a:t>
                      </a:r>
                      <a:endParaRPr lang="en-US" sz="1200">
                        <a:solidFill>
                          <a:srgbClr val="000000"/>
                        </a:solidFill>
                        <a:effectLst/>
                        <a:latin typeface="Calibri"/>
                        <a:ea typeface="Times New Roman"/>
                        <a:cs typeface="Times New Roman"/>
                      </a:endParaRPr>
                    </a:p>
                  </a:txBody>
                  <a:tcPr marL="68580" marR="68580" marT="0" marB="0"/>
                </a:tc>
              </a:tr>
              <a:tr h="406668">
                <a:tc>
                  <a:txBody>
                    <a:bodyPr/>
                    <a:lstStyle/>
                    <a:p>
                      <a:pPr marL="0" marR="0">
                        <a:spcBef>
                          <a:spcPts val="0"/>
                        </a:spcBef>
                        <a:spcAft>
                          <a:spcPts val="1200"/>
                        </a:spcAft>
                      </a:pPr>
                      <a:r>
                        <a:rPr lang="en-US" sz="1200">
                          <a:effectLst/>
                        </a:rPr>
                        <a:t/>
                      </a:r>
                      <a:br>
                        <a:rPr lang="en-US" sz="1200">
                          <a:effectLst/>
                        </a:rPr>
                      </a:br>
                      <a:r>
                        <a:rPr lang="el-GR" sz="1200">
                          <a:effectLst/>
                        </a:rPr>
                        <a:t>Συνολικό Κόστος</a:t>
                      </a:r>
                      <a:endParaRPr lang="en-US" sz="120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b="1" dirty="0">
                          <a:effectLst/>
                        </a:rPr>
                        <a:t/>
                      </a:r>
                      <a:br>
                        <a:rPr lang="en-US" sz="1200" b="1" dirty="0">
                          <a:effectLst/>
                        </a:rPr>
                      </a:br>
                      <a:r>
                        <a:rPr lang="en-US" sz="1200" b="1" dirty="0">
                          <a:effectLst/>
                        </a:rPr>
                        <a:t>60.29</a:t>
                      </a:r>
                      <a:r>
                        <a:rPr lang="el-GR" sz="1200" b="1" dirty="0">
                          <a:effectLst/>
                        </a:rPr>
                        <a:t>€</a:t>
                      </a:r>
                      <a:endParaRPr lang="en-US" sz="1200" b="1" dirty="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b="1" dirty="0">
                          <a:effectLst/>
                        </a:rPr>
                        <a:t/>
                      </a:r>
                      <a:br>
                        <a:rPr lang="en-US" sz="1200" b="1" dirty="0">
                          <a:effectLst/>
                        </a:rPr>
                      </a:br>
                      <a:r>
                        <a:rPr lang="en-US" sz="1200" b="1" dirty="0">
                          <a:effectLst/>
                        </a:rPr>
                        <a:t>28.42</a:t>
                      </a:r>
                      <a:r>
                        <a:rPr lang="el-GR" sz="1200" b="1" dirty="0">
                          <a:effectLst/>
                        </a:rPr>
                        <a:t>€</a:t>
                      </a:r>
                      <a:endParaRPr lang="en-US" sz="1200" b="1" dirty="0">
                        <a:solidFill>
                          <a:srgbClr val="000000"/>
                        </a:solidFill>
                        <a:effectLst/>
                        <a:latin typeface="Calibri"/>
                        <a:ea typeface="Times New Roman"/>
                        <a:cs typeface="Times New Roman"/>
                      </a:endParaRPr>
                    </a:p>
                  </a:txBody>
                  <a:tcPr marL="68580" marR="68580" marT="0" marB="0"/>
                </a:tc>
                <a:tc>
                  <a:txBody>
                    <a:bodyPr/>
                    <a:lstStyle/>
                    <a:p>
                      <a:pPr marL="0" marR="0" algn="ctr">
                        <a:spcBef>
                          <a:spcPts val="0"/>
                        </a:spcBef>
                        <a:spcAft>
                          <a:spcPts val="1200"/>
                        </a:spcAft>
                      </a:pPr>
                      <a:r>
                        <a:rPr lang="en-US" sz="1200" dirty="0">
                          <a:effectLst/>
                        </a:rPr>
                        <a:t> </a:t>
                      </a:r>
                      <a:endParaRPr lang="en-US" sz="1200" dirty="0">
                        <a:solidFill>
                          <a:srgbClr val="000000"/>
                        </a:solidFill>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6614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dirty="0" smtClean="0"/>
              <a:t>Συμπεράσματα</a:t>
            </a:r>
            <a:r>
              <a:rPr lang="en-US" dirty="0">
                <a:latin typeface="Cambria" panose="02040503050406030204" pitchFamily="18" charset="0"/>
              </a:rPr>
              <a:t> </a:t>
            </a:r>
            <a:r>
              <a:rPr lang="en-US" dirty="0" smtClean="0">
                <a:latin typeface="Cambria" panose="02040503050406030204" pitchFamily="18" charset="0"/>
              </a:rPr>
              <a:t>και </a:t>
            </a:r>
            <a:r>
              <a:rPr lang="en-US" dirty="0" err="1" smtClean="0">
                <a:latin typeface="Cambria" panose="02040503050406030204" pitchFamily="18" charset="0"/>
              </a:rPr>
              <a:t>μελλοντικές</a:t>
            </a:r>
            <a:r>
              <a:rPr lang="en-US" dirty="0" smtClean="0">
                <a:latin typeface="Cambria" panose="02040503050406030204" pitchFamily="18" charset="0"/>
              </a:rPr>
              <a:t> επ</a:t>
            </a:r>
            <a:r>
              <a:rPr lang="en-US" dirty="0" err="1" smtClean="0">
                <a:latin typeface="Cambria" panose="02040503050406030204" pitchFamily="18" charset="0"/>
              </a:rPr>
              <a:t>εκτάσεις</a:t>
            </a:r>
            <a:endParaRPr lang="el-GR" dirty="0"/>
          </a:p>
        </p:txBody>
      </p:sp>
      <p:sp>
        <p:nvSpPr>
          <p:cNvPr id="3" name="2 - Θέση αριθμού διαφάνειας"/>
          <p:cNvSpPr>
            <a:spLocks noGrp="1"/>
          </p:cNvSpPr>
          <p:nvPr>
            <p:ph type="sldNum" sz="quarter" idx="12"/>
          </p:nvPr>
        </p:nvSpPr>
        <p:spPr/>
        <p:txBody>
          <a:bodyPr/>
          <a:lstStyle/>
          <a:p>
            <a:fld id="{D3F1D1C4-C2D9-4231-9FB2-B2D9D97AA41D}" type="slidenum">
              <a:rPr lang="el-GR" smtClean="0"/>
              <a:pPr/>
              <a:t>38</a:t>
            </a:fld>
            <a:endParaRPr lang="el-GR"/>
          </a:p>
        </p:txBody>
      </p:sp>
      <p:sp>
        <p:nvSpPr>
          <p:cNvPr id="4" name="3 - Θέση περιεχομένου"/>
          <p:cNvSpPr>
            <a:spLocks noGrp="1"/>
          </p:cNvSpPr>
          <p:nvPr>
            <p:ph sz="quarter" idx="1"/>
          </p:nvPr>
        </p:nvSpPr>
        <p:spPr/>
        <p:txBody>
          <a:bodyPr>
            <a:normAutofit/>
          </a:bodyPr>
          <a:lstStyle/>
          <a:p>
            <a:pPr>
              <a:buNone/>
            </a:pPr>
            <a:endParaRPr lang="en-US" sz="200" dirty="0" smtClean="0"/>
          </a:p>
          <a:p>
            <a:r>
              <a:rPr lang="en-US" sz="2400" dirty="0" err="1" smtClean="0">
                <a:latin typeface="Calibri" panose="020F0502020204030204" pitchFamily="34" charset="0"/>
              </a:rPr>
              <a:t>Συμ</a:t>
            </a:r>
            <a:r>
              <a:rPr lang="en-US" sz="2400" dirty="0" smtClean="0">
                <a:latin typeface="Calibri" panose="020F0502020204030204" pitchFamily="34" charset="0"/>
              </a:rPr>
              <a:t>πέρασμα</a:t>
            </a:r>
          </a:p>
          <a:p>
            <a:pPr lvl="1"/>
            <a:r>
              <a:rPr lang="en-US" sz="2400" dirty="0" err="1" smtClean="0">
                <a:latin typeface="Calibri" panose="020F0502020204030204" pitchFamily="34" charset="0"/>
              </a:rPr>
              <a:t>Δύσκολο</a:t>
            </a:r>
            <a:r>
              <a:rPr lang="en-US" sz="2400" dirty="0" smtClean="0">
                <a:latin typeface="Calibri" panose="020F0502020204030204" pitchFamily="34" charset="0"/>
              </a:rPr>
              <a:t> </a:t>
            </a:r>
            <a:r>
              <a:rPr lang="en-US" sz="2400" dirty="0" err="1" smtClean="0">
                <a:latin typeface="Calibri" panose="020F0502020204030204" pitchFamily="34" charset="0"/>
              </a:rPr>
              <a:t>εγχείρημ</a:t>
            </a:r>
            <a:r>
              <a:rPr lang="en-US" sz="2400" dirty="0" smtClean="0">
                <a:latin typeface="Calibri" panose="020F0502020204030204" pitchFamily="34" charset="0"/>
              </a:rPr>
              <a:t>α η αντικατάσταση της συστοιχίας αισθητήρων</a:t>
            </a:r>
          </a:p>
          <a:p>
            <a:pPr>
              <a:buNone/>
            </a:pPr>
            <a:endParaRPr lang="el-GR" sz="200" dirty="0" smtClean="0"/>
          </a:p>
          <a:p>
            <a:r>
              <a:rPr lang="en-US" sz="2400" dirty="0" err="1" smtClean="0">
                <a:latin typeface="Calibri" panose="020F0502020204030204" pitchFamily="34" charset="0"/>
              </a:rPr>
              <a:t>Μελλοντικές</a:t>
            </a:r>
            <a:r>
              <a:rPr lang="en-US" sz="2400" dirty="0" smtClean="0">
                <a:latin typeface="Calibri" panose="020F0502020204030204" pitchFamily="34" charset="0"/>
              </a:rPr>
              <a:t> επ</a:t>
            </a:r>
            <a:r>
              <a:rPr lang="en-US" sz="2400" dirty="0" err="1" smtClean="0">
                <a:latin typeface="Calibri" panose="020F0502020204030204" pitchFamily="34" charset="0"/>
              </a:rPr>
              <a:t>εκτάσεις</a:t>
            </a:r>
            <a:endParaRPr lang="en-US" sz="2400" dirty="0" smtClean="0">
              <a:latin typeface="Calibri" panose="020F0502020204030204" pitchFamily="34" charset="0"/>
            </a:endParaRPr>
          </a:p>
          <a:p>
            <a:pPr lvl="1"/>
            <a:r>
              <a:rPr lang="en-US" sz="2100" dirty="0" smtClean="0">
                <a:latin typeface="Calibri" panose="020F0502020204030204" pitchFamily="34" charset="0"/>
              </a:rPr>
              <a:t>Επ</a:t>
            </a:r>
            <a:r>
              <a:rPr lang="en-US" sz="2100" dirty="0" err="1" smtClean="0">
                <a:latin typeface="Calibri" panose="020F0502020204030204" pitchFamily="34" charset="0"/>
              </a:rPr>
              <a:t>έκτ</a:t>
            </a:r>
            <a:r>
              <a:rPr lang="en-US" sz="2100" dirty="0" smtClean="0">
                <a:latin typeface="Calibri" panose="020F0502020204030204" pitchFamily="34" charset="0"/>
              </a:rPr>
              <a:t>αση της αλληλεπίδρασης του χρήστη με χειρισμό των σερβομοτέρ</a:t>
            </a:r>
          </a:p>
          <a:p>
            <a:pPr lvl="1"/>
            <a:r>
              <a:rPr lang="en-US" sz="2100" dirty="0" err="1" smtClean="0">
                <a:latin typeface="Calibri" panose="020F0502020204030204" pitchFamily="34" charset="0"/>
              </a:rPr>
              <a:t>Αισθητήρ</a:t>
            </a:r>
            <a:r>
              <a:rPr lang="en-US" sz="2100" dirty="0" smtClean="0">
                <a:latin typeface="Calibri" panose="020F0502020204030204" pitchFamily="34" charset="0"/>
              </a:rPr>
              <a:t>ας για υποβρύχια χρήση</a:t>
            </a:r>
          </a:p>
          <a:p>
            <a:pPr>
              <a:buNone/>
            </a:pPr>
            <a:endParaRPr lang="el-GR" sz="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Θέση περιεχομένου"/>
          <p:cNvSpPr>
            <a:spLocks noGrp="1"/>
          </p:cNvSpPr>
          <p:nvPr>
            <p:ph sz="half" idx="1"/>
          </p:nvPr>
        </p:nvSpPr>
        <p:spPr>
          <a:xfrm>
            <a:off x="428596" y="571480"/>
            <a:ext cx="8258204" cy="1781172"/>
          </a:xfrm>
        </p:spPr>
        <p:txBody>
          <a:bodyPr>
            <a:noAutofit/>
          </a:bodyPr>
          <a:lstStyle/>
          <a:p>
            <a:pPr algn="ctr">
              <a:lnSpc>
                <a:spcPct val="200000"/>
              </a:lnSpc>
              <a:buNone/>
            </a:pPr>
            <a:r>
              <a:rPr lang="el-GR" sz="3200" dirty="0" smtClean="0">
                <a:latin typeface="Calibri" panose="020F0502020204030204" pitchFamily="34" charset="0"/>
              </a:rPr>
              <a:t>Ευχαριστώ για την προσοχή σας</a:t>
            </a:r>
          </a:p>
          <a:p>
            <a:pPr algn="ctr">
              <a:lnSpc>
                <a:spcPct val="200000"/>
              </a:lnSpc>
              <a:buNone/>
            </a:pPr>
            <a:r>
              <a:rPr lang="el-GR" sz="3200" dirty="0" smtClean="0">
                <a:latin typeface="Calibri" panose="020F0502020204030204" pitchFamily="34" charset="0"/>
              </a:rPr>
              <a:t>Ερωτήσεις;</a:t>
            </a:r>
            <a:endParaRPr lang="el-GR" sz="3200" dirty="0">
              <a:latin typeface="Calibri" panose="020F0502020204030204" pitchFamily="34" charset="0"/>
            </a:endParaRPr>
          </a:p>
        </p:txBody>
      </p:sp>
      <p:pic>
        <p:nvPicPr>
          <p:cNvPr id="6" name="5 - Θέση περιεχομένου" descr="questions.jpg"/>
          <p:cNvPicPr>
            <a:picLocks noGrp="1" noChangeAspect="1"/>
          </p:cNvPicPr>
          <p:nvPr>
            <p:ph sz="half" idx="2"/>
          </p:nvPr>
        </p:nvPicPr>
        <p:blipFill>
          <a:blip r:embed="rId2"/>
          <a:stretch>
            <a:fillRect/>
          </a:stretch>
        </p:blipFill>
        <p:spPr>
          <a:xfrm>
            <a:off x="3214678" y="3000372"/>
            <a:ext cx="2638089" cy="30099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3800" dirty="0" smtClean="0">
                <a:latin typeface="Cambria" panose="02040503050406030204" pitchFamily="18" charset="0"/>
              </a:rPr>
              <a:t>Εισαγωγή (</a:t>
            </a:r>
            <a:r>
              <a:rPr lang="en-US" sz="3800" dirty="0" smtClean="0">
                <a:latin typeface="Cambria" panose="02040503050406030204" pitchFamily="18" charset="0"/>
              </a:rPr>
              <a:t>2</a:t>
            </a:r>
            <a:r>
              <a:rPr lang="el-GR" sz="3800" dirty="0" smtClean="0">
                <a:latin typeface="Cambria" panose="02040503050406030204" pitchFamily="18" charset="0"/>
              </a:rPr>
              <a:t>/</a:t>
            </a:r>
            <a:r>
              <a:rPr lang="en-US" sz="3800" dirty="0">
                <a:latin typeface="Cambria" panose="02040503050406030204" pitchFamily="18" charset="0"/>
              </a:rPr>
              <a:t>2</a:t>
            </a:r>
            <a:r>
              <a:rPr lang="el-GR" sz="3800" dirty="0" smtClean="0">
                <a:latin typeface="Cambria" panose="02040503050406030204" pitchFamily="18" charset="0"/>
              </a:rPr>
              <a:t>)</a:t>
            </a:r>
            <a:endParaRPr lang="el-GR" sz="3800" dirty="0">
              <a:latin typeface="Cambria" panose="02040503050406030204" pitchFamily="18" charset="0"/>
            </a:endParaRPr>
          </a:p>
        </p:txBody>
      </p:sp>
      <p:sp>
        <p:nvSpPr>
          <p:cNvPr id="3" name="2 - Θέση περιεχομένου"/>
          <p:cNvSpPr>
            <a:spLocks noGrp="1"/>
          </p:cNvSpPr>
          <p:nvPr>
            <p:ph sz="quarter" idx="1"/>
          </p:nvPr>
        </p:nvSpPr>
        <p:spPr/>
        <p:txBody>
          <a:bodyPr>
            <a:normAutofit fontScale="85000" lnSpcReduction="10000"/>
          </a:bodyPr>
          <a:lstStyle/>
          <a:p>
            <a:pPr>
              <a:lnSpc>
                <a:spcPct val="150000"/>
              </a:lnSpc>
              <a:buNone/>
            </a:pPr>
            <a:r>
              <a:rPr lang="en-US" sz="2800" b="1" dirty="0" err="1" smtClean="0">
                <a:latin typeface="Calibri" panose="020F0502020204030204" pitchFamily="34" charset="0"/>
              </a:rPr>
              <a:t>Προσέγγιση</a:t>
            </a:r>
            <a:r>
              <a:rPr lang="en-US" sz="2800" b="1" dirty="0" smtClean="0">
                <a:latin typeface="Calibri" panose="020F0502020204030204" pitchFamily="34" charset="0"/>
              </a:rPr>
              <a:t> </a:t>
            </a:r>
            <a:r>
              <a:rPr lang="en-US" sz="2800" b="1" dirty="0" err="1" smtClean="0">
                <a:latin typeface="Calibri" panose="020F0502020204030204" pitchFamily="34" charset="0"/>
              </a:rPr>
              <a:t>της</a:t>
            </a:r>
            <a:r>
              <a:rPr lang="en-US" sz="2800" b="1" dirty="0" smtClean="0">
                <a:latin typeface="Calibri" panose="020F0502020204030204" pitchFamily="34" charset="0"/>
              </a:rPr>
              <a:t> </a:t>
            </a:r>
            <a:r>
              <a:rPr lang="en-US" sz="2800" b="1" dirty="0" err="1" smtClean="0">
                <a:latin typeface="Calibri" panose="020F0502020204030204" pitchFamily="34" charset="0"/>
              </a:rPr>
              <a:t>εργ</a:t>
            </a:r>
            <a:r>
              <a:rPr lang="en-US" sz="2800" b="1" dirty="0" smtClean="0">
                <a:latin typeface="Calibri" panose="020F0502020204030204" pitchFamily="34" charset="0"/>
              </a:rPr>
              <a:t>ασίας </a:t>
            </a:r>
            <a:endParaRPr lang="en-US" sz="2400" dirty="0">
              <a:solidFill>
                <a:schemeClr val="tx2"/>
              </a:solidFill>
              <a:latin typeface="Calibri" panose="020F0502020204030204" pitchFamily="34" charset="0"/>
            </a:endParaRPr>
          </a:p>
          <a:p>
            <a:pPr>
              <a:lnSpc>
                <a:spcPct val="150000"/>
              </a:lnSpc>
            </a:pPr>
            <a:r>
              <a:rPr lang="en-US" sz="2400" b="1" dirty="0" smtClean="0">
                <a:solidFill>
                  <a:schemeClr val="tx2"/>
                </a:solidFill>
                <a:latin typeface="Calibri" panose="020F0502020204030204" pitchFamily="34" charset="0"/>
              </a:rPr>
              <a:t>SONAR</a:t>
            </a:r>
            <a:r>
              <a:rPr lang="en-US" sz="2400" dirty="0" smtClean="0">
                <a:solidFill>
                  <a:schemeClr val="tx2"/>
                </a:solidFill>
                <a:latin typeface="Calibri" panose="020F0502020204030204" pitchFamily="34" charset="0"/>
              </a:rPr>
              <a:t>: </a:t>
            </a:r>
          </a:p>
          <a:p>
            <a:pPr lvl="1">
              <a:lnSpc>
                <a:spcPct val="150000"/>
              </a:lnSpc>
            </a:pPr>
            <a:r>
              <a:rPr lang="en-US" sz="2100" dirty="0" err="1">
                <a:solidFill>
                  <a:schemeClr val="accent1"/>
                </a:solidFill>
                <a:latin typeface="Calibri" panose="020F0502020204030204" pitchFamily="34" charset="0"/>
              </a:rPr>
              <a:t>Σ</a:t>
            </a:r>
            <a:r>
              <a:rPr lang="en-US" sz="2100" dirty="0" err="1" smtClean="0">
                <a:solidFill>
                  <a:schemeClr val="accent1"/>
                </a:solidFill>
                <a:latin typeface="Calibri" panose="020F0502020204030204" pitchFamily="34" charset="0"/>
              </a:rPr>
              <a:t>υστοιχί</a:t>
            </a:r>
            <a:r>
              <a:rPr lang="en-US" sz="2100" dirty="0" smtClean="0">
                <a:solidFill>
                  <a:schemeClr val="accent1"/>
                </a:solidFill>
                <a:latin typeface="Calibri" panose="020F0502020204030204" pitchFamily="34" charset="0"/>
              </a:rPr>
              <a:t>α αισθητήρων υπερήχου</a:t>
            </a:r>
          </a:p>
          <a:p>
            <a:pPr>
              <a:lnSpc>
                <a:spcPct val="150000"/>
              </a:lnSpc>
            </a:pPr>
            <a:r>
              <a:rPr lang="en-US" sz="2400" b="1" dirty="0" err="1" smtClean="0">
                <a:solidFill>
                  <a:schemeClr val="tx2"/>
                </a:solidFill>
                <a:latin typeface="Calibri" panose="020F0502020204030204" pitchFamily="34" charset="0"/>
              </a:rPr>
              <a:t>Προσέγγιση</a:t>
            </a:r>
            <a:r>
              <a:rPr lang="en-US" sz="2400" dirty="0" smtClean="0">
                <a:solidFill>
                  <a:schemeClr val="tx2"/>
                </a:solidFill>
                <a:latin typeface="Calibri" panose="020F0502020204030204" pitchFamily="34" charset="0"/>
              </a:rPr>
              <a:t>: </a:t>
            </a:r>
          </a:p>
          <a:p>
            <a:pPr lvl="1">
              <a:lnSpc>
                <a:spcPct val="150000"/>
              </a:lnSpc>
            </a:pPr>
            <a:r>
              <a:rPr lang="en-US" sz="2100" dirty="0" err="1">
                <a:solidFill>
                  <a:schemeClr val="accent1"/>
                </a:solidFill>
                <a:latin typeface="Calibri" panose="020F0502020204030204" pitchFamily="34" charset="0"/>
              </a:rPr>
              <a:t>Α</a:t>
            </a:r>
            <a:r>
              <a:rPr lang="en-US" sz="2100" dirty="0" err="1" smtClean="0">
                <a:solidFill>
                  <a:schemeClr val="accent1"/>
                </a:solidFill>
                <a:latin typeface="Calibri" panose="020F0502020204030204" pitchFamily="34" charset="0"/>
              </a:rPr>
              <a:t>ντικ</a:t>
            </a:r>
            <a:r>
              <a:rPr lang="en-US" sz="2100" dirty="0" smtClean="0">
                <a:solidFill>
                  <a:schemeClr val="accent1"/>
                </a:solidFill>
                <a:latin typeface="Calibri" panose="020F0502020204030204" pitchFamily="34" charset="0"/>
              </a:rPr>
              <a:t>ατάσταση συστοιχίας </a:t>
            </a:r>
            <a:r>
              <a:rPr lang="en-US" sz="2100" dirty="0">
                <a:solidFill>
                  <a:schemeClr val="accent1"/>
                </a:solidFill>
                <a:latin typeface="Calibri" panose="020F0502020204030204" pitchFamily="34" charset="0"/>
              </a:rPr>
              <a:t>με περιστροφική κίνηση </a:t>
            </a:r>
            <a:r>
              <a:rPr lang="en-US" sz="2100" dirty="0" smtClean="0">
                <a:solidFill>
                  <a:schemeClr val="accent1"/>
                </a:solidFill>
                <a:latin typeface="Calibri" panose="020F0502020204030204" pitchFamily="34" charset="0"/>
              </a:rPr>
              <a:t>αισθητήρων ενός στοιχείου ίδιου τύπου</a:t>
            </a:r>
          </a:p>
          <a:p>
            <a:pPr lvl="1">
              <a:lnSpc>
                <a:spcPct val="150000"/>
              </a:lnSpc>
            </a:pPr>
            <a:r>
              <a:rPr lang="el-GR" sz="2100" dirty="0" smtClean="0">
                <a:solidFill>
                  <a:schemeClr val="accent1"/>
                </a:solidFill>
                <a:latin typeface="Calibri" panose="020F0502020204030204" pitchFamily="34" charset="0"/>
              </a:rPr>
              <a:t>Π</a:t>
            </a:r>
            <a:r>
              <a:rPr lang="en-US" sz="2100" dirty="0" err="1" smtClean="0">
                <a:solidFill>
                  <a:schemeClr val="accent1"/>
                </a:solidFill>
                <a:latin typeface="Calibri" panose="020F0502020204030204" pitchFamily="34" charset="0"/>
              </a:rPr>
              <a:t>ροσδεμένοι</a:t>
            </a:r>
            <a:r>
              <a:rPr lang="en-US" sz="2100" dirty="0" smtClean="0">
                <a:solidFill>
                  <a:schemeClr val="accent1"/>
                </a:solidFill>
                <a:latin typeface="Calibri" panose="020F0502020204030204" pitchFamily="34" charset="0"/>
              </a:rPr>
              <a:t> </a:t>
            </a:r>
            <a:r>
              <a:rPr lang="en-US" sz="2100" dirty="0" err="1" smtClean="0">
                <a:solidFill>
                  <a:schemeClr val="accent1"/>
                </a:solidFill>
                <a:latin typeface="Calibri" panose="020F0502020204030204" pitchFamily="34" charset="0"/>
              </a:rPr>
              <a:t>σε</a:t>
            </a:r>
            <a:r>
              <a:rPr lang="en-US" sz="2100" dirty="0" smtClean="0">
                <a:solidFill>
                  <a:schemeClr val="accent1"/>
                </a:solidFill>
                <a:latin typeface="Calibri" panose="020F0502020204030204" pitchFamily="34" charset="0"/>
              </a:rPr>
              <a:t> </a:t>
            </a:r>
            <a:r>
              <a:rPr lang="en-US" sz="2100" dirty="0" err="1" smtClean="0">
                <a:solidFill>
                  <a:schemeClr val="accent1"/>
                </a:solidFill>
                <a:latin typeface="Calibri" panose="020F0502020204030204" pitchFamily="34" charset="0"/>
              </a:rPr>
              <a:t>σερ</a:t>
            </a:r>
            <a:r>
              <a:rPr lang="en-US" sz="2100" dirty="0" smtClean="0">
                <a:solidFill>
                  <a:schemeClr val="accent1"/>
                </a:solidFill>
                <a:latin typeface="Calibri" panose="020F0502020204030204" pitchFamily="34" charset="0"/>
              </a:rPr>
              <a:t>βομοτέρ για σάρωση σε οριζόντιο και κατακόρυφο άξονα</a:t>
            </a:r>
          </a:p>
          <a:p>
            <a:pPr>
              <a:lnSpc>
                <a:spcPct val="150000"/>
              </a:lnSpc>
            </a:pPr>
            <a:r>
              <a:rPr lang="en-US" sz="2400" b="1" dirty="0" smtClean="0">
                <a:solidFill>
                  <a:schemeClr val="tx2"/>
                </a:solidFill>
                <a:latin typeface="Calibri" panose="020F0502020204030204" pitchFamily="34" charset="0"/>
              </a:rPr>
              <a:t>Επ</a:t>
            </a:r>
            <a:r>
              <a:rPr lang="en-US" sz="2400" b="1" dirty="0" err="1" smtClean="0">
                <a:solidFill>
                  <a:schemeClr val="tx2"/>
                </a:solidFill>
                <a:latin typeface="Calibri" panose="020F0502020204030204" pitchFamily="34" charset="0"/>
              </a:rPr>
              <a:t>ιλογή</a:t>
            </a:r>
            <a:r>
              <a:rPr lang="en-US" sz="2400" b="1" dirty="0" smtClean="0">
                <a:solidFill>
                  <a:schemeClr val="tx2"/>
                </a:solidFill>
                <a:latin typeface="Calibri" panose="020F0502020204030204" pitchFamily="34" charset="0"/>
              </a:rPr>
              <a:t> </a:t>
            </a:r>
            <a:r>
              <a:rPr lang="en-US" sz="2400" b="1" dirty="0" err="1" smtClean="0">
                <a:solidFill>
                  <a:schemeClr val="tx2"/>
                </a:solidFill>
                <a:latin typeface="Calibri" panose="020F0502020204030204" pitchFamily="34" charset="0"/>
              </a:rPr>
              <a:t>του</a:t>
            </a:r>
            <a:r>
              <a:rPr lang="en-US" sz="2400" b="1" dirty="0" smtClean="0">
                <a:solidFill>
                  <a:schemeClr val="tx2"/>
                </a:solidFill>
                <a:latin typeface="Calibri" panose="020F0502020204030204" pitchFamily="34" charset="0"/>
              </a:rPr>
              <a:t> JSN-SR04T</a:t>
            </a:r>
          </a:p>
          <a:p>
            <a:pPr lvl="1">
              <a:lnSpc>
                <a:spcPct val="150000"/>
              </a:lnSpc>
            </a:pPr>
            <a:r>
              <a:rPr lang="en-US" sz="2100" dirty="0" err="1" smtClean="0">
                <a:solidFill>
                  <a:schemeClr val="accent1"/>
                </a:solidFill>
                <a:latin typeface="Calibri" panose="020F0502020204030204" pitchFamily="34" charset="0"/>
              </a:rPr>
              <a:t>Χρησιμο</a:t>
            </a:r>
            <a:r>
              <a:rPr lang="en-US" sz="2100" dirty="0" smtClean="0">
                <a:solidFill>
                  <a:schemeClr val="accent1"/>
                </a:solidFill>
                <a:latin typeface="Calibri" panose="020F0502020204030204" pitchFamily="34" charset="0"/>
              </a:rPr>
              <a:t>ποιήθηκε για “Low cost Autonomous Underwater 3D Mapping”</a:t>
            </a:r>
          </a:p>
          <a:p>
            <a:pPr lvl="1">
              <a:lnSpc>
                <a:spcPct val="150000"/>
              </a:lnSpc>
            </a:pPr>
            <a:r>
              <a:rPr lang="en-US" sz="2100" dirty="0" smtClean="0">
                <a:solidFill>
                  <a:schemeClr val="accent1"/>
                </a:solidFill>
                <a:latin typeface="Calibri" panose="020F0502020204030204" pitchFamily="34" charset="0"/>
              </a:rPr>
              <a:t>Απ</a:t>
            </a:r>
            <a:r>
              <a:rPr lang="en-US" sz="2100" dirty="0" err="1" smtClean="0">
                <a:solidFill>
                  <a:schemeClr val="accent1"/>
                </a:solidFill>
                <a:latin typeface="Calibri" panose="020F0502020204030204" pitchFamily="34" charset="0"/>
              </a:rPr>
              <a:t>οδείχτηκε</a:t>
            </a:r>
            <a:r>
              <a:rPr lang="en-US" sz="2100" dirty="0" smtClean="0">
                <a:solidFill>
                  <a:schemeClr val="accent1"/>
                </a:solidFill>
                <a:latin typeface="Calibri" panose="020F0502020204030204" pitchFamily="34" charset="0"/>
              </a:rPr>
              <a:t> ακα</a:t>
            </a:r>
            <a:r>
              <a:rPr lang="en-US" sz="2100" dirty="0" err="1" smtClean="0">
                <a:solidFill>
                  <a:schemeClr val="accent1"/>
                </a:solidFill>
                <a:latin typeface="Calibri" panose="020F0502020204030204" pitchFamily="34" charset="0"/>
              </a:rPr>
              <a:t>τάλληλος</a:t>
            </a:r>
            <a:r>
              <a:rPr lang="en-US" sz="2100" dirty="0" smtClean="0">
                <a:solidFill>
                  <a:schemeClr val="accent1"/>
                </a:solidFill>
                <a:latin typeface="Calibri" panose="020F0502020204030204" pitchFamily="34" charset="0"/>
              </a:rPr>
              <a:t> για υποβρύχια χρήση</a:t>
            </a:r>
            <a:endParaRPr lang="en-US" sz="2100" dirty="0">
              <a:solidFill>
                <a:schemeClr val="accent1"/>
              </a:solidFill>
              <a:latin typeface="Calibri" panose="020F0502020204030204" pitchFamily="34" charset="0"/>
            </a:endParaRP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4</a:t>
            </a:fld>
            <a:endParaRPr lang="el-G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5</a:t>
            </a:fld>
            <a:endParaRPr lang="el-GR"/>
          </a:p>
        </p:txBody>
      </p:sp>
      <p:sp>
        <p:nvSpPr>
          <p:cNvPr id="4" name="Θέση περιεχομένου 3"/>
          <p:cNvSpPr>
            <a:spLocks noGrp="1"/>
          </p:cNvSpPr>
          <p:nvPr>
            <p:ph sz="quarter" idx="1"/>
          </p:nvPr>
        </p:nvSpPr>
        <p:spPr/>
        <p:txBody>
          <a:bodyPr>
            <a:normAutofit/>
          </a:bodyPr>
          <a:lstStyle/>
          <a:p>
            <a:pPr marL="0" indent="0">
              <a:buNone/>
            </a:pPr>
            <a:r>
              <a:rPr lang="en-US" b="1" dirty="0" err="1" smtClean="0">
                <a:latin typeface="Calibri" panose="020F0502020204030204" pitchFamily="34" charset="0"/>
              </a:rPr>
              <a:t>Αρχές</a:t>
            </a:r>
            <a:r>
              <a:rPr lang="en-US" b="1" dirty="0" smtClean="0">
                <a:latin typeface="Calibri" panose="020F0502020204030204" pitchFamily="34" charset="0"/>
              </a:rPr>
              <a:t> </a:t>
            </a:r>
            <a:r>
              <a:rPr lang="en-US" b="1" dirty="0" err="1" smtClean="0">
                <a:latin typeface="Calibri" panose="020F0502020204030204" pitchFamily="34" charset="0"/>
              </a:rPr>
              <a:t>λειτουργί</a:t>
            </a:r>
            <a:r>
              <a:rPr lang="en-US" b="1" dirty="0" smtClean="0">
                <a:latin typeface="Calibri" panose="020F0502020204030204" pitchFamily="34" charset="0"/>
              </a:rPr>
              <a:t>ας των υπερηχητικών αισθητήρων</a:t>
            </a:r>
            <a:endParaRPr lang="en-US" sz="2400" dirty="0" smtClean="0">
              <a:solidFill>
                <a:schemeClr val="tx2"/>
              </a:solidFill>
              <a:latin typeface="Calibri" panose="020F0502020204030204" pitchFamily="34" charset="0"/>
            </a:endParaRPr>
          </a:p>
          <a:p>
            <a:r>
              <a:rPr lang="en-US" sz="2400" dirty="0" err="1" smtClean="0">
                <a:solidFill>
                  <a:schemeClr val="tx2"/>
                </a:solidFill>
                <a:latin typeface="Calibri" panose="020F0502020204030204" pitchFamily="34" charset="0"/>
              </a:rPr>
              <a:t>Πομ</a:t>
            </a:r>
            <a:r>
              <a:rPr lang="en-US" sz="2400" dirty="0" smtClean="0">
                <a:solidFill>
                  <a:schemeClr val="tx2"/>
                </a:solidFill>
                <a:latin typeface="Calibri" panose="020F0502020204030204" pitchFamily="34" charset="0"/>
              </a:rPr>
              <a:t>ποί και δέκτες υπερηχητικών κυμάτων (Υ/Κμ)</a:t>
            </a:r>
          </a:p>
          <a:p>
            <a:pPr lvl="1"/>
            <a:r>
              <a:rPr lang="en-US" sz="2000" dirty="0" smtClean="0">
                <a:solidFill>
                  <a:schemeClr val="accent1"/>
                </a:solidFill>
                <a:latin typeface="Calibri" panose="020F0502020204030204" pitchFamily="34" charset="0"/>
              </a:rPr>
              <a:t>Απ</a:t>
            </a:r>
            <a:r>
              <a:rPr lang="en-US" sz="2000" dirty="0" err="1" smtClean="0">
                <a:solidFill>
                  <a:schemeClr val="accent1"/>
                </a:solidFill>
                <a:latin typeface="Calibri" panose="020F0502020204030204" pitchFamily="34" charset="0"/>
              </a:rPr>
              <a:t>οτελούντ</a:t>
            </a:r>
            <a:r>
              <a:rPr lang="en-US" sz="2000" dirty="0" smtClean="0">
                <a:solidFill>
                  <a:schemeClr val="accent1"/>
                </a:solidFill>
                <a:latin typeface="Calibri" panose="020F0502020204030204" pitchFamily="34" charset="0"/>
              </a:rPr>
              <a:t>αι από </a:t>
            </a:r>
            <a:r>
              <a:rPr lang="en-US" sz="2000" i="1" dirty="0" smtClean="0">
                <a:solidFill>
                  <a:schemeClr val="accent1"/>
                </a:solidFill>
                <a:latin typeface="Calibri" panose="020F0502020204030204" pitchFamily="34" charset="0"/>
              </a:rPr>
              <a:t>πιεζοηλεκτρικούς κρυστάλλους </a:t>
            </a:r>
            <a:r>
              <a:rPr lang="en-US" sz="2000" dirty="0" smtClean="0">
                <a:solidFill>
                  <a:schemeClr val="accent1"/>
                </a:solidFill>
                <a:latin typeface="Calibri" panose="020F0502020204030204" pitchFamily="34" charset="0"/>
              </a:rPr>
              <a:t>(Π/ΗΚ)</a:t>
            </a:r>
          </a:p>
          <a:p>
            <a:pPr lvl="1"/>
            <a:r>
              <a:rPr lang="en-US" sz="2000" dirty="0" err="1">
                <a:solidFill>
                  <a:schemeClr val="accent1"/>
                </a:solidFill>
                <a:latin typeface="Calibri" panose="020F0502020204030204" pitchFamily="34" charset="0"/>
              </a:rPr>
              <a:t>E</a:t>
            </a:r>
            <a:r>
              <a:rPr lang="en-US" sz="2000" dirty="0" err="1" smtClean="0">
                <a:solidFill>
                  <a:schemeClr val="accent1"/>
                </a:solidFill>
                <a:latin typeface="Calibri" panose="020F0502020204030204" pitchFamily="34" charset="0"/>
              </a:rPr>
              <a:t>ν</a:t>
            </a:r>
            <a:r>
              <a:rPr lang="en-US" sz="2000" dirty="0" smtClean="0">
                <a:solidFill>
                  <a:schemeClr val="accent1"/>
                </a:solidFill>
                <a:latin typeface="Calibri" panose="020F0502020204030204" pitchFamily="34" charset="0"/>
              </a:rPr>
              <a:t>αλλασσόμενη τάση (ηλ. ενέργεια) </a:t>
            </a:r>
            <a:r>
              <a:rPr lang="en-US" sz="2000" dirty="0" smtClean="0">
                <a:solidFill>
                  <a:schemeClr val="accent1"/>
                </a:solidFill>
                <a:latin typeface="Calibri" panose="020F0502020204030204" pitchFamily="34" charset="0"/>
                <a:sym typeface="Wingdings" panose="05000000000000000000" pitchFamily="2" charset="2"/>
              </a:rPr>
              <a:t></a:t>
            </a:r>
            <a:r>
              <a:rPr lang="en-US" sz="2000" dirty="0" smtClean="0">
                <a:solidFill>
                  <a:schemeClr val="accent1"/>
                </a:solidFill>
                <a:latin typeface="Calibri" panose="020F0502020204030204" pitchFamily="34" charset="0"/>
              </a:rPr>
              <a:t> Υ/Κμ (μηχ. </a:t>
            </a:r>
            <a:r>
              <a:rPr lang="en-US" sz="2000" dirty="0" err="1" smtClean="0">
                <a:solidFill>
                  <a:schemeClr val="accent1"/>
                </a:solidFill>
                <a:latin typeface="Calibri" panose="020F0502020204030204" pitchFamily="34" charset="0"/>
              </a:rPr>
              <a:t>ενέργει</a:t>
            </a:r>
            <a:r>
              <a:rPr lang="en-US" sz="2000" dirty="0" smtClean="0">
                <a:solidFill>
                  <a:schemeClr val="accent1"/>
                </a:solidFill>
                <a:latin typeface="Calibri" panose="020F0502020204030204" pitchFamily="34" charset="0"/>
              </a:rPr>
              <a:t>α)</a:t>
            </a:r>
          </a:p>
          <a:p>
            <a:r>
              <a:rPr lang="en-US" sz="2400" dirty="0" err="1">
                <a:solidFill>
                  <a:schemeClr val="tx2"/>
                </a:solidFill>
                <a:latin typeface="Calibri" panose="020F0502020204030204" pitchFamily="34" charset="0"/>
              </a:rPr>
              <a:t>Πιεζοηλεκτρικό</a:t>
            </a:r>
            <a:r>
              <a:rPr lang="en-US" sz="2400" dirty="0">
                <a:solidFill>
                  <a:schemeClr val="tx2"/>
                </a:solidFill>
                <a:latin typeface="Calibri" panose="020F0502020204030204" pitchFamily="34" charset="0"/>
              </a:rPr>
              <a:t> φα</a:t>
            </a:r>
            <a:r>
              <a:rPr lang="en-US" sz="2400" dirty="0" err="1">
                <a:solidFill>
                  <a:schemeClr val="tx2"/>
                </a:solidFill>
                <a:latin typeface="Calibri" panose="020F0502020204030204" pitchFamily="34" charset="0"/>
              </a:rPr>
              <a:t>ινόμενο</a:t>
            </a:r>
            <a:r>
              <a:rPr lang="en-US" sz="2400" dirty="0">
                <a:solidFill>
                  <a:schemeClr val="tx2"/>
                </a:solidFill>
                <a:latin typeface="Calibri" panose="020F0502020204030204" pitchFamily="34" charset="0"/>
              </a:rPr>
              <a:t> (piezoelectric effect)</a:t>
            </a:r>
          </a:p>
          <a:p>
            <a:pPr lvl="1"/>
            <a:r>
              <a:rPr lang="en-US" sz="2000" dirty="0" smtClean="0">
                <a:solidFill>
                  <a:schemeClr val="accent1"/>
                </a:solidFill>
                <a:latin typeface="Calibri" panose="020F0502020204030204" pitchFamily="34" charset="0"/>
              </a:rPr>
              <a:t>Παρα</a:t>
            </a:r>
            <a:r>
              <a:rPr lang="en-US" sz="2000" dirty="0" err="1" smtClean="0">
                <a:solidFill>
                  <a:schemeClr val="accent1"/>
                </a:solidFill>
                <a:latin typeface="Calibri" panose="020F0502020204030204" pitchFamily="34" charset="0"/>
              </a:rPr>
              <a:t>μόρφωση</a:t>
            </a:r>
            <a:r>
              <a:rPr lang="en-US" sz="2000" dirty="0" smtClean="0">
                <a:solidFill>
                  <a:schemeClr val="accent1"/>
                </a:solidFill>
                <a:latin typeface="Calibri" panose="020F0502020204030204" pitchFamily="34" charset="0"/>
              </a:rPr>
              <a:t> </a:t>
            </a:r>
            <a:r>
              <a:rPr lang="en-US" sz="2000" dirty="0">
                <a:solidFill>
                  <a:schemeClr val="accent1"/>
                </a:solidFill>
                <a:latin typeface="Calibri" panose="020F0502020204030204" pitchFamily="34" charset="0"/>
              </a:rPr>
              <a:t>κρυστάλλου </a:t>
            </a:r>
            <a:r>
              <a:rPr lang="en-US" sz="2000" dirty="0" err="1">
                <a:solidFill>
                  <a:schemeClr val="accent1"/>
                </a:solidFill>
                <a:latin typeface="Calibri" panose="020F0502020204030204" pitchFamily="34" charset="0"/>
              </a:rPr>
              <a:t>λόγω</a:t>
            </a:r>
            <a:r>
              <a:rPr lang="en-US" sz="2000" dirty="0">
                <a:solidFill>
                  <a:schemeClr val="accent1"/>
                </a:solidFill>
                <a:latin typeface="Calibri" panose="020F0502020204030204" pitchFamily="34" charset="0"/>
              </a:rPr>
              <a:t> </a:t>
            </a:r>
            <a:r>
              <a:rPr lang="en-US" sz="2000" dirty="0" err="1" smtClean="0">
                <a:solidFill>
                  <a:schemeClr val="accent1"/>
                </a:solidFill>
                <a:latin typeface="Calibri" panose="020F0502020204030204" pitchFamily="34" charset="0"/>
              </a:rPr>
              <a:t>μηχ</a:t>
            </a:r>
            <a:r>
              <a:rPr lang="en-US" sz="2000" dirty="0" smtClean="0">
                <a:solidFill>
                  <a:schemeClr val="accent1"/>
                </a:solidFill>
                <a:latin typeface="Calibri" panose="020F0502020204030204" pitchFamily="34" charset="0"/>
              </a:rPr>
              <a:t>ανικής πίεσης </a:t>
            </a:r>
            <a:r>
              <a:rPr lang="en-US" sz="2000" dirty="0" smtClean="0">
                <a:solidFill>
                  <a:schemeClr val="accent1"/>
                </a:solidFill>
                <a:latin typeface="Calibri" panose="020F0502020204030204" pitchFamily="34" charset="0"/>
                <a:sym typeface="Wingdings" panose="05000000000000000000" pitchFamily="2" charset="2"/>
              </a:rPr>
              <a:t></a:t>
            </a:r>
            <a:r>
              <a:rPr lang="en-US" sz="2000" dirty="0">
                <a:solidFill>
                  <a:schemeClr val="accent1"/>
                </a:solidFill>
                <a:latin typeface="Calibri" panose="020F0502020204030204" pitchFamily="34" charset="0"/>
                <a:sym typeface="Wingdings" panose="05000000000000000000" pitchFamily="2" charset="2"/>
              </a:rPr>
              <a:t> </a:t>
            </a:r>
            <a:r>
              <a:rPr lang="en-US" sz="2000" dirty="0" smtClean="0">
                <a:solidFill>
                  <a:schemeClr val="accent1"/>
                </a:solidFill>
                <a:latin typeface="Calibri" panose="020F0502020204030204" pitchFamily="34" charset="0"/>
              </a:rPr>
              <a:t>τάση </a:t>
            </a:r>
            <a:r>
              <a:rPr lang="en-US" sz="2000" dirty="0">
                <a:solidFill>
                  <a:schemeClr val="accent1"/>
                </a:solidFill>
                <a:latin typeface="Calibri" panose="020F0502020204030204" pitchFamily="34" charset="0"/>
              </a:rPr>
              <a:t>στα </a:t>
            </a:r>
            <a:r>
              <a:rPr lang="en-US" sz="2000" dirty="0" smtClean="0">
                <a:solidFill>
                  <a:schemeClr val="accent1"/>
                </a:solidFill>
                <a:latin typeface="Calibri" panose="020F0502020204030204" pitchFamily="34" charset="0"/>
              </a:rPr>
              <a:t>άκρα </a:t>
            </a:r>
            <a:r>
              <a:rPr lang="en-US" sz="2000" dirty="0">
                <a:solidFill>
                  <a:schemeClr val="accent1"/>
                </a:solidFill>
                <a:latin typeface="Calibri" panose="020F0502020204030204" pitchFamily="34" charset="0"/>
              </a:rPr>
              <a:t>ανάλογη </a:t>
            </a:r>
            <a:r>
              <a:rPr lang="en-US" sz="2000" dirty="0" smtClean="0">
                <a:solidFill>
                  <a:schemeClr val="accent1"/>
                </a:solidFill>
                <a:latin typeface="Calibri" panose="020F0502020204030204" pitchFamily="34" charset="0"/>
              </a:rPr>
              <a:t>παραμόρφωσης</a:t>
            </a:r>
          </a:p>
          <a:p>
            <a:pPr lvl="1"/>
            <a:r>
              <a:rPr lang="en-US" sz="2000" i="1" dirty="0" err="1" smtClean="0">
                <a:solidFill>
                  <a:schemeClr val="accent1"/>
                </a:solidFill>
                <a:latin typeface="Calibri" panose="020F0502020204030204" pitchFamily="34" charset="0"/>
              </a:rPr>
              <a:t>Αντιστρέψιμο</a:t>
            </a:r>
            <a:endParaRPr lang="en-US" sz="2000" i="1" dirty="0">
              <a:solidFill>
                <a:schemeClr val="accent1"/>
              </a:solidFill>
              <a:latin typeface="Calibri" panose="020F0502020204030204" pitchFamily="34" charset="0"/>
            </a:endParaRPr>
          </a:p>
          <a:p>
            <a:pPr>
              <a:lnSpc>
                <a:spcPct val="150000"/>
              </a:lnSpc>
            </a:pPr>
            <a:endParaRPr lang="en-US" sz="2400" dirty="0" smtClean="0">
              <a:solidFill>
                <a:schemeClr val="accent1"/>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rmAutofit fontScale="90000"/>
          </a:bodyPr>
          <a:lstStyle/>
          <a:p>
            <a:r>
              <a:rPr lang="el-GR" sz="3800" dirty="0" smtClean="0"/>
              <a:t>Ανάλυση Υπερηχητικών </a:t>
            </a:r>
            <a:r>
              <a:rPr lang="el-GR" sz="3800" dirty="0" smtClean="0">
                <a:latin typeface="Cambria" panose="02040503050406030204" pitchFamily="18" charset="0"/>
              </a:rPr>
              <a:t>Αισθητήρων</a:t>
            </a:r>
            <a:r>
              <a:rPr lang="en-US" sz="3800" dirty="0">
                <a:latin typeface="Cambria" panose="02040503050406030204" pitchFamily="18" charset="0"/>
              </a:rPr>
              <a:t> </a:t>
            </a:r>
            <a:r>
              <a:rPr lang="en-US" sz="3800" dirty="0" smtClean="0">
                <a:latin typeface="Cambria" panose="02040503050406030204" pitchFamily="18" charset="0"/>
              </a:rPr>
              <a:t>(1/5)</a:t>
            </a:r>
            <a:endParaRPr lang="el-GR" sz="3800" dirty="0">
              <a:latin typeface="Cambria" panose="02040503050406030204"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634" y="4581128"/>
            <a:ext cx="27432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1522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6</a:t>
            </a:fld>
            <a:endParaRPr lang="el-GR"/>
          </a:p>
        </p:txBody>
      </p:sp>
      <p:sp>
        <p:nvSpPr>
          <p:cNvPr id="4" name="Θέση περιεχομένου 3"/>
          <p:cNvSpPr>
            <a:spLocks noGrp="1"/>
          </p:cNvSpPr>
          <p:nvPr>
            <p:ph sz="quarter" idx="1"/>
          </p:nvPr>
        </p:nvSpPr>
        <p:spPr/>
        <p:txBody>
          <a:bodyPr>
            <a:normAutofit/>
          </a:bodyPr>
          <a:lstStyle/>
          <a:p>
            <a:r>
              <a:rPr lang="en-US" sz="2400" dirty="0" err="1" smtClean="0">
                <a:solidFill>
                  <a:schemeClr val="tx2"/>
                </a:solidFill>
                <a:latin typeface="Calibri" panose="020F0502020204030204" pitchFamily="34" charset="0"/>
              </a:rPr>
              <a:t>Εφ</a:t>
            </a:r>
            <a:r>
              <a:rPr lang="en-US" sz="2400" dirty="0" smtClean="0">
                <a:solidFill>
                  <a:schemeClr val="tx2"/>
                </a:solidFill>
                <a:latin typeface="Calibri" panose="020F0502020204030204" pitchFamily="34" charset="0"/>
              </a:rPr>
              <a:t>αρμογές μέτρησης αποστάσεων</a:t>
            </a:r>
          </a:p>
          <a:p>
            <a:pPr lvl="1"/>
            <a:r>
              <a:rPr lang="en-US" sz="2100" dirty="0" err="1" smtClean="0">
                <a:solidFill>
                  <a:schemeClr val="accent1"/>
                </a:solidFill>
                <a:latin typeface="Calibri" panose="020F0502020204030204" pitchFamily="34" charset="0"/>
              </a:rPr>
              <a:t>Πομ</a:t>
            </a:r>
            <a:r>
              <a:rPr lang="en-US" sz="2100" dirty="0" smtClean="0">
                <a:solidFill>
                  <a:schemeClr val="accent1"/>
                </a:solidFill>
                <a:latin typeface="Calibri" panose="020F0502020204030204" pitchFamily="34" charset="0"/>
              </a:rPr>
              <a:t>ποδέκτες σε μορφή module</a:t>
            </a:r>
            <a:endParaRPr lang="en-US" sz="1600" dirty="0">
              <a:solidFill>
                <a:schemeClr val="accent1"/>
              </a:solidFill>
              <a:latin typeface="Calibri" panose="020F0502020204030204" pitchFamily="34" charset="0"/>
            </a:endParaRPr>
          </a:p>
          <a:p>
            <a:pPr marL="274320" lvl="2" indent="-274320">
              <a:spcBef>
                <a:spcPts val="600"/>
              </a:spcBef>
              <a:buClr>
                <a:schemeClr val="accent1"/>
              </a:buClr>
            </a:pPr>
            <a:r>
              <a:rPr lang="en-US" sz="2400" dirty="0" err="1">
                <a:solidFill>
                  <a:schemeClr val="tx2"/>
                </a:solidFill>
                <a:latin typeface="Calibri" panose="020F0502020204030204" pitchFamily="34" charset="0"/>
              </a:rPr>
              <a:t>Εκ</a:t>
            </a:r>
            <a:r>
              <a:rPr lang="en-US" sz="2400" dirty="0">
                <a:solidFill>
                  <a:schemeClr val="tx2"/>
                </a:solidFill>
                <a:latin typeface="Calibri" panose="020F0502020204030204" pitchFamily="34" charset="0"/>
              </a:rPr>
              <a:t>πέμπουν υπερηχητικό παλμό</a:t>
            </a:r>
          </a:p>
          <a:p>
            <a:r>
              <a:rPr lang="en-US" sz="2400" dirty="0" err="1">
                <a:solidFill>
                  <a:schemeClr val="tx2"/>
                </a:solidFill>
                <a:latin typeface="Calibri" panose="020F0502020204030204" pitchFamily="34" charset="0"/>
              </a:rPr>
              <a:t>Μετρούν</a:t>
            </a:r>
            <a:r>
              <a:rPr lang="en-US" sz="2400" dirty="0">
                <a:solidFill>
                  <a:schemeClr val="tx2"/>
                </a:solidFill>
                <a:latin typeface="Calibri" panose="020F0502020204030204" pitchFamily="34" charset="0"/>
              </a:rPr>
              <a:t> </a:t>
            </a:r>
            <a:r>
              <a:rPr lang="en-US" sz="2400" dirty="0" err="1">
                <a:solidFill>
                  <a:schemeClr val="tx2"/>
                </a:solidFill>
                <a:latin typeface="Calibri" panose="020F0502020204030204" pitchFamily="34" charset="0"/>
              </a:rPr>
              <a:t>χρονικό</a:t>
            </a:r>
            <a:r>
              <a:rPr lang="en-US" sz="2400" dirty="0">
                <a:solidFill>
                  <a:schemeClr val="tx2"/>
                </a:solidFill>
                <a:latin typeface="Calibri" panose="020F0502020204030204" pitchFamily="34" charset="0"/>
              </a:rPr>
              <a:t> </a:t>
            </a:r>
            <a:r>
              <a:rPr lang="en-US" sz="2400" dirty="0" err="1">
                <a:solidFill>
                  <a:schemeClr val="tx2"/>
                </a:solidFill>
                <a:latin typeface="Calibri" panose="020F0502020204030204" pitchFamily="34" charset="0"/>
              </a:rPr>
              <a:t>διάστημ</a:t>
            </a:r>
            <a:r>
              <a:rPr lang="en-US" sz="2400" dirty="0">
                <a:solidFill>
                  <a:schemeClr val="tx2"/>
                </a:solidFill>
                <a:latin typeface="Calibri" panose="020F0502020204030204" pitchFamily="34" charset="0"/>
              </a:rPr>
              <a:t>α μέχρι </a:t>
            </a:r>
            <a:r>
              <a:rPr lang="en-US" sz="2400" dirty="0" smtClean="0">
                <a:solidFill>
                  <a:schemeClr val="tx2"/>
                </a:solidFill>
                <a:latin typeface="Calibri" panose="020F0502020204030204" pitchFamily="34" charset="0"/>
              </a:rPr>
              <a:t>σύλληψη</a:t>
            </a:r>
            <a:endParaRPr lang="en-US" sz="2400" dirty="0">
              <a:solidFill>
                <a:schemeClr val="tx2"/>
              </a:solidFill>
              <a:latin typeface="Calibri" panose="020F0502020204030204" pitchFamily="34" charset="0"/>
            </a:endParaRPr>
          </a:p>
          <a:p>
            <a:pPr lvl="1"/>
            <a:r>
              <a:rPr lang="el-GR" sz="2100" dirty="0" smtClean="0">
                <a:solidFill>
                  <a:schemeClr val="accent1"/>
                </a:solidFill>
                <a:latin typeface="Calibri" panose="020F0502020204030204" pitchFamily="34" charset="0"/>
              </a:rPr>
              <a:t>Χ</a:t>
            </a:r>
            <a:r>
              <a:rPr lang="en-US" sz="2100" dirty="0" err="1" smtClean="0">
                <a:solidFill>
                  <a:schemeClr val="accent1"/>
                </a:solidFill>
                <a:latin typeface="Calibri" panose="020F0502020204030204" pitchFamily="34" charset="0"/>
              </a:rPr>
              <a:t>ρονικό</a:t>
            </a:r>
            <a:r>
              <a:rPr lang="en-US" sz="2100" dirty="0" smtClean="0">
                <a:solidFill>
                  <a:schemeClr val="accent1"/>
                </a:solidFill>
                <a:latin typeface="Calibri" panose="020F0502020204030204" pitchFamily="34" charset="0"/>
              </a:rPr>
              <a:t> </a:t>
            </a:r>
            <a:r>
              <a:rPr lang="en-US" sz="2100" dirty="0" err="1" smtClean="0">
                <a:solidFill>
                  <a:schemeClr val="accent1"/>
                </a:solidFill>
                <a:latin typeface="Calibri" panose="020F0502020204030204" pitchFamily="34" charset="0"/>
              </a:rPr>
              <a:t>διάστημ</a:t>
            </a:r>
            <a:r>
              <a:rPr lang="en-US" sz="2100" dirty="0" smtClean="0">
                <a:solidFill>
                  <a:schemeClr val="accent1"/>
                </a:solidFill>
                <a:latin typeface="Calibri" panose="020F0502020204030204" pitchFamily="34" charset="0"/>
              </a:rPr>
              <a:t>α = Χρόνος Πτήσης (Time Of Flight - TOF)</a:t>
            </a:r>
            <a:endParaRPr lang="en-US" sz="1600" dirty="0" smtClean="0">
              <a:solidFill>
                <a:schemeClr val="accent1"/>
              </a:solidFill>
              <a:latin typeface="Calibri" panose="020F0502020204030204" pitchFamily="34" charset="0"/>
            </a:endParaRPr>
          </a:p>
          <a:p>
            <a:pPr marL="0" indent="0">
              <a:buNone/>
            </a:pPr>
            <a:endParaRPr lang="en-US" sz="2500" dirty="0" smtClean="0">
              <a:solidFill>
                <a:schemeClr val="tx2"/>
              </a:solidFill>
              <a:latin typeface="Calibri" panose="020F0502020204030204" pitchFamily="34" charset="0"/>
            </a:endParaRPr>
          </a:p>
          <a:p>
            <a:pPr marL="274320" lvl="3" indent="0">
              <a:spcBef>
                <a:spcPts val="600"/>
              </a:spcBef>
              <a:buClr>
                <a:schemeClr val="accent1"/>
              </a:buClr>
              <a:buNone/>
            </a:pPr>
            <a:endParaRPr lang="en-US" sz="2200" dirty="0">
              <a:solidFill>
                <a:schemeClr val="tx2"/>
              </a:solidFill>
              <a:latin typeface="Calibri" panose="020F0502020204030204" pitchFamily="34" charset="0"/>
            </a:endParaRPr>
          </a:p>
          <a:p>
            <a:endParaRPr lang="en-US" sz="2400" dirty="0" smtClean="0">
              <a:solidFill>
                <a:schemeClr val="tx2"/>
              </a:solidFill>
              <a:latin typeface="Calibri" panose="020F0502020204030204" pitchFamily="34" charset="0"/>
            </a:endParaRPr>
          </a:p>
        </p:txBody>
      </p:sp>
      <p:sp>
        <p:nvSpPr>
          <p:cNvPr id="5" name="1 - Τίτλος"/>
          <p:cNvSpPr>
            <a:spLocks noGrp="1"/>
          </p:cNvSpPr>
          <p:nvPr>
            <p:ph type="title"/>
          </p:nvPr>
        </p:nvSpPr>
        <p:spPr/>
        <p:txBody>
          <a:bodyPr>
            <a:normAutofit fontScale="90000"/>
          </a:bodyPr>
          <a:lstStyle/>
          <a:p>
            <a:r>
              <a:rPr lang="el-GR" sz="3800" dirty="0" smtClean="0"/>
              <a:t>Ανάλυση Υπερηχητικών </a:t>
            </a:r>
            <a:r>
              <a:rPr lang="el-GR" sz="3800" dirty="0" smtClean="0">
                <a:latin typeface="Cambria" panose="02040503050406030204" pitchFamily="18" charset="0"/>
              </a:rPr>
              <a:t>Αισθητήρων</a:t>
            </a:r>
            <a:r>
              <a:rPr lang="en-US" sz="3800" dirty="0">
                <a:latin typeface="Cambria" panose="02040503050406030204" pitchFamily="18" charset="0"/>
              </a:rPr>
              <a:t> </a:t>
            </a:r>
            <a:r>
              <a:rPr lang="en-US" sz="3800" dirty="0" smtClean="0">
                <a:latin typeface="Cambria" panose="02040503050406030204" pitchFamily="18" charset="0"/>
              </a:rPr>
              <a:t>(2/5)</a:t>
            </a:r>
            <a:endParaRPr lang="el-GR" sz="3800" dirty="0">
              <a:latin typeface="Cambria" panose="02040503050406030204" pitchFamily="18" charset="0"/>
            </a:endParaRPr>
          </a:p>
        </p:txBody>
      </p:sp>
      <p:pic>
        <p:nvPicPr>
          <p:cNvPr id="1026" name="Picture 2" descr="C:\Users\GEORGE\Desktop\ROV\DiplomaThesis\UltrasonicSensors\Sonar_Principle_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17032"/>
            <a:ext cx="47244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013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7</a:t>
            </a:fld>
            <a:endParaRPr lang="el-GR"/>
          </a:p>
        </p:txBody>
      </p:sp>
      <p:sp>
        <p:nvSpPr>
          <p:cNvPr id="4" name="Θέση περιεχομένου 3"/>
          <p:cNvSpPr>
            <a:spLocks noGrp="1"/>
          </p:cNvSpPr>
          <p:nvPr>
            <p:ph sz="quarter" idx="1"/>
          </p:nvPr>
        </p:nvSpPr>
        <p:spPr/>
        <p:txBody>
          <a:bodyPr/>
          <a:lstStyle/>
          <a:p>
            <a:pPr marL="0" indent="0">
              <a:buNone/>
            </a:pPr>
            <a:r>
              <a:rPr lang="en-US" b="1" dirty="0" smtClean="0">
                <a:latin typeface="Calibri" panose="020F0502020204030204" pitchFamily="34" charset="0"/>
              </a:rPr>
              <a:t>Πα</a:t>
            </a:r>
            <a:r>
              <a:rPr lang="en-US" b="1" dirty="0" err="1" smtClean="0">
                <a:latin typeface="Calibri" panose="020F0502020204030204" pitchFamily="34" charset="0"/>
              </a:rPr>
              <a:t>ράγοντες</a:t>
            </a:r>
            <a:r>
              <a:rPr lang="en-US" b="1" dirty="0" smtClean="0">
                <a:latin typeface="Calibri" panose="020F0502020204030204" pitchFamily="34" charset="0"/>
              </a:rPr>
              <a:t> απ</a:t>
            </a:r>
            <a:r>
              <a:rPr lang="en-US" b="1" dirty="0" err="1" smtClean="0">
                <a:latin typeface="Calibri" panose="020F0502020204030204" pitchFamily="34" charset="0"/>
              </a:rPr>
              <a:t>όδοσης</a:t>
            </a:r>
            <a:r>
              <a:rPr lang="en-US" b="1" dirty="0" smtClean="0">
                <a:latin typeface="Calibri" panose="020F0502020204030204" pitchFamily="34" charset="0"/>
              </a:rPr>
              <a:t> β</a:t>
            </a:r>
            <a:r>
              <a:rPr lang="en-US" b="1" dirty="0" err="1" smtClean="0">
                <a:latin typeface="Calibri" panose="020F0502020204030204" pitchFamily="34" charset="0"/>
              </a:rPr>
              <a:t>άσει</a:t>
            </a:r>
            <a:r>
              <a:rPr lang="en-US" b="1" dirty="0" smtClean="0">
                <a:latin typeface="Calibri" panose="020F0502020204030204" pitchFamily="34" charset="0"/>
              </a:rPr>
              <a:t> </a:t>
            </a:r>
            <a:r>
              <a:rPr lang="en-US" b="1" dirty="0" err="1" smtClean="0">
                <a:latin typeface="Calibri" panose="020F0502020204030204" pitchFamily="34" charset="0"/>
              </a:rPr>
              <a:t>στόχου</a:t>
            </a:r>
            <a:endParaRPr lang="en-US" sz="2400" dirty="0" smtClean="0">
              <a:solidFill>
                <a:schemeClr val="tx2"/>
              </a:solidFill>
              <a:latin typeface="Calibri" panose="020F0502020204030204" pitchFamily="34" charset="0"/>
            </a:endParaRPr>
          </a:p>
          <a:p>
            <a:r>
              <a:rPr lang="en-US" sz="2400" dirty="0" err="1">
                <a:solidFill>
                  <a:schemeClr val="tx2"/>
                </a:solidFill>
                <a:latin typeface="Calibri" panose="020F0502020204030204" pitchFamily="34" charset="0"/>
              </a:rPr>
              <a:t>Μέγεθος</a:t>
            </a:r>
            <a:r>
              <a:rPr lang="en-US" sz="2400" dirty="0">
                <a:solidFill>
                  <a:schemeClr val="tx2"/>
                </a:solidFill>
                <a:latin typeface="Calibri" panose="020F0502020204030204" pitchFamily="34" charset="0"/>
              </a:rPr>
              <a:t> </a:t>
            </a:r>
            <a:r>
              <a:rPr lang="en-US" sz="2400" dirty="0" err="1">
                <a:solidFill>
                  <a:schemeClr val="tx2"/>
                </a:solidFill>
                <a:latin typeface="Calibri" panose="020F0502020204030204" pitchFamily="34" charset="0"/>
              </a:rPr>
              <a:t>Αντικειμένου</a:t>
            </a:r>
            <a:endParaRPr lang="en-US" sz="2400" dirty="0">
              <a:solidFill>
                <a:schemeClr val="tx2"/>
              </a:solidFill>
              <a:latin typeface="Calibri" panose="020F0502020204030204" pitchFamily="34" charset="0"/>
            </a:endParaRPr>
          </a:p>
          <a:p>
            <a:r>
              <a:rPr lang="en-US" sz="2400" dirty="0" err="1" smtClean="0">
                <a:solidFill>
                  <a:schemeClr val="tx2"/>
                </a:solidFill>
                <a:latin typeface="Calibri" panose="020F0502020204030204" pitchFamily="34" charset="0"/>
              </a:rPr>
              <a:t>Μορφολογί</a:t>
            </a:r>
            <a:r>
              <a:rPr lang="en-US" sz="2400" dirty="0" smtClean="0">
                <a:solidFill>
                  <a:schemeClr val="tx2"/>
                </a:solidFill>
                <a:latin typeface="Calibri" panose="020F0502020204030204" pitchFamily="34" charset="0"/>
              </a:rPr>
              <a:t>α επιφάνειας πρόσπτωσης</a:t>
            </a:r>
          </a:p>
          <a:p>
            <a:pPr lvl="1"/>
            <a:r>
              <a:rPr lang="en-US" sz="2000" b="1" dirty="0" err="1" smtClean="0">
                <a:solidFill>
                  <a:schemeClr val="accent1"/>
                </a:solidFill>
                <a:latin typeface="Calibri" panose="020F0502020204030204" pitchFamily="34" charset="0"/>
              </a:rPr>
              <a:t>Ιδ</a:t>
            </a:r>
            <a:r>
              <a:rPr lang="en-US" sz="2000" b="1" dirty="0" smtClean="0">
                <a:solidFill>
                  <a:schemeClr val="accent1"/>
                </a:solidFill>
                <a:latin typeface="Calibri" panose="020F0502020204030204" pitchFamily="34" charset="0"/>
              </a:rPr>
              <a:t>ανικά</a:t>
            </a:r>
            <a:r>
              <a:rPr lang="en-US" sz="2000" dirty="0" smtClean="0">
                <a:solidFill>
                  <a:schemeClr val="accent1"/>
                </a:solidFill>
                <a:latin typeface="Calibri" panose="020F0502020204030204" pitchFamily="34" charset="0"/>
              </a:rPr>
              <a:t>: Επίπεδη, Λεία, Μη Πορώδης</a:t>
            </a:r>
            <a:endParaRPr lang="en-US" sz="2000" dirty="0" smtClean="0">
              <a:solidFill>
                <a:schemeClr val="accent1"/>
              </a:solidFill>
            </a:endParaRPr>
          </a:p>
          <a:p>
            <a:r>
              <a:rPr lang="en-US" sz="2400" dirty="0" smtClean="0">
                <a:solidFill>
                  <a:schemeClr val="tx2"/>
                </a:solidFill>
                <a:latin typeface="Calibri" panose="020F0502020204030204" pitchFamily="34" charset="0"/>
              </a:rPr>
              <a:t>Φα</a:t>
            </a:r>
            <a:r>
              <a:rPr lang="en-US" sz="2400" dirty="0" err="1" smtClean="0">
                <a:solidFill>
                  <a:schemeClr val="tx2"/>
                </a:solidFill>
                <a:latin typeface="Calibri" panose="020F0502020204030204" pitchFamily="34" charset="0"/>
              </a:rPr>
              <a:t>ινόμεν</a:t>
            </a:r>
            <a:r>
              <a:rPr lang="en-US" sz="2400" dirty="0" smtClean="0">
                <a:solidFill>
                  <a:schemeClr val="tx2"/>
                </a:solidFill>
                <a:latin typeface="Calibri" panose="020F0502020204030204" pitchFamily="34" charset="0"/>
              </a:rPr>
              <a:t>α του ήχου</a:t>
            </a:r>
          </a:p>
          <a:p>
            <a:pPr lvl="1"/>
            <a:r>
              <a:rPr lang="en-US" sz="2000" dirty="0" err="1" smtClean="0">
                <a:solidFill>
                  <a:schemeClr val="accent1"/>
                </a:solidFill>
                <a:latin typeface="Calibri" panose="020F0502020204030204" pitchFamily="34" charset="0"/>
              </a:rPr>
              <a:t>Μετάδοση</a:t>
            </a:r>
            <a:endParaRPr lang="en-US" sz="2000" dirty="0" smtClean="0">
              <a:solidFill>
                <a:schemeClr val="accent1"/>
              </a:solidFill>
              <a:latin typeface="Calibri" panose="020F0502020204030204" pitchFamily="34" charset="0"/>
            </a:endParaRPr>
          </a:p>
          <a:p>
            <a:pPr lvl="1"/>
            <a:r>
              <a:rPr lang="en-US" sz="2000" dirty="0" smtClean="0">
                <a:solidFill>
                  <a:schemeClr val="accent1"/>
                </a:solidFill>
                <a:latin typeface="Calibri" panose="020F0502020204030204" pitchFamily="34" charset="0"/>
              </a:rPr>
              <a:t>Απ</a:t>
            </a:r>
            <a:r>
              <a:rPr lang="en-US" sz="2000" dirty="0" err="1" smtClean="0">
                <a:solidFill>
                  <a:schemeClr val="accent1"/>
                </a:solidFill>
                <a:latin typeface="Calibri" panose="020F0502020204030204" pitchFamily="34" charset="0"/>
              </a:rPr>
              <a:t>ορρόφηση</a:t>
            </a:r>
            <a:endParaRPr lang="en-US" sz="2000" dirty="0" smtClean="0">
              <a:solidFill>
                <a:schemeClr val="accent1"/>
              </a:solidFill>
              <a:latin typeface="Calibri" panose="020F0502020204030204" pitchFamily="34" charset="0"/>
            </a:endParaRPr>
          </a:p>
          <a:p>
            <a:pPr lvl="1"/>
            <a:r>
              <a:rPr lang="en-US" sz="2000" dirty="0" err="1" smtClean="0">
                <a:solidFill>
                  <a:schemeClr val="accent1"/>
                </a:solidFill>
                <a:latin typeface="Calibri" panose="020F0502020204030204" pitchFamily="34" charset="0"/>
              </a:rPr>
              <a:t>Ανάκλ</a:t>
            </a:r>
            <a:r>
              <a:rPr lang="en-US" sz="2000" dirty="0" smtClean="0">
                <a:solidFill>
                  <a:schemeClr val="accent1"/>
                </a:solidFill>
                <a:latin typeface="Calibri" panose="020F0502020204030204" pitchFamily="34" charset="0"/>
              </a:rPr>
              <a:t>αση </a:t>
            </a:r>
          </a:p>
          <a:p>
            <a:pPr lvl="1"/>
            <a:r>
              <a:rPr lang="en-US" sz="2000" dirty="0" err="1" smtClean="0">
                <a:solidFill>
                  <a:schemeClr val="accent1"/>
                </a:solidFill>
                <a:latin typeface="Calibri" panose="020F0502020204030204" pitchFamily="34" charset="0"/>
              </a:rPr>
              <a:t>Διάχυση</a:t>
            </a:r>
            <a:endParaRPr lang="en-US" sz="2000" dirty="0" smtClean="0">
              <a:solidFill>
                <a:schemeClr val="accent1"/>
              </a:solidFill>
              <a:latin typeface="Calibri" panose="020F0502020204030204" pitchFamily="34" charset="0"/>
            </a:endParaRPr>
          </a:p>
        </p:txBody>
      </p:sp>
      <p:sp>
        <p:nvSpPr>
          <p:cNvPr id="5" name="1 - Τίτλος"/>
          <p:cNvSpPr>
            <a:spLocks noGrp="1"/>
          </p:cNvSpPr>
          <p:nvPr>
            <p:ph type="title"/>
          </p:nvPr>
        </p:nvSpPr>
        <p:spPr>
          <a:xfrm>
            <a:off x="457200" y="152400"/>
            <a:ext cx="8229600" cy="990600"/>
          </a:xfrm>
        </p:spPr>
        <p:txBody>
          <a:bodyPr>
            <a:normAutofit fontScale="90000"/>
          </a:bodyPr>
          <a:lstStyle/>
          <a:p>
            <a:r>
              <a:rPr lang="el-GR" sz="3800" dirty="0" smtClean="0"/>
              <a:t>Ανάλυση Υπερηχητικών </a:t>
            </a:r>
            <a:r>
              <a:rPr lang="el-GR" sz="3800" dirty="0" smtClean="0">
                <a:latin typeface="Cambria" panose="02040503050406030204" pitchFamily="18" charset="0"/>
              </a:rPr>
              <a:t>Αισθητήρων</a:t>
            </a:r>
            <a:r>
              <a:rPr lang="en-US" sz="3800" dirty="0">
                <a:latin typeface="Cambria" panose="02040503050406030204" pitchFamily="18" charset="0"/>
              </a:rPr>
              <a:t> </a:t>
            </a:r>
            <a:r>
              <a:rPr lang="en-US" sz="3800" dirty="0" smtClean="0">
                <a:latin typeface="Cambria" panose="02040503050406030204" pitchFamily="18" charset="0"/>
              </a:rPr>
              <a:t>(3/5)</a:t>
            </a:r>
            <a:endParaRPr lang="el-GR" sz="3800" dirty="0">
              <a:latin typeface="Cambria" panose="020405030504060302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581128"/>
            <a:ext cx="5826314" cy="1610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640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8</a:t>
            </a:fld>
            <a:endParaRPr lang="el-GR"/>
          </a:p>
        </p:txBody>
      </p:sp>
      <p:sp>
        <p:nvSpPr>
          <p:cNvPr id="4" name="Θέση περιεχομένου 3"/>
          <p:cNvSpPr>
            <a:spLocks noGrp="1"/>
          </p:cNvSpPr>
          <p:nvPr>
            <p:ph sz="quarter" idx="1"/>
          </p:nvPr>
        </p:nvSpPr>
        <p:spPr/>
        <p:txBody>
          <a:bodyPr/>
          <a:lstStyle/>
          <a:p>
            <a:pPr marL="0" indent="0">
              <a:buNone/>
            </a:pPr>
            <a:r>
              <a:rPr lang="en-US" b="1" dirty="0" err="1" smtClean="0">
                <a:latin typeface="Calibri" panose="020F0502020204030204" pitchFamily="34" charset="0"/>
              </a:rPr>
              <a:t>Δι</a:t>
            </a:r>
            <a:r>
              <a:rPr lang="en-US" b="1" dirty="0" smtClean="0">
                <a:latin typeface="Calibri" panose="020F0502020204030204" pitchFamily="34" charset="0"/>
              </a:rPr>
              <a:t>αφορές μέσων διάδοσης αέρα και νερού</a:t>
            </a:r>
            <a:endParaRPr lang="en-US" sz="2400" dirty="0" smtClean="0">
              <a:solidFill>
                <a:schemeClr val="tx2"/>
              </a:solidFill>
              <a:latin typeface="Calibri" panose="020F0502020204030204" pitchFamily="34" charset="0"/>
            </a:endParaRPr>
          </a:p>
          <a:p>
            <a:r>
              <a:rPr lang="en-US" sz="2400" dirty="0" smtClean="0">
                <a:solidFill>
                  <a:schemeClr val="tx2"/>
                </a:solidFill>
                <a:latin typeface="Calibri" panose="020F0502020204030204" pitchFamily="34" charset="0"/>
              </a:rPr>
              <a:t>Τα</a:t>
            </a:r>
            <a:r>
              <a:rPr lang="en-US" sz="2400" dirty="0" err="1" smtClean="0">
                <a:solidFill>
                  <a:schemeClr val="tx2"/>
                </a:solidFill>
                <a:latin typeface="Calibri" panose="020F0502020204030204" pitchFamily="34" charset="0"/>
              </a:rPr>
              <a:t>χύτητ</a:t>
            </a:r>
            <a:r>
              <a:rPr lang="en-US" sz="2400" dirty="0" smtClean="0">
                <a:solidFill>
                  <a:schemeClr val="tx2"/>
                </a:solidFill>
                <a:latin typeface="Calibri" panose="020F0502020204030204" pitchFamily="34" charset="0"/>
              </a:rPr>
              <a:t>α</a:t>
            </a:r>
          </a:p>
          <a:p>
            <a:pPr lvl="1"/>
            <a:r>
              <a:rPr lang="en-US" sz="2400" dirty="0" err="1" smtClean="0">
                <a:solidFill>
                  <a:schemeClr val="accent1"/>
                </a:solidFill>
                <a:latin typeface="Calibri" panose="020F0502020204030204" pitchFamily="34" charset="0"/>
              </a:rPr>
              <a:t>Αέρ</a:t>
            </a:r>
            <a:r>
              <a:rPr lang="en-US" sz="2400" dirty="0" smtClean="0">
                <a:solidFill>
                  <a:schemeClr val="accent1"/>
                </a:solidFill>
                <a:latin typeface="Calibri" panose="020F0502020204030204" pitchFamily="34" charset="0"/>
              </a:rPr>
              <a:t>ας: </a:t>
            </a:r>
          </a:p>
          <a:p>
            <a:pPr lvl="1"/>
            <a:endParaRPr lang="en-US" sz="2400" dirty="0">
              <a:solidFill>
                <a:schemeClr val="accent1"/>
              </a:solidFill>
              <a:latin typeface="Calibri" panose="020F0502020204030204" pitchFamily="34" charset="0"/>
            </a:endParaRPr>
          </a:p>
          <a:p>
            <a:pPr lvl="1"/>
            <a:r>
              <a:rPr lang="en-US" sz="2400" dirty="0" err="1" smtClean="0">
                <a:solidFill>
                  <a:schemeClr val="accent1"/>
                </a:solidFill>
                <a:latin typeface="Calibri" panose="020F0502020204030204" pitchFamily="34" charset="0"/>
              </a:rPr>
              <a:t>Νερό</a:t>
            </a:r>
            <a:r>
              <a:rPr lang="en-US" sz="2400" dirty="0" smtClean="0">
                <a:solidFill>
                  <a:schemeClr val="accent1"/>
                </a:solidFill>
                <a:latin typeface="Calibri" panose="020F0502020204030204" pitchFamily="34" charset="0"/>
              </a:rPr>
              <a:t>:</a:t>
            </a:r>
          </a:p>
          <a:p>
            <a:pPr lvl="1"/>
            <a:endParaRPr lang="en-US" sz="2400" dirty="0">
              <a:solidFill>
                <a:schemeClr val="accent1"/>
              </a:solidFill>
              <a:latin typeface="Calibri" panose="020F0502020204030204" pitchFamily="34" charset="0"/>
            </a:endParaRPr>
          </a:p>
          <a:p>
            <a:pPr lvl="1"/>
            <a:endParaRPr lang="en-US" sz="2400" dirty="0" smtClean="0">
              <a:solidFill>
                <a:schemeClr val="accent1"/>
              </a:solidFill>
              <a:latin typeface="Calibri" panose="020F0502020204030204" pitchFamily="34" charset="0"/>
            </a:endParaRPr>
          </a:p>
          <a:p>
            <a:pPr lvl="1"/>
            <a:r>
              <a:rPr lang="en-US" sz="2400" dirty="0" err="1" smtClean="0">
                <a:solidFill>
                  <a:schemeClr val="accent1"/>
                </a:solidFill>
                <a:latin typeface="Calibri" panose="020F0502020204030204" pitchFamily="34" charset="0"/>
              </a:rPr>
              <a:t>Προσεγγιστικά</a:t>
            </a:r>
            <a:r>
              <a:rPr lang="en-US" sz="2400" dirty="0" smtClean="0">
                <a:solidFill>
                  <a:schemeClr val="accent1"/>
                </a:solidFill>
                <a:latin typeface="Calibri" panose="020F0502020204030204" pitchFamily="34" charset="0"/>
              </a:rPr>
              <a:t>: </a:t>
            </a:r>
            <a:endParaRPr lang="en-US" sz="2400" dirty="0">
              <a:solidFill>
                <a:schemeClr val="accent1"/>
              </a:solidFill>
              <a:latin typeface="Calibri" panose="020F0502020204030204" pitchFamily="34" charset="0"/>
            </a:endParaRPr>
          </a:p>
          <a:p>
            <a:r>
              <a:rPr lang="en-US" sz="2400" dirty="0" err="1" smtClean="0">
                <a:solidFill>
                  <a:schemeClr val="tx2"/>
                </a:solidFill>
                <a:latin typeface="Calibri" panose="020F0502020204030204" pitchFamily="34" charset="0"/>
              </a:rPr>
              <a:t>Ακουστική</a:t>
            </a:r>
            <a:r>
              <a:rPr lang="en-US" sz="2400" dirty="0" smtClean="0">
                <a:solidFill>
                  <a:schemeClr val="tx2"/>
                </a:solidFill>
                <a:latin typeface="Calibri" panose="020F0502020204030204" pitchFamily="34" charset="0"/>
              </a:rPr>
              <a:t> α</a:t>
            </a:r>
            <a:r>
              <a:rPr lang="en-US" sz="2400" dirty="0" err="1" smtClean="0">
                <a:solidFill>
                  <a:schemeClr val="tx2"/>
                </a:solidFill>
                <a:latin typeface="Calibri" panose="020F0502020204030204" pitchFamily="34" charset="0"/>
              </a:rPr>
              <a:t>ντίστ</a:t>
            </a:r>
            <a:r>
              <a:rPr lang="en-US" sz="2400" dirty="0" smtClean="0">
                <a:solidFill>
                  <a:schemeClr val="tx2"/>
                </a:solidFill>
                <a:latin typeface="Calibri" panose="020F0502020204030204" pitchFamily="34" charset="0"/>
              </a:rPr>
              <a:t>αση (acoustic impedance)</a:t>
            </a:r>
            <a:r>
              <a:rPr lang="en-US" sz="2700" dirty="0" smtClean="0">
                <a:solidFill>
                  <a:schemeClr val="accent1"/>
                </a:solidFill>
                <a:latin typeface="Calibri" panose="020F0502020204030204" pitchFamily="34" charset="0"/>
              </a:rPr>
              <a:t> </a:t>
            </a:r>
          </a:p>
          <a:p>
            <a:pPr marL="274320" lvl="1" indent="0">
              <a:buNone/>
            </a:pPr>
            <a:r>
              <a:rPr lang="en-US" sz="2400" dirty="0">
                <a:solidFill>
                  <a:schemeClr val="accent1"/>
                </a:solidFill>
                <a:latin typeface="Calibri" panose="020F0502020204030204" pitchFamily="34" charset="0"/>
              </a:rPr>
              <a:t>	</a:t>
            </a:r>
            <a:r>
              <a:rPr lang="en-US" sz="2400" dirty="0" smtClean="0">
                <a:solidFill>
                  <a:schemeClr val="accent1"/>
                </a:solidFill>
                <a:latin typeface="Calibri" panose="020F0502020204030204" pitchFamily="34" charset="0"/>
              </a:rPr>
              <a:t>		</a:t>
            </a:r>
          </a:p>
        </p:txBody>
      </p:sp>
      <p:sp>
        <p:nvSpPr>
          <p:cNvPr id="5" name="1 - Τίτλος"/>
          <p:cNvSpPr>
            <a:spLocks noGrp="1"/>
          </p:cNvSpPr>
          <p:nvPr>
            <p:ph type="title"/>
          </p:nvPr>
        </p:nvSpPr>
        <p:spPr>
          <a:xfrm>
            <a:off x="457200" y="152400"/>
            <a:ext cx="8229600" cy="990600"/>
          </a:xfrm>
        </p:spPr>
        <p:txBody>
          <a:bodyPr>
            <a:normAutofit fontScale="90000"/>
          </a:bodyPr>
          <a:lstStyle/>
          <a:p>
            <a:r>
              <a:rPr lang="el-GR" sz="3800" dirty="0" smtClean="0"/>
              <a:t>Ανάλυση Υπερηχητικών </a:t>
            </a:r>
            <a:r>
              <a:rPr lang="el-GR" sz="3800" dirty="0" smtClean="0">
                <a:latin typeface="Cambria" panose="02040503050406030204" pitchFamily="18" charset="0"/>
              </a:rPr>
              <a:t>Αισθητήρων</a:t>
            </a:r>
            <a:r>
              <a:rPr lang="en-US" sz="3800" dirty="0" smtClean="0">
                <a:latin typeface="Cambria" panose="02040503050406030204" pitchFamily="18" charset="0"/>
              </a:rPr>
              <a:t> (4/5)</a:t>
            </a:r>
            <a:endParaRPr lang="el-GR" sz="3800" dirty="0">
              <a:latin typeface="Cambria" panose="02040503050406030204" pitchFamily="18" charset="0"/>
            </a:endParaRP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970125676"/>
              </p:ext>
            </p:extLst>
          </p:nvPr>
        </p:nvGraphicFramePr>
        <p:xfrm>
          <a:off x="2699792" y="2132856"/>
          <a:ext cx="3168352" cy="452622"/>
        </p:xfrm>
        <a:graphic>
          <a:graphicData uri="http://schemas.openxmlformats.org/presentationml/2006/ole">
            <mc:AlternateContent xmlns:mc="http://schemas.openxmlformats.org/markup-compatibility/2006">
              <mc:Choice xmlns:v="urn:schemas-microsoft-com:vml" Requires="v">
                <p:oleObj spid="_x0000_s3559" name="Equation" r:id="rId3" imgW="1600200" imgH="228600" progId="Equation.DSMT4">
                  <p:embed/>
                </p:oleObj>
              </mc:Choice>
              <mc:Fallback>
                <p:oleObj name="Equation" r:id="rId3" imgW="1600200" imgH="228600" progId="Equation.DSMT4">
                  <p:embed/>
                  <p:pic>
                    <p:nvPicPr>
                      <p:cNvPr id="0" name=""/>
                      <p:cNvPicPr/>
                      <p:nvPr/>
                    </p:nvPicPr>
                    <p:blipFill>
                      <a:blip r:embed="rId4"/>
                      <a:stretch>
                        <a:fillRect/>
                      </a:stretch>
                    </p:blipFill>
                    <p:spPr>
                      <a:xfrm>
                        <a:off x="2699792" y="2132856"/>
                        <a:ext cx="3168352" cy="452622"/>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1119868990"/>
              </p:ext>
            </p:extLst>
          </p:nvPr>
        </p:nvGraphicFramePr>
        <p:xfrm>
          <a:off x="5283200" y="2946400"/>
          <a:ext cx="196850" cy="700088"/>
        </p:xfrm>
        <a:graphic>
          <a:graphicData uri="http://schemas.openxmlformats.org/presentationml/2006/ole">
            <mc:AlternateContent xmlns:mc="http://schemas.openxmlformats.org/markup-compatibility/2006">
              <mc:Choice xmlns:v="urn:schemas-microsoft-com:vml" Requires="v">
                <p:oleObj spid="_x0000_s3560" name="Equation" r:id="rId5" imgW="114120" imgH="406080" progId="Equation.DSMT4">
                  <p:embed/>
                </p:oleObj>
              </mc:Choice>
              <mc:Fallback>
                <p:oleObj name="Equation" r:id="rId5" imgW="114120" imgH="406080" progId="Equation.DSMT4">
                  <p:embed/>
                  <p:pic>
                    <p:nvPicPr>
                      <p:cNvPr id="0" name=""/>
                      <p:cNvPicPr/>
                      <p:nvPr/>
                    </p:nvPicPr>
                    <p:blipFill>
                      <a:blip r:embed="rId6"/>
                      <a:stretch>
                        <a:fillRect/>
                      </a:stretch>
                    </p:blipFill>
                    <p:spPr>
                      <a:xfrm>
                        <a:off x="5283200" y="2946400"/>
                        <a:ext cx="196850" cy="700088"/>
                      </a:xfrm>
                      <a:prstGeom prst="rect">
                        <a:avLst/>
                      </a:prstGeom>
                    </p:spPr>
                  </p:pic>
                </p:oleObj>
              </mc:Fallback>
            </mc:AlternateContent>
          </a:graphicData>
        </a:graphic>
      </p:graphicFrame>
      <p:graphicFrame>
        <p:nvGraphicFramePr>
          <p:cNvPr id="8" name="Αντικείμενο 7"/>
          <p:cNvGraphicFramePr>
            <a:graphicFrameLocks noChangeAspect="1"/>
          </p:cNvGraphicFramePr>
          <p:nvPr>
            <p:extLst>
              <p:ext uri="{D42A27DB-BD31-4B8C-83A1-F6EECF244321}">
                <p14:modId xmlns:p14="http://schemas.microsoft.com/office/powerpoint/2010/main" val="2397867729"/>
              </p:ext>
            </p:extLst>
          </p:nvPr>
        </p:nvGraphicFramePr>
        <p:xfrm>
          <a:off x="1907704" y="2996952"/>
          <a:ext cx="6859860" cy="457324"/>
        </p:xfrm>
        <a:graphic>
          <a:graphicData uri="http://schemas.openxmlformats.org/presentationml/2006/ole">
            <mc:AlternateContent xmlns:mc="http://schemas.openxmlformats.org/markup-compatibility/2006">
              <mc:Choice xmlns:v="urn:schemas-microsoft-com:vml" Requires="v">
                <p:oleObj spid="_x0000_s3561" name="Equation" r:id="rId7" imgW="3619440" imgH="241200" progId="Equation.DSMT4">
                  <p:embed/>
                </p:oleObj>
              </mc:Choice>
              <mc:Fallback>
                <p:oleObj name="Equation" r:id="rId7" imgW="3619440" imgH="241200" progId="Equation.DSMT4">
                  <p:embed/>
                  <p:pic>
                    <p:nvPicPr>
                      <p:cNvPr id="0" name=""/>
                      <p:cNvPicPr/>
                      <p:nvPr/>
                    </p:nvPicPr>
                    <p:blipFill>
                      <a:blip r:embed="rId8"/>
                      <a:stretch>
                        <a:fillRect/>
                      </a:stretch>
                    </p:blipFill>
                    <p:spPr>
                      <a:xfrm>
                        <a:off x="1907704" y="2996952"/>
                        <a:ext cx="6859860" cy="457324"/>
                      </a:xfrm>
                      <a:prstGeom prst="rect">
                        <a:avLst/>
                      </a:prstGeom>
                    </p:spPr>
                  </p:pic>
                </p:oleObj>
              </mc:Fallback>
            </mc:AlternateContent>
          </a:graphicData>
        </a:graphic>
      </p:graphicFrame>
      <p:graphicFrame>
        <p:nvGraphicFramePr>
          <p:cNvPr id="9" name="Αντικείμενο 8"/>
          <p:cNvGraphicFramePr>
            <a:graphicFrameLocks noChangeAspect="1"/>
          </p:cNvGraphicFramePr>
          <p:nvPr>
            <p:extLst>
              <p:ext uri="{D42A27DB-BD31-4B8C-83A1-F6EECF244321}">
                <p14:modId xmlns:p14="http://schemas.microsoft.com/office/powerpoint/2010/main" val="1371295974"/>
              </p:ext>
            </p:extLst>
          </p:nvPr>
        </p:nvGraphicFramePr>
        <p:xfrm>
          <a:off x="2555776" y="3429000"/>
          <a:ext cx="5892800" cy="454025"/>
        </p:xfrm>
        <a:graphic>
          <a:graphicData uri="http://schemas.openxmlformats.org/presentationml/2006/ole">
            <mc:AlternateContent xmlns:mc="http://schemas.openxmlformats.org/markup-compatibility/2006">
              <mc:Choice xmlns:v="urn:schemas-microsoft-com:vml" Requires="v">
                <p:oleObj spid="_x0000_s3562" name="Equation" r:id="rId9" imgW="2958840" imgH="228600" progId="Equation.DSMT4">
                  <p:embed/>
                </p:oleObj>
              </mc:Choice>
              <mc:Fallback>
                <p:oleObj name="Equation" r:id="rId9" imgW="2958840" imgH="228600" progId="Equation.DSMT4">
                  <p:embed/>
                  <p:pic>
                    <p:nvPicPr>
                      <p:cNvPr id="0" name=""/>
                      <p:cNvPicPr/>
                      <p:nvPr/>
                    </p:nvPicPr>
                    <p:blipFill>
                      <a:blip r:embed="rId10"/>
                      <a:stretch>
                        <a:fillRect/>
                      </a:stretch>
                    </p:blipFill>
                    <p:spPr>
                      <a:xfrm>
                        <a:off x="2555776" y="3429000"/>
                        <a:ext cx="5892800" cy="454025"/>
                      </a:xfrm>
                      <a:prstGeom prst="rect">
                        <a:avLst/>
                      </a:prstGeom>
                    </p:spPr>
                  </p:pic>
                </p:oleObj>
              </mc:Fallback>
            </mc:AlternateContent>
          </a:graphicData>
        </a:graphic>
      </p:graphicFrame>
      <p:graphicFrame>
        <p:nvGraphicFramePr>
          <p:cNvPr id="10" name="Αντικείμενο 9"/>
          <p:cNvGraphicFramePr>
            <a:graphicFrameLocks noChangeAspect="1"/>
          </p:cNvGraphicFramePr>
          <p:nvPr>
            <p:extLst>
              <p:ext uri="{D42A27DB-BD31-4B8C-83A1-F6EECF244321}">
                <p14:modId xmlns:p14="http://schemas.microsoft.com/office/powerpoint/2010/main" val="2356337808"/>
              </p:ext>
            </p:extLst>
          </p:nvPr>
        </p:nvGraphicFramePr>
        <p:xfrm>
          <a:off x="3635896" y="4221088"/>
          <a:ext cx="1891968" cy="567591"/>
        </p:xfrm>
        <a:graphic>
          <a:graphicData uri="http://schemas.openxmlformats.org/presentationml/2006/ole">
            <mc:AlternateContent xmlns:mc="http://schemas.openxmlformats.org/markup-compatibility/2006">
              <mc:Choice xmlns:v="urn:schemas-microsoft-com:vml" Requires="v">
                <p:oleObj spid="_x0000_s3563" name="Equation" r:id="rId11" imgW="761760" imgH="228600" progId="Equation.DSMT4">
                  <p:embed/>
                </p:oleObj>
              </mc:Choice>
              <mc:Fallback>
                <p:oleObj name="Equation" r:id="rId11" imgW="761760" imgH="228600" progId="Equation.DSMT4">
                  <p:embed/>
                  <p:pic>
                    <p:nvPicPr>
                      <p:cNvPr id="0" name=""/>
                      <p:cNvPicPr/>
                      <p:nvPr/>
                    </p:nvPicPr>
                    <p:blipFill>
                      <a:blip r:embed="rId12"/>
                      <a:stretch>
                        <a:fillRect/>
                      </a:stretch>
                    </p:blipFill>
                    <p:spPr>
                      <a:xfrm>
                        <a:off x="3635896" y="4221088"/>
                        <a:ext cx="1891968" cy="567591"/>
                      </a:xfrm>
                      <a:prstGeom prst="rect">
                        <a:avLst/>
                      </a:prstGeom>
                    </p:spPr>
                  </p:pic>
                </p:oleObj>
              </mc:Fallback>
            </mc:AlternateContent>
          </a:graphicData>
        </a:graphic>
      </p:graphicFrame>
      <p:graphicFrame>
        <p:nvGraphicFramePr>
          <p:cNvPr id="11" name="Αντικείμενο 10"/>
          <p:cNvGraphicFramePr>
            <a:graphicFrameLocks noChangeAspect="1"/>
          </p:cNvGraphicFramePr>
          <p:nvPr>
            <p:extLst>
              <p:ext uri="{D42A27DB-BD31-4B8C-83A1-F6EECF244321}">
                <p14:modId xmlns:p14="http://schemas.microsoft.com/office/powerpoint/2010/main" val="3150683157"/>
              </p:ext>
            </p:extLst>
          </p:nvPr>
        </p:nvGraphicFramePr>
        <p:xfrm>
          <a:off x="2627784" y="5373216"/>
          <a:ext cx="3628729" cy="747738"/>
        </p:xfrm>
        <a:graphic>
          <a:graphicData uri="http://schemas.openxmlformats.org/presentationml/2006/ole">
            <mc:AlternateContent xmlns:mc="http://schemas.openxmlformats.org/markup-compatibility/2006">
              <mc:Choice xmlns:v="urn:schemas-microsoft-com:vml" Requires="v">
                <p:oleObj spid="_x0000_s3564" name="Equation" r:id="rId13" imgW="2095200" imgH="431640" progId="Equation.DSMT4">
                  <p:embed/>
                </p:oleObj>
              </mc:Choice>
              <mc:Fallback>
                <p:oleObj name="Equation" r:id="rId13" imgW="2095200" imgH="431640" progId="Equation.DSMT4">
                  <p:embed/>
                  <p:pic>
                    <p:nvPicPr>
                      <p:cNvPr id="0" name=""/>
                      <p:cNvPicPr/>
                      <p:nvPr/>
                    </p:nvPicPr>
                    <p:blipFill>
                      <a:blip r:embed="rId14"/>
                      <a:stretch>
                        <a:fillRect/>
                      </a:stretch>
                    </p:blipFill>
                    <p:spPr>
                      <a:xfrm>
                        <a:off x="2627784" y="5373216"/>
                        <a:ext cx="3628729" cy="747738"/>
                      </a:xfrm>
                      <a:prstGeom prst="rect">
                        <a:avLst/>
                      </a:prstGeom>
                    </p:spPr>
                  </p:pic>
                </p:oleObj>
              </mc:Fallback>
            </mc:AlternateContent>
          </a:graphicData>
        </a:graphic>
      </p:graphicFrame>
    </p:spTree>
    <p:extLst>
      <p:ext uri="{BB962C8B-B14F-4D97-AF65-F5344CB8AC3E}">
        <p14:creationId xmlns:p14="http://schemas.microsoft.com/office/powerpoint/2010/main" val="1072440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p:cNvSpPr>
            <a:spLocks noGrp="1"/>
          </p:cNvSpPr>
          <p:nvPr>
            <p:ph type="sldNum" sz="quarter" idx="12"/>
          </p:nvPr>
        </p:nvSpPr>
        <p:spPr/>
        <p:txBody>
          <a:bodyPr/>
          <a:lstStyle/>
          <a:p>
            <a:fld id="{D3F1D1C4-C2D9-4231-9FB2-B2D9D97AA41D}" type="slidenum">
              <a:rPr lang="el-GR" smtClean="0"/>
              <a:pPr/>
              <a:t>9</a:t>
            </a:fld>
            <a:endParaRPr lang="el-GR"/>
          </a:p>
        </p:txBody>
      </p:sp>
      <p:sp>
        <p:nvSpPr>
          <p:cNvPr id="4" name="Θέση περιεχομένου 3"/>
          <p:cNvSpPr>
            <a:spLocks noGrp="1"/>
          </p:cNvSpPr>
          <p:nvPr>
            <p:ph sz="quarter" idx="1"/>
          </p:nvPr>
        </p:nvSpPr>
        <p:spPr/>
        <p:txBody>
          <a:bodyPr>
            <a:normAutofit/>
          </a:bodyPr>
          <a:lstStyle/>
          <a:p>
            <a:pPr marL="0" lvl="1" indent="0">
              <a:spcBef>
                <a:spcPts val="600"/>
              </a:spcBef>
              <a:buClr>
                <a:schemeClr val="accent1"/>
              </a:buClr>
              <a:buNone/>
            </a:pPr>
            <a:r>
              <a:rPr lang="el-GR" sz="2400" b="1" dirty="0">
                <a:effectLst>
                  <a:glow>
                    <a:srgbClr val="000000"/>
                  </a:glow>
                  <a:reflection stA="0" endPos="0" fadeDir="0" sx="0" sy="0"/>
                </a:effectLst>
                <a:latin typeface="Calibri" panose="020F0502020204030204" pitchFamily="34" charset="0"/>
              </a:rPr>
              <a:t>Ο Αισθητήρας Υπερήχων </a:t>
            </a:r>
            <a:r>
              <a:rPr lang="en-US" sz="2400" b="1" dirty="0">
                <a:effectLst>
                  <a:glow>
                    <a:srgbClr val="000000"/>
                  </a:glow>
                  <a:reflection stA="0" endPos="0" fadeDir="0" sx="0" sy="0"/>
                </a:effectLst>
                <a:latin typeface="Calibri" panose="020F0502020204030204" pitchFamily="34" charset="0"/>
              </a:rPr>
              <a:t>JSN</a:t>
            </a:r>
            <a:r>
              <a:rPr lang="el-GR" sz="2400" b="1" dirty="0">
                <a:effectLst>
                  <a:glow>
                    <a:srgbClr val="000000"/>
                  </a:glow>
                  <a:reflection stA="0" endPos="0" fadeDir="0" sx="0" sy="0"/>
                </a:effectLst>
                <a:latin typeface="Calibri" panose="020F0502020204030204" pitchFamily="34" charset="0"/>
              </a:rPr>
              <a:t>-</a:t>
            </a:r>
            <a:r>
              <a:rPr lang="en-US" sz="2400" b="1" dirty="0">
                <a:effectLst>
                  <a:glow>
                    <a:srgbClr val="000000"/>
                  </a:glow>
                  <a:reflection stA="0" endPos="0" fadeDir="0" sx="0" sy="0"/>
                </a:effectLst>
                <a:latin typeface="Calibri" panose="020F0502020204030204" pitchFamily="34" charset="0"/>
              </a:rPr>
              <a:t>SR</a:t>
            </a:r>
            <a:r>
              <a:rPr lang="el-GR" sz="2400" b="1" dirty="0">
                <a:effectLst>
                  <a:glow>
                    <a:srgbClr val="000000"/>
                  </a:glow>
                  <a:reflection stA="0" endPos="0" fadeDir="0" sx="0" sy="0"/>
                </a:effectLst>
                <a:latin typeface="Calibri" panose="020F0502020204030204" pitchFamily="34" charset="0"/>
              </a:rPr>
              <a:t>04</a:t>
            </a:r>
            <a:r>
              <a:rPr lang="en-US" sz="2400" b="1" dirty="0" smtClean="0">
                <a:effectLst>
                  <a:glow>
                    <a:srgbClr val="000000"/>
                  </a:glow>
                  <a:reflection stA="0" endPos="0" fadeDir="0" sx="0" sy="0"/>
                </a:effectLst>
                <a:latin typeface="Calibri" panose="020F0502020204030204" pitchFamily="34" charset="0"/>
              </a:rPr>
              <a:t>T</a:t>
            </a:r>
            <a:endParaRPr lang="en-US" sz="2400" dirty="0" smtClean="0">
              <a:effectLst>
                <a:glow>
                  <a:srgbClr val="000000"/>
                </a:glow>
                <a:reflection stA="0" endPos="0" fadeDir="0" sx="0" sy="0"/>
              </a:effectLst>
              <a:latin typeface="Calibri" panose="020F0502020204030204" pitchFamily="34" charset="0"/>
            </a:endParaRPr>
          </a:p>
          <a:p>
            <a:pPr marL="342900" lvl="1" indent="-342900">
              <a:spcBef>
                <a:spcPts val="600"/>
              </a:spcBef>
              <a:buClr>
                <a:schemeClr val="accent1"/>
              </a:buClr>
            </a:pPr>
            <a:r>
              <a:rPr lang="en-US" sz="2400" dirty="0" err="1" smtClean="0">
                <a:effectLst>
                  <a:glow>
                    <a:srgbClr val="000000"/>
                  </a:glow>
                  <a:reflection stA="0" endPos="0" fadeDir="0" sx="0" sy="0"/>
                </a:effectLst>
                <a:latin typeface="Calibri" panose="020F0502020204030204" pitchFamily="34" charset="0"/>
              </a:rPr>
              <a:t>Αδιά</a:t>
            </a:r>
            <a:r>
              <a:rPr lang="en-US" sz="2400" dirty="0" smtClean="0">
                <a:effectLst>
                  <a:glow>
                    <a:srgbClr val="000000"/>
                  </a:glow>
                  <a:reflection stA="0" endPos="0" fadeDir="0" sx="0" sy="0"/>
                </a:effectLst>
                <a:latin typeface="Calibri" panose="020F0502020204030204" pitchFamily="34" charset="0"/>
              </a:rPr>
              <a:t>βροχος αλλά </a:t>
            </a:r>
            <a:r>
              <a:rPr lang="en-US" sz="2400" i="1" dirty="0" smtClean="0">
                <a:effectLst>
                  <a:glow>
                    <a:srgbClr val="000000"/>
                  </a:glow>
                  <a:reflection stA="0" endPos="0" fadeDir="0" sx="0" sy="0"/>
                </a:effectLst>
                <a:latin typeface="Calibri" panose="020F0502020204030204" pitchFamily="34" charset="0"/>
              </a:rPr>
              <a:t>ακατάλληλος</a:t>
            </a:r>
            <a:r>
              <a:rPr lang="en-US" sz="2400" dirty="0" smtClean="0">
                <a:effectLst>
                  <a:glow>
                    <a:srgbClr val="000000"/>
                  </a:glow>
                  <a:reflection stA="0" endPos="0" fadeDir="0" sx="0" sy="0"/>
                </a:effectLst>
                <a:latin typeface="Calibri" panose="020F0502020204030204" pitchFamily="34" charset="0"/>
              </a:rPr>
              <a:t> για υποβρύχια χρήση</a:t>
            </a:r>
          </a:p>
          <a:p>
            <a:pPr marL="342900" lvl="1" indent="-342900">
              <a:spcBef>
                <a:spcPts val="600"/>
              </a:spcBef>
              <a:buClr>
                <a:schemeClr val="accent1"/>
              </a:buClr>
            </a:pPr>
            <a:r>
              <a:rPr lang="en-US" sz="2400" dirty="0" smtClean="0">
                <a:effectLst>
                  <a:glow>
                    <a:srgbClr val="000000"/>
                  </a:glow>
                  <a:reflection stA="0" endPos="0" fadeDir="0" sx="0" sy="0"/>
                </a:effectLst>
                <a:latin typeface="Calibri" panose="020F0502020204030204" pitchFamily="34" charset="0"/>
              </a:rPr>
              <a:t>Επιβεβα</a:t>
            </a:r>
            <a:r>
              <a:rPr lang="en-US" sz="2400" dirty="0" err="1" smtClean="0">
                <a:effectLst>
                  <a:glow>
                    <a:srgbClr val="000000"/>
                  </a:glow>
                  <a:reflection stA="0" endPos="0" fadeDir="0" sx="0" sy="0"/>
                </a:effectLst>
                <a:latin typeface="Calibri" panose="020F0502020204030204" pitchFamily="34" charset="0"/>
              </a:rPr>
              <a:t>ιώθηκε</a:t>
            </a:r>
            <a:r>
              <a:rPr lang="en-US" sz="2400" dirty="0" smtClean="0">
                <a:effectLst>
                  <a:glow>
                    <a:srgbClr val="000000"/>
                  </a:glow>
                  <a:reflection stA="0" endPos="0" fadeDir="0" sx="0" sy="0"/>
                </a:effectLst>
                <a:latin typeface="Calibri" panose="020F0502020204030204" pitchFamily="34" charset="0"/>
              </a:rPr>
              <a:t> </a:t>
            </a:r>
            <a:r>
              <a:rPr lang="en-US" sz="2400" dirty="0" err="1" smtClean="0">
                <a:effectLst>
                  <a:glow>
                    <a:srgbClr val="000000"/>
                  </a:glow>
                  <a:reflection stA="0" endPos="0" fadeDir="0" sx="0" sy="0"/>
                </a:effectLst>
                <a:latin typeface="Calibri" panose="020F0502020204030204" pitchFamily="34" charset="0"/>
              </a:rPr>
              <a:t>με</a:t>
            </a:r>
            <a:r>
              <a:rPr lang="en-US" sz="2400" dirty="0" smtClean="0">
                <a:effectLst>
                  <a:glow>
                    <a:srgbClr val="000000"/>
                  </a:glow>
                  <a:reflection stA="0" endPos="0" fadeDir="0" sx="0" sy="0"/>
                </a:effectLst>
                <a:latin typeface="Calibri" panose="020F0502020204030204" pitchFamily="34" charset="0"/>
              </a:rPr>
              <a:t> πειραματικές μετρήσεις</a:t>
            </a:r>
            <a:endParaRPr lang="en-US" sz="2400" dirty="0">
              <a:effectLst>
                <a:glow>
                  <a:srgbClr val="000000"/>
                </a:glow>
                <a:reflection stA="0" endPos="0" fadeDir="0" sx="0" sy="0"/>
              </a:effectLst>
              <a:latin typeface="Calibri" panose="020F0502020204030204" pitchFamily="34" charset="0"/>
            </a:endParaRPr>
          </a:p>
          <a:p>
            <a:pPr marL="342900" lvl="1" indent="-342900">
              <a:spcBef>
                <a:spcPts val="600"/>
              </a:spcBef>
              <a:buClr>
                <a:schemeClr val="accent1"/>
              </a:buClr>
            </a:pPr>
            <a:r>
              <a:rPr lang="en-US" sz="2400" dirty="0" err="1" smtClean="0">
                <a:effectLst>
                  <a:glow>
                    <a:srgbClr val="000000"/>
                  </a:glow>
                  <a:reflection stA="0" endPos="0" fadeDir="0" sx="0" sy="0"/>
                </a:effectLst>
                <a:latin typeface="Calibri" panose="020F0502020204030204" pitchFamily="34" charset="0"/>
              </a:rPr>
              <a:t>Βλέ</a:t>
            </a:r>
            <a:r>
              <a:rPr lang="en-US" sz="2400" dirty="0" smtClean="0">
                <a:effectLst>
                  <a:glow>
                    <a:srgbClr val="000000"/>
                  </a:glow>
                  <a:reflection stA="0" endPos="0" fadeDir="0" sx="0" sy="0"/>
                </a:effectLst>
                <a:latin typeface="Calibri" panose="020F0502020204030204" pitchFamily="34" charset="0"/>
              </a:rPr>
              <a:t>πει το μέσο ως αντικείμενο</a:t>
            </a:r>
          </a:p>
          <a:p>
            <a:pPr marL="617220" lvl="2" indent="-342900">
              <a:spcBef>
                <a:spcPts val="600"/>
              </a:spcBef>
              <a:buClr>
                <a:schemeClr val="accent1"/>
              </a:buClr>
            </a:pPr>
            <a:r>
              <a:rPr lang="en-US" sz="2400" dirty="0" err="1" smtClean="0">
                <a:solidFill>
                  <a:schemeClr val="accent1"/>
                </a:solidFill>
                <a:effectLst>
                  <a:glow>
                    <a:srgbClr val="000000"/>
                  </a:glow>
                  <a:reflection stA="0" endPos="0" fadeDir="0" sx="0" sy="0"/>
                </a:effectLst>
                <a:latin typeface="Calibri" panose="020F0502020204030204" pitchFamily="34" charset="0"/>
              </a:rPr>
              <a:t>Έλλειψη</a:t>
            </a:r>
            <a:r>
              <a:rPr lang="en-US" sz="2400" dirty="0" smtClean="0">
                <a:solidFill>
                  <a:schemeClr val="accent1"/>
                </a:solidFill>
                <a:effectLst>
                  <a:glow>
                    <a:srgbClr val="000000"/>
                  </a:glow>
                  <a:reflection stA="0" endPos="0" fadeDir="0" sx="0" sy="0"/>
                </a:effectLst>
                <a:latin typeface="Calibri" panose="020F0502020204030204" pitchFamily="34" charset="0"/>
              </a:rPr>
              <a:t> απα</a:t>
            </a:r>
            <a:r>
              <a:rPr lang="en-US" sz="2400" dirty="0" err="1" smtClean="0">
                <a:solidFill>
                  <a:schemeClr val="accent1"/>
                </a:solidFill>
                <a:effectLst>
                  <a:glow>
                    <a:srgbClr val="000000"/>
                  </a:glow>
                  <a:reflection stA="0" endPos="0" fadeDir="0" sx="0" sy="0"/>
                </a:effectLst>
                <a:latin typeface="Calibri" panose="020F0502020204030204" pitchFamily="34" charset="0"/>
              </a:rPr>
              <a:t>ιτούμενης</a:t>
            </a:r>
            <a:r>
              <a:rPr lang="en-US" sz="2400" dirty="0" smtClean="0">
                <a:solidFill>
                  <a:schemeClr val="accent1"/>
                </a:solidFill>
                <a:effectLst>
                  <a:glow>
                    <a:srgbClr val="000000"/>
                  </a:glow>
                  <a:reflection stA="0" endPos="0" fadeDir="0" sx="0" sy="0"/>
                </a:effectLst>
                <a:latin typeface="Calibri" panose="020F0502020204030204" pitchFamily="34" charset="0"/>
              </a:rPr>
              <a:t> </a:t>
            </a:r>
            <a:r>
              <a:rPr lang="en-US" sz="2400" dirty="0" err="1" smtClean="0">
                <a:solidFill>
                  <a:schemeClr val="accent1"/>
                </a:solidFill>
                <a:effectLst>
                  <a:glow>
                    <a:srgbClr val="000000"/>
                  </a:glow>
                  <a:reflection stA="0" endPos="0" fadeDir="0" sx="0" sy="0"/>
                </a:effectLst>
                <a:latin typeface="Calibri" panose="020F0502020204030204" pitchFamily="34" charset="0"/>
              </a:rPr>
              <a:t>ισχύος</a:t>
            </a:r>
            <a:r>
              <a:rPr lang="en-US" sz="2400" dirty="0" smtClean="0">
                <a:solidFill>
                  <a:schemeClr val="accent1"/>
                </a:solidFill>
                <a:effectLst>
                  <a:glow>
                    <a:srgbClr val="000000"/>
                  </a:glow>
                  <a:reflection stA="0" endPos="0" fadeDir="0" sx="0" sy="0"/>
                </a:effectLst>
                <a:latin typeface="Calibri" panose="020F0502020204030204" pitchFamily="34" charset="0"/>
              </a:rPr>
              <a:t> ηπ</a:t>
            </a:r>
            <a:r>
              <a:rPr lang="en-US" sz="2400" dirty="0" err="1" smtClean="0">
                <a:solidFill>
                  <a:schemeClr val="accent1"/>
                </a:solidFill>
                <a:effectLst>
                  <a:glow>
                    <a:srgbClr val="000000"/>
                  </a:glow>
                  <a:reflection stA="0" endPos="0" fadeDir="0" sx="0" sy="0"/>
                </a:effectLst>
                <a:latin typeface="Calibri" panose="020F0502020204030204" pitchFamily="34" charset="0"/>
              </a:rPr>
              <a:t>ερηχητικού</a:t>
            </a:r>
            <a:r>
              <a:rPr lang="en-US" sz="2400" dirty="0" smtClean="0">
                <a:solidFill>
                  <a:schemeClr val="accent1"/>
                </a:solidFill>
                <a:effectLst>
                  <a:glow>
                    <a:srgbClr val="000000"/>
                  </a:glow>
                  <a:reflection stA="0" endPos="0" fadeDir="0" sx="0" sy="0"/>
                </a:effectLst>
                <a:latin typeface="Calibri" panose="020F0502020204030204" pitchFamily="34" charset="0"/>
              </a:rPr>
              <a:t> </a:t>
            </a:r>
            <a:r>
              <a:rPr lang="en-US" sz="2400" dirty="0" err="1" smtClean="0">
                <a:solidFill>
                  <a:schemeClr val="accent1"/>
                </a:solidFill>
                <a:effectLst>
                  <a:glow>
                    <a:srgbClr val="000000"/>
                  </a:glow>
                  <a:reflection stA="0" endPos="0" fadeDir="0" sx="0" sy="0"/>
                </a:effectLst>
                <a:latin typeface="Calibri" panose="020F0502020204030204" pitchFamily="34" charset="0"/>
              </a:rPr>
              <a:t>κύμ</a:t>
            </a:r>
            <a:r>
              <a:rPr lang="en-US" sz="2400" dirty="0" smtClean="0">
                <a:solidFill>
                  <a:schemeClr val="accent1"/>
                </a:solidFill>
                <a:effectLst>
                  <a:glow>
                    <a:srgbClr val="000000"/>
                  </a:glow>
                  <a:reflection stA="0" endPos="0" fadeDir="0" sx="0" sy="0"/>
                </a:effectLst>
                <a:latin typeface="Calibri" panose="020F0502020204030204" pitchFamily="34" charset="0"/>
              </a:rPr>
              <a:t>ατος για διάδοση του στο μέσο (νερό)</a:t>
            </a:r>
          </a:p>
        </p:txBody>
      </p:sp>
      <p:sp>
        <p:nvSpPr>
          <p:cNvPr id="5" name="1 - Τίτλος"/>
          <p:cNvSpPr>
            <a:spLocks noGrp="1"/>
          </p:cNvSpPr>
          <p:nvPr>
            <p:ph type="title"/>
          </p:nvPr>
        </p:nvSpPr>
        <p:spPr>
          <a:xfrm>
            <a:off x="457200" y="152400"/>
            <a:ext cx="8229600" cy="990600"/>
          </a:xfrm>
        </p:spPr>
        <p:txBody>
          <a:bodyPr>
            <a:normAutofit fontScale="90000"/>
          </a:bodyPr>
          <a:lstStyle/>
          <a:p>
            <a:r>
              <a:rPr lang="el-GR" sz="3800" dirty="0" smtClean="0"/>
              <a:t>Ανάλυση Υπερηχητικών </a:t>
            </a:r>
            <a:r>
              <a:rPr lang="el-GR" sz="3800" dirty="0" smtClean="0">
                <a:latin typeface="Cambria" panose="02040503050406030204" pitchFamily="18" charset="0"/>
              </a:rPr>
              <a:t>Αισθητήρων</a:t>
            </a:r>
            <a:r>
              <a:rPr lang="en-US" sz="3800" dirty="0" smtClean="0">
                <a:latin typeface="Cambria" panose="02040503050406030204" pitchFamily="18" charset="0"/>
              </a:rPr>
              <a:t> (5/5)</a:t>
            </a:r>
            <a:endParaRPr lang="el-GR" sz="3800" dirty="0">
              <a:latin typeface="Cambria" panose="02040503050406030204" pitchFamily="18" charset="0"/>
            </a:endParaRPr>
          </a:p>
        </p:txBody>
      </p:sp>
      <p:pic>
        <p:nvPicPr>
          <p:cNvPr id="6" name="Picture 2" descr="C:\Users\GEORGE\Downloads\JS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958" y="3789040"/>
            <a:ext cx="3707038" cy="246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5184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uzao">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Douzao</Template>
  <TotalTime>5012</TotalTime>
  <Words>1951</Words>
  <Application>Microsoft Office PowerPoint</Application>
  <PresentationFormat>Προβολή στην οθόνη (4:3)</PresentationFormat>
  <Paragraphs>422</Paragraphs>
  <Slides>39</Slides>
  <Notes>12</Notes>
  <HiddenSlides>0</HiddenSlides>
  <MMClips>0</MMClips>
  <ScaleCrop>false</ScaleCrop>
  <HeadingPairs>
    <vt:vector size="6" baseType="variant">
      <vt:variant>
        <vt:lpstr>Θέμα</vt:lpstr>
      </vt:variant>
      <vt:variant>
        <vt:i4>2</vt:i4>
      </vt:variant>
      <vt:variant>
        <vt:lpstr>Ενσωματωμένοι διακομιστές OLE</vt:lpstr>
      </vt:variant>
      <vt:variant>
        <vt:i4>1</vt:i4>
      </vt:variant>
      <vt:variant>
        <vt:lpstr>Τίτλοι διαφανειών</vt:lpstr>
      </vt:variant>
      <vt:variant>
        <vt:i4>39</vt:i4>
      </vt:variant>
    </vt:vector>
  </HeadingPairs>
  <TitlesOfParts>
    <vt:vector size="42" baseType="lpstr">
      <vt:lpstr>Douzao</vt:lpstr>
      <vt:lpstr>Θέμα του Office</vt:lpstr>
      <vt:lpstr>Equation</vt:lpstr>
      <vt:lpstr>“Ανίχνευση Αντικειμένων με Συσκευή Χαμηλού Κόστους Τύπου SONAR  με Χρήση Τεχνικής Φίλτρου Kalman”</vt:lpstr>
      <vt:lpstr>Περιεχόμενα</vt:lpstr>
      <vt:lpstr>Εισαγωγή (1/2)</vt:lpstr>
      <vt:lpstr>Εισαγωγή (2/2)</vt:lpstr>
      <vt:lpstr>Ανάλυση Υπερηχητικών Αισθητήρων (1/5)</vt:lpstr>
      <vt:lpstr>Ανάλυση Υπερηχητικών Αισθητήρων (2/5)</vt:lpstr>
      <vt:lpstr>Ανάλυση Υπερηχητικών Αισθητήρων (3/5)</vt:lpstr>
      <vt:lpstr>Ανάλυση Υπερηχητικών Αισθητήρων (4/5)</vt:lpstr>
      <vt:lpstr>Ανάλυση Υπερηχητικών Αισθητήρων (5/5)</vt:lpstr>
      <vt:lpstr>Βαθμονόμηση του υπερηχητικού αισθητήρα    JSN-SR04T (1/10)</vt:lpstr>
      <vt:lpstr>Βαθμονόμηση του υπερηχητικού αισθητήρα    JSN-SR04T (2/10)</vt:lpstr>
      <vt:lpstr>Βαθμονόμηση του υπερηχητικού αισθητήρα    JSN-SR04T (3/10)</vt:lpstr>
      <vt:lpstr>Βαθμονόμηση του υπερηχητικού αισθητήρα    JSN-SR04T (4/10)</vt:lpstr>
      <vt:lpstr>Βαθμονόμηση του υπερηχητικού αισθητήρα    JSN-SR04T (5/10)</vt:lpstr>
      <vt:lpstr>Βαθμονόμηση του υπερηχητικού αισθητήρα    JSN-SR04T (6/10)</vt:lpstr>
      <vt:lpstr>Βαθμονόμηση του υπερηχητικού αισθητήρα    JSN-SR04T (7/10)</vt:lpstr>
      <vt:lpstr>Βαθμονόμηση του υπερηχητικού αισθητήρα    JSN-SR04T (8/10)</vt:lpstr>
      <vt:lpstr>Βαθμονόμηση του υπερηχητικού αισθητήρα    JSN-SR04T (9/10)</vt:lpstr>
      <vt:lpstr>Βαθμονόμηση του υπερηχητικού αισθητήρα    JSN-SR04T (10/10)</vt:lpstr>
      <vt:lpstr>Αρχιτεκτονική και Λειτουργία Συστήματος (1/7)</vt:lpstr>
      <vt:lpstr>Αρχιτεκτονική και Λειτουργία Συστήματος (2/7)</vt:lpstr>
      <vt:lpstr>Αρχιτεκτονική και Λειτουργία Συστήματος (3/7)</vt:lpstr>
      <vt:lpstr>Αρχιτεκτονική και Λειτουργία Συστήματος (4/7)</vt:lpstr>
      <vt:lpstr>Αρχιτεκτονική και Λειτουργία Συστήματος (5/7)</vt:lpstr>
      <vt:lpstr>Αρχιτεκτονική και Λειτουργία Συστήματος (6/7)</vt:lpstr>
      <vt:lpstr>Αρχιτεκτονική και Λειτουργία Συστήματος (7/7)</vt:lpstr>
      <vt:lpstr>Γραφικό Περιβάλλον Χρήστη (1/3)</vt:lpstr>
      <vt:lpstr>Γραφικό Περιβάλλον Χρήστη (2/3)</vt:lpstr>
      <vt:lpstr>Γραφικό Περιβάλλον Χρήστη (3/3)</vt:lpstr>
      <vt:lpstr>Kalman Φίλτρο (ΚΦ) 1/7</vt:lpstr>
      <vt:lpstr>Kalman Φίλτρο (ΚΦ) 2/7</vt:lpstr>
      <vt:lpstr>Kalman Φίλτρο (ΚΦ) 3/7</vt:lpstr>
      <vt:lpstr>Kalman Φίλτρο (ΚΦ) 4/7</vt:lpstr>
      <vt:lpstr>Kalman Φίλτρο (ΚΦ) 5/7</vt:lpstr>
      <vt:lpstr>Kalman Φίλτρο (ΚΦ) 6/7</vt:lpstr>
      <vt:lpstr>Kalman Φίλτρο (ΚΦ) 7/7</vt:lpstr>
      <vt:lpstr>Συνολικό Κόστος</vt:lpstr>
      <vt:lpstr>Συμπεράσματα και μελλοντικές επεκτάσεις</vt:lpstr>
      <vt:lpstr>Παρουσίαση του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Πρωτόκολλα πρόσβασης μέσου βασισμένα σε ευκαιριακές μεταδόσεις για ευφυή ασύρματα δίκτυα πολλαπλών καναλιών</dc:title>
  <dc:creator>Zoukof13</dc:creator>
  <cp:lastModifiedBy>GEORGE</cp:lastModifiedBy>
  <cp:revision>416</cp:revision>
  <dcterms:created xsi:type="dcterms:W3CDTF">2015-09-13T18:13:32Z</dcterms:created>
  <dcterms:modified xsi:type="dcterms:W3CDTF">2016-12-22T06:54:58Z</dcterms:modified>
</cp:coreProperties>
</file>