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db04a0b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6db04a0b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6db04a0b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6db04a0b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6db04a0b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6db04a0b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6db04a0b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6db04a0b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6db04a0b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6db04a0b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db04a0b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6db04a0b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6db04a0b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6db04a0b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6db04a0b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6db04a0b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db04a0b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6db04a0b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db04a0b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6db04a0b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6db04a0b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6db04a0b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6db04a0b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6db04a0b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6db04a0b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6db04a0b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6db04a0b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6db04a0b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6db04a0b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6db04a0b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db04a0b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6db04a0b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NLP Feature Correlation in Economic Tweets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Marché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795 -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by Economic Term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420725"/>
            <a:ext cx="73224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What was done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Group data by sentiment (+ or -), then by economic term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Which features are more associated with (+ or -) sentiment towards a term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Notable results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Negative: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libertarian &amp; punctuation (1.14), fascism, fascist, anarchist &amp; capitals (1,1, 1.12, 1.3)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fascist, conservative &amp; determiners</a:t>
            </a:r>
            <a:r>
              <a:rPr lang="en" sz="1200"/>
              <a:t> (0.72, 0.67)</a:t>
            </a:r>
            <a:r>
              <a:rPr lang="en" sz="1200"/>
              <a:t>, adjectives (0.66, 0.65)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fascism, communist, communism, capitalist &amp; singular nouns (1.14, 1.22, 1.17, 1.34)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fascist &amp; 4-letter (0.4), 7-letter (0.45), anarchist &amp; 9-letter words (0.4)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Positive: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socialism &amp; punctuation (1.16), centrist, socialism &amp; capitals (1.06, 1.05)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conservative, socialist &amp; adjectives (0.83, 0.85), socialism &amp; singular nouns (1.4)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socialism &amp; 2-letter (0.46), 3-letter (0.43), 4-letter (0.47), 9-letter (0.43)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socialist &amp; 2-letter (0.4), 3-letter (0.45)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libertarian &amp; 11-letter(0.3), conservative &amp; 12-letter (0.32)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Visualizations</a:t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025" y="1128175"/>
            <a:ext cx="1797200" cy="21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4">
            <a:alphaModFix/>
          </a:blip>
          <a:srcRect b="0" l="6803" r="17439" t="0"/>
          <a:stretch/>
        </p:blipFill>
        <p:spPr>
          <a:xfrm>
            <a:off x="686775" y="1207150"/>
            <a:ext cx="5973250" cy="15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 rotWithShape="1">
          <a:blip r:embed="rId5">
            <a:alphaModFix/>
          </a:blip>
          <a:srcRect b="0" l="4320" r="13860" t="8500"/>
          <a:stretch/>
        </p:blipFill>
        <p:spPr>
          <a:xfrm>
            <a:off x="2311200" y="2860300"/>
            <a:ext cx="4367601" cy="203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Visualizations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 rotWithShape="1">
          <a:blip r:embed="rId3">
            <a:alphaModFix/>
          </a:blip>
          <a:srcRect b="0" l="7910" r="17739" t="0"/>
          <a:stretch/>
        </p:blipFill>
        <p:spPr>
          <a:xfrm>
            <a:off x="232925" y="1990050"/>
            <a:ext cx="6798828" cy="16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 rotWithShape="1">
          <a:blip r:embed="rId4">
            <a:alphaModFix/>
          </a:blip>
          <a:srcRect b="4084" l="0" r="0" t="9011"/>
          <a:stretch/>
        </p:blipFill>
        <p:spPr>
          <a:xfrm>
            <a:off x="7031750" y="1152875"/>
            <a:ext cx="1599145" cy="33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By Term Visualizations</a:t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 rotWithShape="1">
          <a:blip r:embed="rId3">
            <a:alphaModFix/>
          </a:blip>
          <a:srcRect b="2741" l="0" r="0" t="8234"/>
          <a:stretch/>
        </p:blipFill>
        <p:spPr>
          <a:xfrm>
            <a:off x="4062875" y="1098350"/>
            <a:ext cx="2090375" cy="372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 rotWithShape="1">
          <a:blip r:embed="rId4">
            <a:alphaModFix/>
          </a:blip>
          <a:srcRect b="2821" l="0" r="0" t="9819"/>
          <a:stretch/>
        </p:blipFill>
        <p:spPr>
          <a:xfrm>
            <a:off x="6153250" y="1167973"/>
            <a:ext cx="2090375" cy="365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5"/>
          <p:cNvPicPr preferRelativeResize="0"/>
          <p:nvPr/>
        </p:nvPicPr>
        <p:blipFill rotWithShape="1">
          <a:blip r:embed="rId5">
            <a:alphaModFix/>
          </a:blip>
          <a:srcRect b="3710" l="5814" r="63292" t="6867"/>
          <a:stretch/>
        </p:blipFill>
        <p:spPr>
          <a:xfrm>
            <a:off x="1199225" y="1098351"/>
            <a:ext cx="2571750" cy="3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Impact</a:t>
            </a:r>
            <a:r>
              <a:rPr lang="en"/>
              <a:t> Visualization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</a:t>
            </a:r>
            <a:r>
              <a:rPr lang="en" sz="2000">
                <a:solidFill>
                  <a:srgbClr val="00FF00"/>
                </a:solidFill>
              </a:rPr>
              <a:t>Positive</a:t>
            </a:r>
            <a:r>
              <a:rPr lang="en" sz="2000"/>
              <a:t>)</a:t>
            </a:r>
            <a:endParaRPr sz="2000"/>
          </a:p>
        </p:txBody>
      </p:sp>
      <p:pic>
        <p:nvPicPr>
          <p:cNvPr id="364" name="Google Shape;364;p26"/>
          <p:cNvPicPr preferRelativeResize="0"/>
          <p:nvPr/>
        </p:nvPicPr>
        <p:blipFill rotWithShape="1">
          <a:blip r:embed="rId3">
            <a:alphaModFix/>
          </a:blip>
          <a:srcRect b="0" l="4554" r="54490" t="8883"/>
          <a:stretch/>
        </p:blipFill>
        <p:spPr>
          <a:xfrm>
            <a:off x="5971025" y="1597875"/>
            <a:ext cx="2363276" cy="283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 rotWithShape="1">
          <a:blip r:embed="rId4">
            <a:alphaModFix/>
          </a:blip>
          <a:srcRect b="3148" l="5279" r="54543" t="9393"/>
          <a:stretch/>
        </p:blipFill>
        <p:spPr>
          <a:xfrm>
            <a:off x="3555854" y="1597875"/>
            <a:ext cx="2415173" cy="283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5">
            <a:alphaModFix/>
          </a:blip>
          <a:srcRect b="0" l="5813" r="44708" t="9115"/>
          <a:stretch/>
        </p:blipFill>
        <p:spPr>
          <a:xfrm>
            <a:off x="586400" y="1544875"/>
            <a:ext cx="2969454" cy="29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Impact Visualization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</a:t>
            </a:r>
            <a:r>
              <a:rPr lang="en" sz="2000">
                <a:solidFill>
                  <a:srgbClr val="FF0000"/>
                </a:solidFill>
              </a:rPr>
              <a:t>Negative</a:t>
            </a:r>
            <a:r>
              <a:rPr lang="en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 rotWithShape="1">
          <a:blip r:embed="rId3">
            <a:alphaModFix/>
          </a:blip>
          <a:srcRect b="0" l="4799" r="52840" t="7697"/>
          <a:stretch/>
        </p:blipFill>
        <p:spPr>
          <a:xfrm>
            <a:off x="3876876" y="1597875"/>
            <a:ext cx="2549537" cy="299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7"/>
          <p:cNvPicPr preferRelativeResize="0"/>
          <p:nvPr/>
        </p:nvPicPr>
        <p:blipFill rotWithShape="1">
          <a:blip r:embed="rId4">
            <a:alphaModFix/>
          </a:blip>
          <a:srcRect b="3766" l="5442" r="64052" t="9450"/>
          <a:stretch/>
        </p:blipFill>
        <p:spPr>
          <a:xfrm>
            <a:off x="6426420" y="1597875"/>
            <a:ext cx="1952717" cy="29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7"/>
          <p:cNvPicPr preferRelativeResize="0"/>
          <p:nvPr/>
        </p:nvPicPr>
        <p:blipFill rotWithShape="1">
          <a:blip r:embed="rId5">
            <a:alphaModFix/>
          </a:blip>
          <a:srcRect b="0" l="5151" r="43846" t="8950"/>
          <a:stretch/>
        </p:blipFill>
        <p:spPr>
          <a:xfrm>
            <a:off x="764858" y="1651475"/>
            <a:ext cx="3112028" cy="29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(so far)</a:t>
            </a:r>
            <a:endParaRPr/>
          </a:p>
        </p:txBody>
      </p:sp>
      <p:sp>
        <p:nvSpPr>
          <p:cNvPr id="380" name="Google Shape;380;p28"/>
          <p:cNvSpPr txBox="1"/>
          <p:nvPr>
            <p:ph idx="1" type="body"/>
          </p:nvPr>
        </p:nvSpPr>
        <p:spPr>
          <a:xfrm>
            <a:off x="1303800" y="1597875"/>
            <a:ext cx="70305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Adjectives and interjections appear in positive, not negative tweets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Terms for economic systems (‘capitalism’, ‘socialism’, ‘communism’, etc.) tend to have more adjectives and singular nouns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Similarities between ‘socialism’ &amp; ‘communism’ values (incorrectly used as synonyms?)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Smaller words are used more often for tweets with ‘socialism’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Sentiment for each term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Only solid negative </a:t>
            </a:r>
            <a:r>
              <a:rPr lang="en" sz="1200"/>
              <a:t>compound</a:t>
            </a:r>
            <a:r>
              <a:rPr lang="en" sz="1200"/>
              <a:t> is ‘fascist’ at -0.35 (thankfully)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Positive compound for ‘libertarian’ (0.19), ‘socialist’ (0.26), and ‘socialism’ (0.08)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Can we claim that libertarianism and socialism are gaining popularity?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Ultimately too little data and results are far from conclusive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More words, clearer correlations, etc.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1000"/>
              </a:spcAft>
              <a:buSzPts val="1200"/>
              <a:buChar char="➢"/>
            </a:pPr>
            <a:r>
              <a:rPr lang="en" sz="1200"/>
              <a:t>Possibly find other relations? Build a model? Apply an algorithm?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Tweet/Social Media Analysis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Today, we’ve seen massive developments in NLP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However, NLP of informal text</a:t>
            </a:r>
            <a:r>
              <a:rPr lang="en" sz="1200"/>
              <a:t> (e.g., social media posts) is difficult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Emojis, over-capitalization, varying accuracy in punctuation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Analysis of economic posts on social media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What NLP features are more common when an economic system is mentioned?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Word size? Parts of speech? Number of emojis, punctuation, etc.?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Positive versus negative views?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Public opinion of each economic system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We can find correlation normalized for economic opinion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More emojis = less punctuation?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Positive/negative post deviation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3,441 Tweets (and rising)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Collected by scraping Twitter using the TwitterSearch Python library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Difficult to collect data - Twitter limits number of Tweets each 15 minutes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Scraping process is still in progress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Search for Tweets that contain one of fifteen various terms for economic systems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Ex: ‘communism’, ‘conservative’, ‘liberal’, ‘fascist’, etc.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No Re-Tweets, English text only, URLs removed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Initial cleaning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Remove mentions (“@...”)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Remove hashtags (but keep record of them)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For word count, filter separate instance of ‘split’ Tweet</a:t>
            </a:r>
            <a:endParaRPr sz="12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400" y="410775"/>
            <a:ext cx="1129900" cy="1187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Parsing &amp; Cleaning	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97875"/>
            <a:ext cx="70305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Counts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/>
              <a:t>Punctuation: </a:t>
            </a:r>
            <a:r>
              <a:rPr b="1" lang="en" sz="1200">
                <a:solidFill>
                  <a:srgbClr val="FF0000"/>
                </a:solidFill>
              </a:rPr>
              <a:t>. , ! ? - : ; ( ) \ ‘</a:t>
            </a:r>
            <a:endParaRPr b="1"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Emojis: “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char in emoji.UNICODE_EMOJI[“en”]:</a:t>
            </a:r>
            <a:r>
              <a:rPr lang="en" sz="1200">
                <a:solidFill>
                  <a:srgbClr val="000000"/>
                </a:solidFill>
              </a:rPr>
              <a:t>”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Hashtags, capital letters, percents, numbers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b="1" lang="en" sz="1400">
                <a:solidFill>
                  <a:srgbClr val="000000"/>
                </a:solidFill>
              </a:rPr>
              <a:t>Word size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Column for each word size (E.g. </a:t>
            </a:r>
            <a:r>
              <a:rPr lang="en" sz="1200">
                <a:solidFill>
                  <a:srgbClr val="000000"/>
                </a:solidFill>
              </a:rPr>
              <a:t>“</a:t>
            </a:r>
            <a:r>
              <a:rPr b="1" lang="en" sz="1200">
                <a:solidFill>
                  <a:srgbClr val="FF0000"/>
                </a:solidFill>
              </a:rPr>
              <a:t>Together</a:t>
            </a:r>
            <a:r>
              <a:rPr lang="en" sz="1200">
                <a:solidFill>
                  <a:srgbClr val="000000"/>
                </a:solidFill>
              </a:rPr>
              <a:t>” = 8-letter word)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b="1" lang="en" sz="1400">
                <a:solidFill>
                  <a:srgbClr val="000000"/>
                </a:solidFill>
              </a:rPr>
              <a:t>Part of speech</a:t>
            </a:r>
            <a:endParaRPr b="1"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➢"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nltk.pos_tag(tokens)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b="1" lang="en" sz="1400">
                <a:solidFill>
                  <a:srgbClr val="000000"/>
                </a:solidFill>
              </a:rPr>
              <a:t>Polarity (Sentiment Analysis)</a:t>
            </a:r>
            <a:endParaRPr b="1"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➢"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rom nltk.sentiment.vader import SentimentIntensityAnalyzer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➢"/>
            </a:pPr>
            <a:r>
              <a:rPr b="1" lang="en" sz="1200">
                <a:solidFill>
                  <a:srgbClr val="000000"/>
                </a:solidFill>
              </a:rPr>
              <a:t>Positive, neutral, or negative? </a:t>
            </a:r>
            <a:r>
              <a:rPr b="1" lang="en" sz="1200">
                <a:solidFill>
                  <a:srgbClr val="000000"/>
                </a:solidFill>
              </a:rPr>
              <a:t>Compound sentiment value (-1 to 1)?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922800" y="1750275"/>
            <a:ext cx="70305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Raw Tweet Dataset: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Contains each Tweet with initial cleaning and the economic term contained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Polarity Dataset: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 positive, neutral, or negative were Tweets for each term?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Word Dataset: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Count of each word grouped by Tweets for each term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Tweet Feature Dataset: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Count of words by size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Count of each part of speech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Polarity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Punctuation, emojis, etc.</a:t>
            </a:r>
            <a:endParaRPr sz="12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038" y="230625"/>
            <a:ext cx="4872763" cy="159787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Python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NLTK for NLP methods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Saved datasets as CSVs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Pyplot and Seaborn for visualizations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Numpy for data manipulation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File Setup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3 Python files, 4 CSVs of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Folder (“DataVis”) to store 16 visualizations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Results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597875"/>
            <a:ext cx="70305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Words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‘characteristics’: 5 times in Tweets on centrism, 6 times in Tweets on capitalism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‘hahahahaha’: 3 times in Tweets on socialism and communism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Current observation: too little Tweet data for individual word count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Non-word quantitative analysis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Tweets with ‘liberal’ and ‘communist’ had highest avg # of punctuations (2.61 &amp; 2.25)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Tweets with ‘socialism’ had lowest (1.59)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Tweets with ‘liberal’ and ‘fascist’ had highest avg # of capital letters (2.32 &amp; 2.4)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Tweets with ‘socialism’ and ‘anarchism’ had lowest (1.57 &amp; 1.41)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Tweets with ‘liberal’ and ‘conservative’ had the most adjectives on avg (1.63 &amp; 2.02)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Tweets with ‘capitalism’, ‘capitalist’, ‘communism’, and ‘socialism’ had the most singular nouns on avg (2.87, 2.85 ,2.94, &amp; 2.9)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Notable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(Word Size)</a:t>
            </a:r>
            <a:endParaRPr sz="2200"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Word size and POS Correlation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Notable </a:t>
            </a:r>
            <a:r>
              <a:rPr b="1" lang="en" sz="1200"/>
              <a:t>+</a:t>
            </a:r>
            <a:r>
              <a:rPr lang="en" sz="1200"/>
              <a:t> correlation: 12-letter &amp; adjectives (0.25), 10-letter &amp; singular nouns (0.26), 8-letter &amp; plural nouns (0.15), 5-letter &amp; present participles (0.17)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Some high correlations aren’t interesting </a:t>
            </a:r>
            <a:r>
              <a:rPr lang="en" sz="1200"/>
              <a:t>(‘I’ is a common 1-letter determiner)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lang="en" sz="1200"/>
              <a:t>- </a:t>
            </a:r>
            <a:r>
              <a:rPr lang="en" sz="1200"/>
              <a:t>correlation: 12-letter &amp; singular nouns (-0.07), 15-letter &amp; personal pronouns (-0.06)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Word size and Tweet Details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Correlation between # of capital letters and 6-letter words (0.12)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correlation between # of hashtags and 16-letter words (0.14) (#blacklivesmatter?)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Negative correlation between number of emojis and 9-letter words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Notable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(Sentiment Analysis)</a:t>
            </a:r>
            <a:endParaRPr sz="2200"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597875"/>
            <a:ext cx="70305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Tweet Details - Unexpectedly Low Correlations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Negative: emojis (0.04), punctuations (0.035), hashtags (0.03)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Neutral: emojis (-0.04), capitals (-0.035), numbers (0.03)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Positive: capitals (0.028), hashtags (-0.03), percents (-0.025)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Parts of Speech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Negative: singular nouns (0.07)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Neutral: adjectives (-0.15), superlative adjectives (-0.1), interjections (-0.09)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Positive: adjectives (0.15), superlative adjectives (0.08), interjections (0.12)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Word Size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Negative: 9-letter (-0.06), 10-letter (0.06)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Neutral: 4-letter (-0.11), 6-letter (-0.08), 11-letter (-0.07)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Positive: 4-letter (0.09), 6-letter (0.08), 11-letter (0.09)</a:t>
            </a:r>
            <a:endParaRPr sz="1200"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50" y="178300"/>
            <a:ext cx="3089050" cy="161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