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62" r:id="rId4"/>
    <p:sldId id="263" r:id="rId5"/>
    <p:sldId id="275" r:id="rId6"/>
    <p:sldId id="274" r:id="rId7"/>
    <p:sldId id="264" r:id="rId8"/>
    <p:sldId id="265" r:id="rId9"/>
    <p:sldId id="278" r:id="rId10"/>
    <p:sldId id="277" r:id="rId11"/>
    <p:sldId id="271" r:id="rId12"/>
    <p:sldId id="276" r:id="rId13"/>
    <p:sldId id="268" r:id="rId14"/>
    <p:sldId id="269" r:id="rId15"/>
    <p:sldId id="272" r:id="rId16"/>
    <p:sldId id="273" r:id="rId17"/>
    <p:sldId id="270" r:id="rId18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oanna Kanellou" initials="IK" lastIdx="3" clrIdx="0">
    <p:extLst>
      <p:ext uri="{19B8F6BF-5375-455C-9EA6-DF929625EA0E}">
        <p15:presenceInfo xmlns:p15="http://schemas.microsoft.com/office/powerpoint/2012/main" userId="Ioanna Kanello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E340F0-47D3-424A-893A-71ACAAF9CB5C}" type="doc">
      <dgm:prSet loTypeId="urn:microsoft.com/office/officeart/2005/8/layout/process1" loCatId="process" qsTypeId="urn:microsoft.com/office/officeart/2005/8/quickstyle/simple5" qsCatId="simple" csTypeId="urn:microsoft.com/office/officeart/2005/8/colors/accent0_3" csCatId="mainScheme" phldr="1"/>
      <dgm:spPr/>
    </dgm:pt>
    <dgm:pt modelId="{E6362D3C-74D8-4E91-A6EA-9552BF4DBAE2}">
      <dgm:prSet phldrT="[Text]"/>
      <dgm:spPr/>
      <dgm:t>
        <a:bodyPr/>
        <a:lstStyle/>
        <a:p>
          <a:r>
            <a:rPr lang="en-US" dirty="0"/>
            <a:t>Text Documents</a:t>
          </a:r>
        </a:p>
      </dgm:t>
    </dgm:pt>
    <dgm:pt modelId="{D3947F67-788B-4A2B-A781-518732EAA9A3}" type="parTrans" cxnId="{D84601BA-0B4B-4FDA-BDAD-BF3A713770EA}">
      <dgm:prSet/>
      <dgm:spPr/>
      <dgm:t>
        <a:bodyPr/>
        <a:lstStyle/>
        <a:p>
          <a:endParaRPr lang="en-US"/>
        </a:p>
      </dgm:t>
    </dgm:pt>
    <dgm:pt modelId="{877DB964-3F82-4644-BB56-5FFAC2EE2E6E}" type="sibTrans" cxnId="{D84601BA-0B4B-4FDA-BDAD-BF3A713770EA}">
      <dgm:prSet/>
      <dgm:spPr/>
      <dgm:t>
        <a:bodyPr/>
        <a:lstStyle/>
        <a:p>
          <a:endParaRPr lang="en-US"/>
        </a:p>
      </dgm:t>
    </dgm:pt>
    <dgm:pt modelId="{7A3E253D-20E5-4771-876C-6BD4D891E9B9}">
      <dgm:prSet phldrT="[Text]"/>
      <dgm:spPr/>
      <dgm:t>
        <a:bodyPr/>
        <a:lstStyle/>
        <a:p>
          <a:r>
            <a:rPr lang="en-US" dirty="0"/>
            <a:t>Feature Extraction</a:t>
          </a:r>
        </a:p>
      </dgm:t>
    </dgm:pt>
    <dgm:pt modelId="{682D4A6A-89C7-4D0D-AF70-F74485DDBC49}" type="parTrans" cxnId="{FC839700-4321-4780-A600-54AE35CC8AB6}">
      <dgm:prSet/>
      <dgm:spPr/>
      <dgm:t>
        <a:bodyPr/>
        <a:lstStyle/>
        <a:p>
          <a:endParaRPr lang="en-US"/>
        </a:p>
      </dgm:t>
    </dgm:pt>
    <dgm:pt modelId="{4A92173C-8030-4CA2-A504-641356B9A3C3}" type="sibTrans" cxnId="{FC839700-4321-4780-A600-54AE35CC8AB6}">
      <dgm:prSet/>
      <dgm:spPr/>
      <dgm:t>
        <a:bodyPr/>
        <a:lstStyle/>
        <a:p>
          <a:endParaRPr lang="en-US"/>
        </a:p>
      </dgm:t>
    </dgm:pt>
    <dgm:pt modelId="{E81639C6-540B-4423-9AFA-5B4692D63CBE}">
      <dgm:prSet phldrT="[Text]"/>
      <dgm:spPr/>
      <dgm:t>
        <a:bodyPr/>
        <a:lstStyle/>
        <a:p>
          <a:r>
            <a:rPr lang="en-US" dirty="0"/>
            <a:t>Classification</a:t>
          </a:r>
        </a:p>
      </dgm:t>
    </dgm:pt>
    <dgm:pt modelId="{1CD185CD-EBC4-4CD0-9431-034784F94D9C}" type="parTrans" cxnId="{D513EB06-E3E6-4B33-9821-003C991EF884}">
      <dgm:prSet/>
      <dgm:spPr/>
      <dgm:t>
        <a:bodyPr/>
        <a:lstStyle/>
        <a:p>
          <a:endParaRPr lang="en-US"/>
        </a:p>
      </dgm:t>
    </dgm:pt>
    <dgm:pt modelId="{87D40AA7-9A1D-4BE8-9B42-1C73F758E382}" type="sibTrans" cxnId="{D513EB06-E3E6-4B33-9821-003C991EF884}">
      <dgm:prSet/>
      <dgm:spPr/>
      <dgm:t>
        <a:bodyPr/>
        <a:lstStyle/>
        <a:p>
          <a:endParaRPr lang="en-US"/>
        </a:p>
      </dgm:t>
    </dgm:pt>
    <dgm:pt modelId="{9577C0AD-6E01-4019-AEEC-F02533E3AA3D}">
      <dgm:prSet phldrT="[Text]"/>
      <dgm:spPr/>
      <dgm:t>
        <a:bodyPr/>
        <a:lstStyle/>
        <a:p>
          <a:r>
            <a:rPr lang="en-US" dirty="0"/>
            <a:t>Pre-processing (manually by all the teams of the BA)</a:t>
          </a:r>
        </a:p>
      </dgm:t>
    </dgm:pt>
    <dgm:pt modelId="{07E1FC8E-A73B-489F-B135-14744532613A}" type="parTrans" cxnId="{3DDC9169-F3F8-4E32-99C9-2FB683B05753}">
      <dgm:prSet/>
      <dgm:spPr/>
      <dgm:t>
        <a:bodyPr/>
        <a:lstStyle/>
        <a:p>
          <a:endParaRPr lang="en-US"/>
        </a:p>
      </dgm:t>
    </dgm:pt>
    <dgm:pt modelId="{633FE8E2-4BD9-4F51-A6CD-D61E6BCC6C68}" type="sibTrans" cxnId="{3DDC9169-F3F8-4E32-99C9-2FB683B05753}">
      <dgm:prSet/>
      <dgm:spPr/>
      <dgm:t>
        <a:bodyPr/>
        <a:lstStyle/>
        <a:p>
          <a:endParaRPr lang="en-US"/>
        </a:p>
      </dgm:t>
    </dgm:pt>
    <dgm:pt modelId="{FAE5F233-DC33-424E-9A79-5A4639FC4BAA}">
      <dgm:prSet phldrT="[Text]"/>
      <dgm:spPr/>
      <dgm:t>
        <a:bodyPr/>
        <a:lstStyle/>
        <a:p>
          <a:r>
            <a:rPr lang="en-US" dirty="0"/>
            <a:t>Feature Selection </a:t>
          </a:r>
        </a:p>
      </dgm:t>
    </dgm:pt>
    <dgm:pt modelId="{C3F6F655-EF61-4310-AF0D-07E561AFA654}" type="parTrans" cxnId="{0F4CE841-6DA6-4175-8567-19BB541A3C8C}">
      <dgm:prSet/>
      <dgm:spPr/>
      <dgm:t>
        <a:bodyPr/>
        <a:lstStyle/>
        <a:p>
          <a:endParaRPr lang="en-US"/>
        </a:p>
      </dgm:t>
    </dgm:pt>
    <dgm:pt modelId="{EA03AC9E-521E-443A-ADF0-D102C5190C65}" type="sibTrans" cxnId="{0F4CE841-6DA6-4175-8567-19BB541A3C8C}">
      <dgm:prSet/>
      <dgm:spPr/>
      <dgm:t>
        <a:bodyPr/>
        <a:lstStyle/>
        <a:p>
          <a:endParaRPr lang="en-US"/>
        </a:p>
      </dgm:t>
    </dgm:pt>
    <dgm:pt modelId="{B2EF3DF2-97DF-43F9-BF1F-D0EB04D8A20A}">
      <dgm:prSet phldrT="[Text]"/>
      <dgm:spPr/>
      <dgm:t>
        <a:bodyPr/>
        <a:lstStyle/>
        <a:p>
          <a:r>
            <a:rPr lang="en-US" dirty="0"/>
            <a:t>Text Documents Classified into Respective Clusters </a:t>
          </a:r>
        </a:p>
      </dgm:t>
    </dgm:pt>
    <dgm:pt modelId="{683E9D5D-3CF5-422E-B9FD-1009A8620556}" type="parTrans" cxnId="{63DB6E0D-2919-47D8-8BE9-56E7A2B8CEBD}">
      <dgm:prSet/>
      <dgm:spPr/>
      <dgm:t>
        <a:bodyPr/>
        <a:lstStyle/>
        <a:p>
          <a:endParaRPr lang="en-US"/>
        </a:p>
      </dgm:t>
    </dgm:pt>
    <dgm:pt modelId="{C0105024-F302-4580-8320-982FE8A564DF}" type="sibTrans" cxnId="{63DB6E0D-2919-47D8-8BE9-56E7A2B8CEBD}">
      <dgm:prSet/>
      <dgm:spPr/>
      <dgm:t>
        <a:bodyPr/>
        <a:lstStyle/>
        <a:p>
          <a:endParaRPr lang="en-US"/>
        </a:p>
      </dgm:t>
    </dgm:pt>
    <dgm:pt modelId="{65423AAA-70AC-4E5C-9FA3-D88CC7B70C3E}" type="pres">
      <dgm:prSet presAssocID="{3EE340F0-47D3-424A-893A-71ACAAF9CB5C}" presName="Name0" presStyleCnt="0">
        <dgm:presLayoutVars>
          <dgm:dir/>
          <dgm:resizeHandles val="exact"/>
        </dgm:presLayoutVars>
      </dgm:prSet>
      <dgm:spPr/>
    </dgm:pt>
    <dgm:pt modelId="{D9235F95-D40E-4BD9-8651-D9B35D07806F}" type="pres">
      <dgm:prSet presAssocID="{E6362D3C-74D8-4E91-A6EA-9552BF4DBAE2}" presName="node" presStyleLbl="node1" presStyleIdx="0" presStyleCnt="6">
        <dgm:presLayoutVars>
          <dgm:bulletEnabled val="1"/>
        </dgm:presLayoutVars>
      </dgm:prSet>
      <dgm:spPr/>
    </dgm:pt>
    <dgm:pt modelId="{1A65A3C1-CFAC-4488-A7B6-201D32680687}" type="pres">
      <dgm:prSet presAssocID="{877DB964-3F82-4644-BB56-5FFAC2EE2E6E}" presName="sibTrans" presStyleLbl="sibTrans2D1" presStyleIdx="0" presStyleCnt="5"/>
      <dgm:spPr/>
    </dgm:pt>
    <dgm:pt modelId="{87C96D0D-5723-4CFF-B124-726318644AED}" type="pres">
      <dgm:prSet presAssocID="{877DB964-3F82-4644-BB56-5FFAC2EE2E6E}" presName="connectorText" presStyleLbl="sibTrans2D1" presStyleIdx="0" presStyleCnt="5"/>
      <dgm:spPr/>
    </dgm:pt>
    <dgm:pt modelId="{3CE97712-93F6-4DF0-87EF-F1E78B9265AC}" type="pres">
      <dgm:prSet presAssocID="{9577C0AD-6E01-4019-AEEC-F02533E3AA3D}" presName="node" presStyleLbl="node1" presStyleIdx="1" presStyleCnt="6">
        <dgm:presLayoutVars>
          <dgm:bulletEnabled val="1"/>
        </dgm:presLayoutVars>
      </dgm:prSet>
      <dgm:spPr/>
    </dgm:pt>
    <dgm:pt modelId="{6C12D192-71FF-48A4-839E-C3AB0F9D2F50}" type="pres">
      <dgm:prSet presAssocID="{633FE8E2-4BD9-4F51-A6CD-D61E6BCC6C68}" presName="sibTrans" presStyleLbl="sibTrans2D1" presStyleIdx="1" presStyleCnt="5"/>
      <dgm:spPr/>
    </dgm:pt>
    <dgm:pt modelId="{AA895B7E-827C-4B8B-9518-1268D8C8F848}" type="pres">
      <dgm:prSet presAssocID="{633FE8E2-4BD9-4F51-A6CD-D61E6BCC6C68}" presName="connectorText" presStyleLbl="sibTrans2D1" presStyleIdx="1" presStyleCnt="5"/>
      <dgm:spPr/>
    </dgm:pt>
    <dgm:pt modelId="{77F9FEDC-B1B6-4BA8-A990-5EDF3B99E6EE}" type="pres">
      <dgm:prSet presAssocID="{7A3E253D-20E5-4771-876C-6BD4D891E9B9}" presName="node" presStyleLbl="node1" presStyleIdx="2" presStyleCnt="6">
        <dgm:presLayoutVars>
          <dgm:bulletEnabled val="1"/>
        </dgm:presLayoutVars>
      </dgm:prSet>
      <dgm:spPr/>
    </dgm:pt>
    <dgm:pt modelId="{75BC8D7D-D0F3-4E24-B8C9-F386A29EB477}" type="pres">
      <dgm:prSet presAssocID="{4A92173C-8030-4CA2-A504-641356B9A3C3}" presName="sibTrans" presStyleLbl="sibTrans2D1" presStyleIdx="2" presStyleCnt="5"/>
      <dgm:spPr/>
    </dgm:pt>
    <dgm:pt modelId="{9631D923-3DE7-4D02-B047-536D2ADD2E97}" type="pres">
      <dgm:prSet presAssocID="{4A92173C-8030-4CA2-A504-641356B9A3C3}" presName="connectorText" presStyleLbl="sibTrans2D1" presStyleIdx="2" presStyleCnt="5"/>
      <dgm:spPr/>
    </dgm:pt>
    <dgm:pt modelId="{8F38294F-DD57-489D-AE6D-5C3A031AC052}" type="pres">
      <dgm:prSet presAssocID="{FAE5F233-DC33-424E-9A79-5A4639FC4BAA}" presName="node" presStyleLbl="node1" presStyleIdx="3" presStyleCnt="6">
        <dgm:presLayoutVars>
          <dgm:bulletEnabled val="1"/>
        </dgm:presLayoutVars>
      </dgm:prSet>
      <dgm:spPr/>
    </dgm:pt>
    <dgm:pt modelId="{E3EF9084-4AC8-47B7-A2E3-54F34BE1CCEC}" type="pres">
      <dgm:prSet presAssocID="{EA03AC9E-521E-443A-ADF0-D102C5190C65}" presName="sibTrans" presStyleLbl="sibTrans2D1" presStyleIdx="3" presStyleCnt="5" custScaleX="47033" custScaleY="86050"/>
      <dgm:spPr/>
    </dgm:pt>
    <dgm:pt modelId="{1ECEA7DB-A0B4-4129-B6C0-CE75420D4B07}" type="pres">
      <dgm:prSet presAssocID="{EA03AC9E-521E-443A-ADF0-D102C5190C65}" presName="connectorText" presStyleLbl="sibTrans2D1" presStyleIdx="3" presStyleCnt="5"/>
      <dgm:spPr/>
    </dgm:pt>
    <dgm:pt modelId="{CA63BE00-3E98-4C80-91B5-D1E78EBA2DD1}" type="pres">
      <dgm:prSet presAssocID="{E81639C6-540B-4423-9AFA-5B4692D63CBE}" presName="node" presStyleLbl="node1" presStyleIdx="4" presStyleCnt="6" custLinFactX="41521" custLinFactNeighborX="100000" custLinFactNeighborY="-65304">
        <dgm:presLayoutVars>
          <dgm:bulletEnabled val="1"/>
        </dgm:presLayoutVars>
      </dgm:prSet>
      <dgm:spPr/>
    </dgm:pt>
    <dgm:pt modelId="{836CD4B6-1C4A-4883-BA56-5A4ACEA18ABB}" type="pres">
      <dgm:prSet presAssocID="{87D40AA7-9A1D-4BE8-9B42-1C73F758E382}" presName="sibTrans" presStyleLbl="sibTrans2D1" presStyleIdx="4" presStyleCnt="5" custAng="17212255" custScaleX="229359" custScaleY="86050" custLinFactX="-400000" custLinFactY="36870" custLinFactNeighborX="-467514" custLinFactNeighborY="100000"/>
      <dgm:spPr/>
    </dgm:pt>
    <dgm:pt modelId="{673F736A-C1D8-4A98-8506-3C6C01315EB3}" type="pres">
      <dgm:prSet presAssocID="{87D40AA7-9A1D-4BE8-9B42-1C73F758E382}" presName="connectorText" presStyleLbl="sibTrans2D1" presStyleIdx="4" presStyleCnt="5"/>
      <dgm:spPr/>
    </dgm:pt>
    <dgm:pt modelId="{738EED29-5794-47B6-A2B5-52FD19F1CCCB}" type="pres">
      <dgm:prSet presAssocID="{B2EF3DF2-97DF-43F9-BF1F-D0EB04D8A20A}" presName="node" presStyleLbl="node1" presStyleIdx="5" presStyleCnt="6" custLinFactX="-62307" custLinFactNeighborX="-100000" custLinFactNeighborY="52837">
        <dgm:presLayoutVars>
          <dgm:bulletEnabled val="1"/>
        </dgm:presLayoutVars>
      </dgm:prSet>
      <dgm:spPr/>
    </dgm:pt>
  </dgm:ptLst>
  <dgm:cxnLst>
    <dgm:cxn modelId="{FC839700-4321-4780-A600-54AE35CC8AB6}" srcId="{3EE340F0-47D3-424A-893A-71ACAAF9CB5C}" destId="{7A3E253D-20E5-4771-876C-6BD4D891E9B9}" srcOrd="2" destOrd="0" parTransId="{682D4A6A-89C7-4D0D-AF70-F74485DDBC49}" sibTransId="{4A92173C-8030-4CA2-A504-641356B9A3C3}"/>
    <dgm:cxn modelId="{D513EB06-E3E6-4B33-9821-003C991EF884}" srcId="{3EE340F0-47D3-424A-893A-71ACAAF9CB5C}" destId="{E81639C6-540B-4423-9AFA-5B4692D63CBE}" srcOrd="4" destOrd="0" parTransId="{1CD185CD-EBC4-4CD0-9431-034784F94D9C}" sibTransId="{87D40AA7-9A1D-4BE8-9B42-1C73F758E382}"/>
    <dgm:cxn modelId="{63DB6E0D-2919-47D8-8BE9-56E7A2B8CEBD}" srcId="{3EE340F0-47D3-424A-893A-71ACAAF9CB5C}" destId="{B2EF3DF2-97DF-43F9-BF1F-D0EB04D8A20A}" srcOrd="5" destOrd="0" parTransId="{683E9D5D-3CF5-422E-B9FD-1009A8620556}" sibTransId="{C0105024-F302-4580-8320-982FE8A564DF}"/>
    <dgm:cxn modelId="{E0D1D718-5D5F-40F4-98D7-B67743CF174A}" type="presOf" srcId="{4A92173C-8030-4CA2-A504-641356B9A3C3}" destId="{9631D923-3DE7-4D02-B047-536D2ADD2E97}" srcOrd="1" destOrd="0" presId="urn:microsoft.com/office/officeart/2005/8/layout/process1"/>
    <dgm:cxn modelId="{0F4CE841-6DA6-4175-8567-19BB541A3C8C}" srcId="{3EE340F0-47D3-424A-893A-71ACAAF9CB5C}" destId="{FAE5F233-DC33-424E-9A79-5A4639FC4BAA}" srcOrd="3" destOrd="0" parTransId="{C3F6F655-EF61-4310-AF0D-07E561AFA654}" sibTransId="{EA03AC9E-521E-443A-ADF0-D102C5190C65}"/>
    <dgm:cxn modelId="{8A6FD052-87AE-4266-BBAD-069AF231E5AF}" type="presOf" srcId="{7A3E253D-20E5-4771-876C-6BD4D891E9B9}" destId="{77F9FEDC-B1B6-4BA8-A990-5EDF3B99E6EE}" srcOrd="0" destOrd="0" presId="urn:microsoft.com/office/officeart/2005/8/layout/process1"/>
    <dgm:cxn modelId="{58E2D652-2A3D-4CBF-8BA0-21C48836B6C0}" type="presOf" srcId="{9577C0AD-6E01-4019-AEEC-F02533E3AA3D}" destId="{3CE97712-93F6-4DF0-87EF-F1E78B9265AC}" srcOrd="0" destOrd="0" presId="urn:microsoft.com/office/officeart/2005/8/layout/process1"/>
    <dgm:cxn modelId="{C47C9655-081D-498C-899E-5639EA35B2D9}" type="presOf" srcId="{B2EF3DF2-97DF-43F9-BF1F-D0EB04D8A20A}" destId="{738EED29-5794-47B6-A2B5-52FD19F1CCCB}" srcOrd="0" destOrd="0" presId="urn:microsoft.com/office/officeart/2005/8/layout/process1"/>
    <dgm:cxn modelId="{DCE6EB55-2E83-49D9-B5A8-4CF97404208A}" type="presOf" srcId="{FAE5F233-DC33-424E-9A79-5A4639FC4BAA}" destId="{8F38294F-DD57-489D-AE6D-5C3A031AC052}" srcOrd="0" destOrd="0" presId="urn:microsoft.com/office/officeart/2005/8/layout/process1"/>
    <dgm:cxn modelId="{5CB1BC64-51C9-41EF-A6DE-A9C13FE5EAA8}" type="presOf" srcId="{87D40AA7-9A1D-4BE8-9B42-1C73F758E382}" destId="{673F736A-C1D8-4A98-8506-3C6C01315EB3}" srcOrd="1" destOrd="0" presId="urn:microsoft.com/office/officeart/2005/8/layout/process1"/>
    <dgm:cxn modelId="{3DDC9169-F3F8-4E32-99C9-2FB683B05753}" srcId="{3EE340F0-47D3-424A-893A-71ACAAF9CB5C}" destId="{9577C0AD-6E01-4019-AEEC-F02533E3AA3D}" srcOrd="1" destOrd="0" parTransId="{07E1FC8E-A73B-489F-B135-14744532613A}" sibTransId="{633FE8E2-4BD9-4F51-A6CD-D61E6BCC6C68}"/>
    <dgm:cxn modelId="{BAD7848E-CF2E-4925-B73F-7BF50CC1D705}" type="presOf" srcId="{EA03AC9E-521E-443A-ADF0-D102C5190C65}" destId="{E3EF9084-4AC8-47B7-A2E3-54F34BE1CCEC}" srcOrd="0" destOrd="0" presId="urn:microsoft.com/office/officeart/2005/8/layout/process1"/>
    <dgm:cxn modelId="{0CA07C90-9A59-4701-A93A-799BC1ED3A84}" type="presOf" srcId="{E6362D3C-74D8-4E91-A6EA-9552BF4DBAE2}" destId="{D9235F95-D40E-4BD9-8651-D9B35D07806F}" srcOrd="0" destOrd="0" presId="urn:microsoft.com/office/officeart/2005/8/layout/process1"/>
    <dgm:cxn modelId="{4D233B9E-ED53-4548-8132-7F68DDBA7C8D}" type="presOf" srcId="{877DB964-3F82-4644-BB56-5FFAC2EE2E6E}" destId="{1A65A3C1-CFAC-4488-A7B6-201D32680687}" srcOrd="0" destOrd="0" presId="urn:microsoft.com/office/officeart/2005/8/layout/process1"/>
    <dgm:cxn modelId="{06E262A3-62F9-4449-895E-541370EEFB02}" type="presOf" srcId="{87D40AA7-9A1D-4BE8-9B42-1C73F758E382}" destId="{836CD4B6-1C4A-4883-BA56-5A4ACEA18ABB}" srcOrd="0" destOrd="0" presId="urn:microsoft.com/office/officeart/2005/8/layout/process1"/>
    <dgm:cxn modelId="{4AEB7AB8-59C7-4E43-A2A8-A8B6B3CE869B}" type="presOf" srcId="{3EE340F0-47D3-424A-893A-71ACAAF9CB5C}" destId="{65423AAA-70AC-4E5C-9FA3-D88CC7B70C3E}" srcOrd="0" destOrd="0" presId="urn:microsoft.com/office/officeart/2005/8/layout/process1"/>
    <dgm:cxn modelId="{D84601BA-0B4B-4FDA-BDAD-BF3A713770EA}" srcId="{3EE340F0-47D3-424A-893A-71ACAAF9CB5C}" destId="{E6362D3C-74D8-4E91-A6EA-9552BF4DBAE2}" srcOrd="0" destOrd="0" parTransId="{D3947F67-788B-4A2B-A781-518732EAA9A3}" sibTransId="{877DB964-3F82-4644-BB56-5FFAC2EE2E6E}"/>
    <dgm:cxn modelId="{E7877BC2-05A7-462B-9F64-A2593536B4D8}" type="presOf" srcId="{EA03AC9E-521E-443A-ADF0-D102C5190C65}" destId="{1ECEA7DB-A0B4-4129-B6C0-CE75420D4B07}" srcOrd="1" destOrd="0" presId="urn:microsoft.com/office/officeart/2005/8/layout/process1"/>
    <dgm:cxn modelId="{DE618ED5-A7AF-4F81-9F61-43FECFB6F9BA}" type="presOf" srcId="{633FE8E2-4BD9-4F51-A6CD-D61E6BCC6C68}" destId="{6C12D192-71FF-48A4-839E-C3AB0F9D2F50}" srcOrd="0" destOrd="0" presId="urn:microsoft.com/office/officeart/2005/8/layout/process1"/>
    <dgm:cxn modelId="{AC1CCBDE-5375-47C9-857F-E889113B32FE}" type="presOf" srcId="{633FE8E2-4BD9-4F51-A6CD-D61E6BCC6C68}" destId="{AA895B7E-827C-4B8B-9518-1268D8C8F848}" srcOrd="1" destOrd="0" presId="urn:microsoft.com/office/officeart/2005/8/layout/process1"/>
    <dgm:cxn modelId="{0A41BCF8-D41B-4D08-8751-FED106D0DF32}" type="presOf" srcId="{4A92173C-8030-4CA2-A504-641356B9A3C3}" destId="{75BC8D7D-D0F3-4E24-B8C9-F386A29EB477}" srcOrd="0" destOrd="0" presId="urn:microsoft.com/office/officeart/2005/8/layout/process1"/>
    <dgm:cxn modelId="{F4DF13FF-00D9-4E9D-8394-1746FA590891}" type="presOf" srcId="{877DB964-3F82-4644-BB56-5FFAC2EE2E6E}" destId="{87C96D0D-5723-4CFF-B124-726318644AED}" srcOrd="1" destOrd="0" presId="urn:microsoft.com/office/officeart/2005/8/layout/process1"/>
    <dgm:cxn modelId="{277A9FFF-37F8-47C2-9343-D61E03D6D8AC}" type="presOf" srcId="{E81639C6-540B-4423-9AFA-5B4692D63CBE}" destId="{CA63BE00-3E98-4C80-91B5-D1E78EBA2DD1}" srcOrd="0" destOrd="0" presId="urn:microsoft.com/office/officeart/2005/8/layout/process1"/>
    <dgm:cxn modelId="{72668C1C-59F3-4BD5-B1B7-6DB94644A057}" type="presParOf" srcId="{65423AAA-70AC-4E5C-9FA3-D88CC7B70C3E}" destId="{D9235F95-D40E-4BD9-8651-D9B35D07806F}" srcOrd="0" destOrd="0" presId="urn:microsoft.com/office/officeart/2005/8/layout/process1"/>
    <dgm:cxn modelId="{C62A5138-FC6B-4A03-9278-3066A2FF0DB8}" type="presParOf" srcId="{65423AAA-70AC-4E5C-9FA3-D88CC7B70C3E}" destId="{1A65A3C1-CFAC-4488-A7B6-201D32680687}" srcOrd="1" destOrd="0" presId="urn:microsoft.com/office/officeart/2005/8/layout/process1"/>
    <dgm:cxn modelId="{FD211220-B620-4F52-B40E-18137FBD6DE2}" type="presParOf" srcId="{1A65A3C1-CFAC-4488-A7B6-201D32680687}" destId="{87C96D0D-5723-4CFF-B124-726318644AED}" srcOrd="0" destOrd="0" presId="urn:microsoft.com/office/officeart/2005/8/layout/process1"/>
    <dgm:cxn modelId="{1EA7733F-8034-4FDB-9625-61C87280C229}" type="presParOf" srcId="{65423AAA-70AC-4E5C-9FA3-D88CC7B70C3E}" destId="{3CE97712-93F6-4DF0-87EF-F1E78B9265AC}" srcOrd="2" destOrd="0" presId="urn:microsoft.com/office/officeart/2005/8/layout/process1"/>
    <dgm:cxn modelId="{737D8CE5-B28C-4DDD-99FE-57EFF8F2C3BD}" type="presParOf" srcId="{65423AAA-70AC-4E5C-9FA3-D88CC7B70C3E}" destId="{6C12D192-71FF-48A4-839E-C3AB0F9D2F50}" srcOrd="3" destOrd="0" presId="urn:microsoft.com/office/officeart/2005/8/layout/process1"/>
    <dgm:cxn modelId="{810D0E8B-02B4-4B79-AD31-306FB8D52786}" type="presParOf" srcId="{6C12D192-71FF-48A4-839E-C3AB0F9D2F50}" destId="{AA895B7E-827C-4B8B-9518-1268D8C8F848}" srcOrd="0" destOrd="0" presId="urn:microsoft.com/office/officeart/2005/8/layout/process1"/>
    <dgm:cxn modelId="{890C1F2C-123D-4B57-B7A8-F54CBA2475DC}" type="presParOf" srcId="{65423AAA-70AC-4E5C-9FA3-D88CC7B70C3E}" destId="{77F9FEDC-B1B6-4BA8-A990-5EDF3B99E6EE}" srcOrd="4" destOrd="0" presId="urn:microsoft.com/office/officeart/2005/8/layout/process1"/>
    <dgm:cxn modelId="{276C8944-9A34-4047-976F-8744A7EFB55B}" type="presParOf" srcId="{65423AAA-70AC-4E5C-9FA3-D88CC7B70C3E}" destId="{75BC8D7D-D0F3-4E24-B8C9-F386A29EB477}" srcOrd="5" destOrd="0" presId="urn:microsoft.com/office/officeart/2005/8/layout/process1"/>
    <dgm:cxn modelId="{83944A34-B206-4205-9058-A39D39B4866F}" type="presParOf" srcId="{75BC8D7D-D0F3-4E24-B8C9-F386A29EB477}" destId="{9631D923-3DE7-4D02-B047-536D2ADD2E97}" srcOrd="0" destOrd="0" presId="urn:microsoft.com/office/officeart/2005/8/layout/process1"/>
    <dgm:cxn modelId="{7228C54D-65DB-41FF-ACDE-FFE007B84A8E}" type="presParOf" srcId="{65423AAA-70AC-4E5C-9FA3-D88CC7B70C3E}" destId="{8F38294F-DD57-489D-AE6D-5C3A031AC052}" srcOrd="6" destOrd="0" presId="urn:microsoft.com/office/officeart/2005/8/layout/process1"/>
    <dgm:cxn modelId="{DDB2B1D2-BB4A-49C2-8211-61047CC3F624}" type="presParOf" srcId="{65423AAA-70AC-4E5C-9FA3-D88CC7B70C3E}" destId="{E3EF9084-4AC8-47B7-A2E3-54F34BE1CCEC}" srcOrd="7" destOrd="0" presId="urn:microsoft.com/office/officeart/2005/8/layout/process1"/>
    <dgm:cxn modelId="{126D49DE-C9EA-41B1-9574-B15DD845B109}" type="presParOf" srcId="{E3EF9084-4AC8-47B7-A2E3-54F34BE1CCEC}" destId="{1ECEA7DB-A0B4-4129-B6C0-CE75420D4B07}" srcOrd="0" destOrd="0" presId="urn:microsoft.com/office/officeart/2005/8/layout/process1"/>
    <dgm:cxn modelId="{DD4B0F88-E2E5-447E-B311-D16872873DC7}" type="presParOf" srcId="{65423AAA-70AC-4E5C-9FA3-D88CC7B70C3E}" destId="{CA63BE00-3E98-4C80-91B5-D1E78EBA2DD1}" srcOrd="8" destOrd="0" presId="urn:microsoft.com/office/officeart/2005/8/layout/process1"/>
    <dgm:cxn modelId="{F48A108D-E600-4596-93F5-918688EC9ED2}" type="presParOf" srcId="{65423AAA-70AC-4E5C-9FA3-D88CC7B70C3E}" destId="{836CD4B6-1C4A-4883-BA56-5A4ACEA18ABB}" srcOrd="9" destOrd="0" presId="urn:microsoft.com/office/officeart/2005/8/layout/process1"/>
    <dgm:cxn modelId="{3CB0852A-C16B-4831-B376-68CBA5136362}" type="presParOf" srcId="{836CD4B6-1C4A-4883-BA56-5A4ACEA18ABB}" destId="{673F736A-C1D8-4A98-8506-3C6C01315EB3}" srcOrd="0" destOrd="0" presId="urn:microsoft.com/office/officeart/2005/8/layout/process1"/>
    <dgm:cxn modelId="{B92775C5-11C4-45F5-BFD0-4E937A2F93B9}" type="presParOf" srcId="{65423AAA-70AC-4E5C-9FA3-D88CC7B70C3E}" destId="{738EED29-5794-47B6-A2B5-52FD19F1CCCB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235F95-D40E-4BD9-8651-D9B35D07806F}">
      <dsp:nvSpPr>
        <dsp:cNvPr id="0" name=""/>
        <dsp:cNvSpPr/>
      </dsp:nvSpPr>
      <dsp:spPr>
        <a:xfrm>
          <a:off x="0" y="1083665"/>
          <a:ext cx="1242604" cy="14510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Text Documents</a:t>
          </a:r>
        </a:p>
      </dsp:txBody>
      <dsp:txXfrm>
        <a:off x="36395" y="1120060"/>
        <a:ext cx="1169814" cy="1378290"/>
      </dsp:txXfrm>
    </dsp:sp>
    <dsp:sp modelId="{1A65A3C1-CFAC-4488-A7B6-201D32680687}">
      <dsp:nvSpPr>
        <dsp:cNvPr id="0" name=""/>
        <dsp:cNvSpPr/>
      </dsp:nvSpPr>
      <dsp:spPr>
        <a:xfrm>
          <a:off x="1366864" y="1655122"/>
          <a:ext cx="263432" cy="3081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66864" y="1716755"/>
        <a:ext cx="184402" cy="184899"/>
      </dsp:txXfrm>
    </dsp:sp>
    <dsp:sp modelId="{3CE97712-93F6-4DF0-87EF-F1E78B9265AC}">
      <dsp:nvSpPr>
        <dsp:cNvPr id="0" name=""/>
        <dsp:cNvSpPr/>
      </dsp:nvSpPr>
      <dsp:spPr>
        <a:xfrm>
          <a:off x="1739645" y="1083665"/>
          <a:ext cx="1242604" cy="14510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Pre-processing (manually by all the teams of the BA)</a:t>
          </a:r>
        </a:p>
      </dsp:txBody>
      <dsp:txXfrm>
        <a:off x="1776040" y="1120060"/>
        <a:ext cx="1169814" cy="1378290"/>
      </dsp:txXfrm>
    </dsp:sp>
    <dsp:sp modelId="{6C12D192-71FF-48A4-839E-C3AB0F9D2F50}">
      <dsp:nvSpPr>
        <dsp:cNvPr id="0" name=""/>
        <dsp:cNvSpPr/>
      </dsp:nvSpPr>
      <dsp:spPr>
        <a:xfrm>
          <a:off x="3106510" y="1655122"/>
          <a:ext cx="263432" cy="3081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106510" y="1716755"/>
        <a:ext cx="184402" cy="184899"/>
      </dsp:txXfrm>
    </dsp:sp>
    <dsp:sp modelId="{77F9FEDC-B1B6-4BA8-A990-5EDF3B99E6EE}">
      <dsp:nvSpPr>
        <dsp:cNvPr id="0" name=""/>
        <dsp:cNvSpPr/>
      </dsp:nvSpPr>
      <dsp:spPr>
        <a:xfrm>
          <a:off x="3479291" y="1083665"/>
          <a:ext cx="1242604" cy="14510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Feature Extraction</a:t>
          </a:r>
        </a:p>
      </dsp:txBody>
      <dsp:txXfrm>
        <a:off x="3515686" y="1120060"/>
        <a:ext cx="1169814" cy="1378290"/>
      </dsp:txXfrm>
    </dsp:sp>
    <dsp:sp modelId="{75BC8D7D-D0F3-4E24-B8C9-F386A29EB477}">
      <dsp:nvSpPr>
        <dsp:cNvPr id="0" name=""/>
        <dsp:cNvSpPr/>
      </dsp:nvSpPr>
      <dsp:spPr>
        <a:xfrm>
          <a:off x="4846156" y="1655122"/>
          <a:ext cx="263432" cy="3081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846156" y="1716755"/>
        <a:ext cx="184402" cy="184899"/>
      </dsp:txXfrm>
    </dsp:sp>
    <dsp:sp modelId="{8F38294F-DD57-489D-AE6D-5C3A031AC052}">
      <dsp:nvSpPr>
        <dsp:cNvPr id="0" name=""/>
        <dsp:cNvSpPr/>
      </dsp:nvSpPr>
      <dsp:spPr>
        <a:xfrm>
          <a:off x="5218937" y="1083665"/>
          <a:ext cx="1242604" cy="14510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Feature Selection </a:t>
          </a:r>
        </a:p>
      </dsp:txBody>
      <dsp:txXfrm>
        <a:off x="5255332" y="1120060"/>
        <a:ext cx="1169814" cy="1378290"/>
      </dsp:txXfrm>
    </dsp:sp>
    <dsp:sp modelId="{E3EF9084-4AC8-47B7-A2E3-54F34BE1CCEC}">
      <dsp:nvSpPr>
        <dsp:cNvPr id="0" name=""/>
        <dsp:cNvSpPr/>
      </dsp:nvSpPr>
      <dsp:spPr>
        <a:xfrm rot="20341712">
          <a:off x="6930694" y="1195740"/>
          <a:ext cx="328276" cy="2651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933329" y="1263011"/>
        <a:ext cx="248723" cy="159106"/>
      </dsp:txXfrm>
    </dsp:sp>
    <dsp:sp modelId="{CA63BE00-3E98-4C80-91B5-D1E78EBA2DD1}">
      <dsp:nvSpPr>
        <dsp:cNvPr id="0" name=""/>
        <dsp:cNvSpPr/>
      </dsp:nvSpPr>
      <dsp:spPr>
        <a:xfrm>
          <a:off x="7691233" y="136052"/>
          <a:ext cx="1242604" cy="14510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Classification</a:t>
          </a:r>
        </a:p>
      </dsp:txBody>
      <dsp:txXfrm>
        <a:off x="7727628" y="172447"/>
        <a:ext cx="1169814" cy="1378290"/>
      </dsp:txXfrm>
    </dsp:sp>
    <dsp:sp modelId="{836CD4B6-1C4A-4883-BA56-5A4ACEA18ABB}">
      <dsp:nvSpPr>
        <dsp:cNvPr id="0" name=""/>
        <dsp:cNvSpPr/>
      </dsp:nvSpPr>
      <dsp:spPr>
        <a:xfrm rot="980057">
          <a:off x="6950209" y="2011899"/>
          <a:ext cx="320009" cy="2651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951814" y="2053747"/>
        <a:ext cx="240456" cy="159106"/>
      </dsp:txXfrm>
    </dsp:sp>
    <dsp:sp modelId="{738EED29-5794-47B6-A2B5-52FD19F1CCCB}">
      <dsp:nvSpPr>
        <dsp:cNvPr id="0" name=""/>
        <dsp:cNvSpPr/>
      </dsp:nvSpPr>
      <dsp:spPr>
        <a:xfrm>
          <a:off x="7707290" y="1850372"/>
          <a:ext cx="1242604" cy="14510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Text Documents Classified into Respective Clusters </a:t>
          </a:r>
        </a:p>
      </dsp:txBody>
      <dsp:txXfrm>
        <a:off x="7743685" y="1886767"/>
        <a:ext cx="1169814" cy="13782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4F4B9-4286-4F0F-AA6F-00B826341262}" type="datetimeFigureOut">
              <a:rPr lang="el-GR" smtClean="0"/>
              <a:t>19/9/21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EEEEEF-9FC2-49B5-851C-936BC0F0006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52442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Ανάγκη </a:t>
            </a:r>
          </a:p>
          <a:p>
            <a:r>
              <a:rPr lang="el-GR" dirty="0"/>
              <a:t>Ο κτηριακός εξοπλισμός στην Ελλάδα είναι παλιός</a:t>
            </a:r>
            <a:r>
              <a:rPr lang="en-US" dirty="0"/>
              <a:t> </a:t>
            </a:r>
            <a:r>
              <a:rPr lang="el-GR" dirty="0"/>
              <a:t>η πλειοψηφια των κτισμάτων έχει ανεγερθεί το 80. Ταυτόχρονα η πανδημία μας έχει αναγκάσει όλους να μένουν σπίτι όλο και πιο πολύ. Το σπίτι έχει γίνει  για πολλούς και γραφείο, γυμναστήριο κλπ </a:t>
            </a:r>
          </a:p>
          <a:p>
            <a:r>
              <a:rPr lang="el-GR" dirty="0"/>
              <a:t>Στο σπίτι μας πρέπει</a:t>
            </a:r>
            <a:r>
              <a:rPr lang="en-US" dirty="0"/>
              <a:t> </a:t>
            </a:r>
            <a:r>
              <a:rPr lang="el-GR" dirty="0"/>
              <a:t>να είμαστε άνετα όσο σε ενεργειακές ανάγκες όσο και σε όλες τις ανάγκες μας γενικά</a:t>
            </a:r>
          </a:p>
          <a:p>
            <a:r>
              <a:rPr lang="el-GR" dirty="0"/>
              <a:t>Σκεφτήκαμε μια εφαρμογή </a:t>
            </a:r>
            <a:r>
              <a:rPr lang="en-US" dirty="0"/>
              <a:t>S-Home </a:t>
            </a:r>
            <a:r>
              <a:rPr lang="el-GR" dirty="0"/>
              <a:t>να επιτρέψουμε στους πολίτες να μετατρέψουν το σπιτι τους σε </a:t>
            </a:r>
            <a:r>
              <a:rPr lang="en-US" dirty="0"/>
              <a:t>sustainable kai smart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CA266-C49C-6E46-BF29-F8DE3DB85D41}" type="slidenum">
              <a:rPr lang="en-GR" smtClean="0"/>
              <a:t>1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0983645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Η εφαρμογή θα είναι ένα </a:t>
            </a:r>
            <a:r>
              <a:rPr lang="en-US" dirty="0"/>
              <a:t>one stop shop </a:t>
            </a:r>
            <a:r>
              <a:rPr lang="el-GR" dirty="0"/>
              <a:t>και </a:t>
            </a:r>
            <a:r>
              <a:rPr lang="en-US" dirty="0"/>
              <a:t>marketplace </a:t>
            </a:r>
            <a:r>
              <a:rPr lang="el-GR" dirty="0"/>
              <a:t>το οποίο θα εξυπηρετήσει τις διαφορετικές ανάγκες του κάθε καταναλωτή στην προσπάθεια να </a:t>
            </a:r>
            <a:r>
              <a:rPr lang="el-GR" dirty="0" err="1"/>
              <a:t>μεταφορφώσει</a:t>
            </a:r>
            <a:r>
              <a:rPr lang="el-GR" dirty="0"/>
              <a:t> το σπίτι του σε </a:t>
            </a:r>
            <a:r>
              <a:rPr lang="en-US" dirty="0"/>
              <a:t>sustainable </a:t>
            </a:r>
            <a:r>
              <a:rPr lang="en-US" dirty="0" err="1"/>
              <a:t>ή</a:t>
            </a:r>
            <a:r>
              <a:rPr lang="el-GR" dirty="0"/>
              <a:t> και </a:t>
            </a:r>
            <a:r>
              <a:rPr lang="en-US" dirty="0"/>
              <a:t>smart </a:t>
            </a:r>
          </a:p>
          <a:p>
            <a:r>
              <a:rPr lang="el-GR" dirty="0" err="1"/>
              <a:t>Μεσα</a:t>
            </a:r>
            <a:r>
              <a:rPr lang="el-GR" dirty="0"/>
              <a:t> από μια σύντομη </a:t>
            </a:r>
            <a:r>
              <a:rPr lang="el-GR" dirty="0" err="1"/>
              <a:t>ερευνα</a:t>
            </a:r>
            <a:r>
              <a:rPr lang="el-GR" dirty="0"/>
              <a:t> θα αναγνωρίζονται οι ανάγκες για πιθανές παρεμβάσεις στο κτηριακό εξοπλισμό </a:t>
            </a:r>
          </a:p>
          <a:p>
            <a:r>
              <a:rPr lang="el-GR" dirty="0"/>
              <a:t>Θα βρίσκονται τα κατάλληλα υποστηρικτικά πλαίσια ή καινοτόμα συστήματα χρηματοδότησης (</a:t>
            </a:r>
            <a:r>
              <a:rPr lang="en-US" dirty="0"/>
              <a:t> </a:t>
            </a:r>
            <a:r>
              <a:rPr lang="el-GR" dirty="0"/>
              <a:t>πχ </a:t>
            </a:r>
            <a:r>
              <a:rPr lang="en-US" dirty="0"/>
              <a:t>crowdfunding, </a:t>
            </a:r>
            <a:r>
              <a:rPr lang="el-GR" dirty="0" err="1"/>
              <a:t>ενεργειακες</a:t>
            </a:r>
            <a:r>
              <a:rPr lang="el-GR" dirty="0"/>
              <a:t> κοινότητες – </a:t>
            </a:r>
            <a:r>
              <a:rPr lang="el-GR" dirty="0" err="1"/>
              <a:t>μαζευονται</a:t>
            </a:r>
            <a:r>
              <a:rPr lang="el-GR" dirty="0"/>
              <a:t> σε μια κοινότητα και παράγουν ενέργεια για </a:t>
            </a:r>
            <a:r>
              <a:rPr lang="el-GR" dirty="0" err="1"/>
              <a:t>ιδιοκατανάλωση</a:t>
            </a:r>
            <a:r>
              <a:rPr lang="el-GR" dirty="0"/>
              <a:t>)</a:t>
            </a:r>
          </a:p>
          <a:p>
            <a:r>
              <a:rPr lang="el-GR" dirty="0"/>
              <a:t>Θα βοηθάει στο να βρίσκονται ειδικοί, όπως μηχανικοί στην περιοχή</a:t>
            </a: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CA266-C49C-6E46-BF29-F8DE3DB85D41}" type="slidenum">
              <a:rPr kumimoji="0" lang="en-G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9053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Η εφαρμογή θα είναι ένα </a:t>
            </a:r>
            <a:r>
              <a:rPr lang="en-US" dirty="0"/>
              <a:t>one stop shop </a:t>
            </a:r>
            <a:r>
              <a:rPr lang="el-GR" dirty="0"/>
              <a:t>και </a:t>
            </a:r>
            <a:r>
              <a:rPr lang="en-US" dirty="0"/>
              <a:t>marketplace </a:t>
            </a:r>
            <a:r>
              <a:rPr lang="el-GR" dirty="0"/>
              <a:t>το οποίο θα εξυπηρετήσει τις διαφορετικές ανάγκες του κάθε καταναλωτή στην προσπάθεια να </a:t>
            </a:r>
            <a:r>
              <a:rPr lang="el-GR" dirty="0" err="1"/>
              <a:t>μεταφορφώσει</a:t>
            </a:r>
            <a:r>
              <a:rPr lang="el-GR" dirty="0"/>
              <a:t> το σπίτι του σε </a:t>
            </a:r>
            <a:r>
              <a:rPr lang="en-US" dirty="0"/>
              <a:t>sustainable </a:t>
            </a:r>
            <a:r>
              <a:rPr lang="en-US" dirty="0" err="1"/>
              <a:t>ή</a:t>
            </a:r>
            <a:r>
              <a:rPr lang="el-GR" dirty="0"/>
              <a:t> και </a:t>
            </a:r>
            <a:r>
              <a:rPr lang="en-US" dirty="0"/>
              <a:t>smart </a:t>
            </a:r>
          </a:p>
          <a:p>
            <a:r>
              <a:rPr lang="el-GR" dirty="0" err="1"/>
              <a:t>Μεσα</a:t>
            </a:r>
            <a:r>
              <a:rPr lang="el-GR" dirty="0"/>
              <a:t> από μια σύντομη </a:t>
            </a:r>
            <a:r>
              <a:rPr lang="el-GR" dirty="0" err="1"/>
              <a:t>ερευνα</a:t>
            </a:r>
            <a:r>
              <a:rPr lang="el-GR" dirty="0"/>
              <a:t> θα αναγνωρίζονται οι ανάγκες για πιθανές παρεμβάσεις στο κτηριακό εξοπλισμό </a:t>
            </a:r>
          </a:p>
          <a:p>
            <a:r>
              <a:rPr lang="el-GR" dirty="0"/>
              <a:t>Θα βρίσκονται τα κατάλληλα υποστηρικτικά πλαίσια ή καινοτόμα συστήματα χρηματοδότησης (</a:t>
            </a:r>
            <a:r>
              <a:rPr lang="en-US" dirty="0"/>
              <a:t> </a:t>
            </a:r>
            <a:r>
              <a:rPr lang="el-GR" dirty="0"/>
              <a:t>πχ </a:t>
            </a:r>
            <a:r>
              <a:rPr lang="en-US" dirty="0"/>
              <a:t>crowdfunding, </a:t>
            </a:r>
            <a:r>
              <a:rPr lang="el-GR" dirty="0" err="1"/>
              <a:t>ενεργειακες</a:t>
            </a:r>
            <a:r>
              <a:rPr lang="el-GR" dirty="0"/>
              <a:t> κοινότητες – </a:t>
            </a:r>
            <a:r>
              <a:rPr lang="el-GR" dirty="0" err="1"/>
              <a:t>μαζευονται</a:t>
            </a:r>
            <a:r>
              <a:rPr lang="el-GR" dirty="0"/>
              <a:t> σε μια κοινότητα και παράγουν ενέργεια για </a:t>
            </a:r>
            <a:r>
              <a:rPr lang="el-GR" dirty="0" err="1"/>
              <a:t>ιδιοκατανάλωση</a:t>
            </a:r>
            <a:r>
              <a:rPr lang="el-GR" dirty="0"/>
              <a:t>)</a:t>
            </a:r>
          </a:p>
          <a:p>
            <a:r>
              <a:rPr lang="el-GR" dirty="0"/>
              <a:t>Θα βοηθάει στο να βρίσκονται ειδικοί, όπως μηχανικοί στην περιοχή</a:t>
            </a: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CA266-C49C-6E46-BF29-F8DE3DB85D41}" type="slidenum">
              <a:rPr kumimoji="0" lang="en-G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16616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Η εφαρμογή θα είναι ένα </a:t>
            </a:r>
            <a:r>
              <a:rPr lang="en-US" dirty="0"/>
              <a:t>one stop shop </a:t>
            </a:r>
            <a:r>
              <a:rPr lang="el-GR" dirty="0"/>
              <a:t>και </a:t>
            </a:r>
            <a:r>
              <a:rPr lang="en-US" dirty="0"/>
              <a:t>marketplace </a:t>
            </a:r>
            <a:r>
              <a:rPr lang="el-GR" dirty="0"/>
              <a:t>το οποίο θα εξυπηρετήσει τις διαφορετικές ανάγκες του κάθε καταναλωτή στην προσπάθεια να </a:t>
            </a:r>
            <a:r>
              <a:rPr lang="el-GR" dirty="0" err="1"/>
              <a:t>μεταφορφώσει</a:t>
            </a:r>
            <a:r>
              <a:rPr lang="el-GR" dirty="0"/>
              <a:t> το σπίτι του σε </a:t>
            </a:r>
            <a:r>
              <a:rPr lang="en-US" dirty="0"/>
              <a:t>sustainable </a:t>
            </a:r>
            <a:r>
              <a:rPr lang="en-US" dirty="0" err="1"/>
              <a:t>ή</a:t>
            </a:r>
            <a:r>
              <a:rPr lang="el-GR" dirty="0"/>
              <a:t> και </a:t>
            </a:r>
            <a:r>
              <a:rPr lang="en-US" dirty="0"/>
              <a:t>smart </a:t>
            </a:r>
          </a:p>
          <a:p>
            <a:r>
              <a:rPr lang="el-GR" dirty="0" err="1"/>
              <a:t>Μεσα</a:t>
            </a:r>
            <a:r>
              <a:rPr lang="el-GR" dirty="0"/>
              <a:t> από μια σύντομη </a:t>
            </a:r>
            <a:r>
              <a:rPr lang="el-GR" dirty="0" err="1"/>
              <a:t>ερευνα</a:t>
            </a:r>
            <a:r>
              <a:rPr lang="el-GR" dirty="0"/>
              <a:t> θα αναγνωρίζονται οι ανάγκες για πιθανές παρεμβάσεις στο κτηριακό εξοπλισμό </a:t>
            </a:r>
          </a:p>
          <a:p>
            <a:r>
              <a:rPr lang="el-GR" dirty="0"/>
              <a:t>Θα βρίσκονται τα κατάλληλα υποστηρικτικά πλαίσια ή καινοτόμα συστήματα χρηματοδότησης (</a:t>
            </a:r>
            <a:r>
              <a:rPr lang="en-US" dirty="0"/>
              <a:t> </a:t>
            </a:r>
            <a:r>
              <a:rPr lang="el-GR" dirty="0"/>
              <a:t>πχ </a:t>
            </a:r>
            <a:r>
              <a:rPr lang="en-US" dirty="0"/>
              <a:t>crowdfunding, </a:t>
            </a:r>
            <a:r>
              <a:rPr lang="el-GR" dirty="0" err="1"/>
              <a:t>ενεργειακες</a:t>
            </a:r>
            <a:r>
              <a:rPr lang="el-GR" dirty="0"/>
              <a:t> κοινότητες – </a:t>
            </a:r>
            <a:r>
              <a:rPr lang="el-GR" dirty="0" err="1"/>
              <a:t>μαζευονται</a:t>
            </a:r>
            <a:r>
              <a:rPr lang="el-GR" dirty="0"/>
              <a:t> σε μια κοινότητα και παράγουν ενέργεια για </a:t>
            </a:r>
            <a:r>
              <a:rPr lang="el-GR" dirty="0" err="1"/>
              <a:t>ιδιοκατανάλωση</a:t>
            </a:r>
            <a:r>
              <a:rPr lang="el-GR" dirty="0"/>
              <a:t>)</a:t>
            </a:r>
          </a:p>
          <a:p>
            <a:r>
              <a:rPr lang="el-GR" dirty="0"/>
              <a:t>Θα βοηθάει στο να βρίσκονται ειδικοί, όπως μηχανικοί στην περιοχή</a:t>
            </a: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CA266-C49C-6E46-BF29-F8DE3DB85D41}" type="slidenum">
              <a:rPr kumimoji="0" lang="en-G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0025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Η εφαρμογή θα είναι ένα </a:t>
            </a:r>
            <a:r>
              <a:rPr lang="en-US" dirty="0"/>
              <a:t>one stop shop </a:t>
            </a:r>
            <a:r>
              <a:rPr lang="el-GR" dirty="0"/>
              <a:t>και </a:t>
            </a:r>
            <a:r>
              <a:rPr lang="en-US" dirty="0"/>
              <a:t>marketplace </a:t>
            </a:r>
            <a:r>
              <a:rPr lang="el-GR" dirty="0"/>
              <a:t>το οποίο θα εξυπηρετήσει τις διαφορετικές ανάγκες του κάθε καταναλωτή στην προσπάθεια να </a:t>
            </a:r>
            <a:r>
              <a:rPr lang="el-GR" dirty="0" err="1"/>
              <a:t>μεταφορφώσει</a:t>
            </a:r>
            <a:r>
              <a:rPr lang="el-GR" dirty="0"/>
              <a:t> το σπίτι του σε </a:t>
            </a:r>
            <a:r>
              <a:rPr lang="en-US" dirty="0"/>
              <a:t>sustainable </a:t>
            </a:r>
            <a:r>
              <a:rPr lang="en-US" dirty="0" err="1"/>
              <a:t>ή</a:t>
            </a:r>
            <a:r>
              <a:rPr lang="el-GR" dirty="0"/>
              <a:t> και </a:t>
            </a:r>
            <a:r>
              <a:rPr lang="en-US" dirty="0"/>
              <a:t>smart </a:t>
            </a:r>
          </a:p>
          <a:p>
            <a:r>
              <a:rPr lang="el-GR" dirty="0" err="1"/>
              <a:t>Μεσα</a:t>
            </a:r>
            <a:r>
              <a:rPr lang="el-GR" dirty="0"/>
              <a:t> από μια σύντομη </a:t>
            </a:r>
            <a:r>
              <a:rPr lang="el-GR" dirty="0" err="1"/>
              <a:t>ερευνα</a:t>
            </a:r>
            <a:r>
              <a:rPr lang="el-GR" dirty="0"/>
              <a:t> θα αναγνωρίζονται οι ανάγκες για πιθανές παρεμβάσεις στο κτηριακό εξοπλισμό </a:t>
            </a:r>
          </a:p>
          <a:p>
            <a:r>
              <a:rPr lang="el-GR" dirty="0"/>
              <a:t>Θα βρίσκονται τα κατάλληλα υποστηρικτικά πλαίσια ή καινοτόμα συστήματα χρηματοδότησης (</a:t>
            </a:r>
            <a:r>
              <a:rPr lang="en-US" dirty="0"/>
              <a:t> </a:t>
            </a:r>
            <a:r>
              <a:rPr lang="el-GR" dirty="0"/>
              <a:t>πχ </a:t>
            </a:r>
            <a:r>
              <a:rPr lang="en-US" dirty="0"/>
              <a:t>crowdfunding, </a:t>
            </a:r>
            <a:r>
              <a:rPr lang="el-GR" dirty="0" err="1"/>
              <a:t>ενεργειακες</a:t>
            </a:r>
            <a:r>
              <a:rPr lang="el-GR" dirty="0"/>
              <a:t> κοινότητες – </a:t>
            </a:r>
            <a:r>
              <a:rPr lang="el-GR" dirty="0" err="1"/>
              <a:t>μαζευονται</a:t>
            </a:r>
            <a:r>
              <a:rPr lang="el-GR" dirty="0"/>
              <a:t> σε μια κοινότητα και παράγουν ενέργεια για </a:t>
            </a:r>
            <a:r>
              <a:rPr lang="el-GR" dirty="0" err="1"/>
              <a:t>ιδιοκατανάλωση</a:t>
            </a:r>
            <a:r>
              <a:rPr lang="el-GR" dirty="0"/>
              <a:t>)</a:t>
            </a:r>
          </a:p>
          <a:p>
            <a:r>
              <a:rPr lang="el-GR" dirty="0"/>
              <a:t>Θα βοηθάει στο να βρίσκονται ειδικοί, όπως μηχανικοί στην περιοχή</a:t>
            </a: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CA266-C49C-6E46-BF29-F8DE3DB85D41}" type="slidenum">
              <a:rPr kumimoji="0" lang="en-G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99442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Η εφαρμογή θα είναι ένα </a:t>
            </a:r>
            <a:r>
              <a:rPr lang="en-US" dirty="0"/>
              <a:t>one stop shop </a:t>
            </a:r>
            <a:r>
              <a:rPr lang="el-GR" dirty="0"/>
              <a:t>και </a:t>
            </a:r>
            <a:r>
              <a:rPr lang="en-US" dirty="0"/>
              <a:t>marketplace </a:t>
            </a:r>
            <a:r>
              <a:rPr lang="el-GR" dirty="0"/>
              <a:t>το οποίο θα εξυπηρετήσει τις διαφορετικές ανάγκες του κάθε καταναλωτή στην προσπάθεια να </a:t>
            </a:r>
            <a:r>
              <a:rPr lang="el-GR" dirty="0" err="1"/>
              <a:t>μεταφορφώσει</a:t>
            </a:r>
            <a:r>
              <a:rPr lang="el-GR" dirty="0"/>
              <a:t> το σπίτι του σε </a:t>
            </a:r>
            <a:r>
              <a:rPr lang="en-US" dirty="0"/>
              <a:t>sustainable </a:t>
            </a:r>
            <a:r>
              <a:rPr lang="en-US" dirty="0" err="1"/>
              <a:t>ή</a:t>
            </a:r>
            <a:r>
              <a:rPr lang="el-GR" dirty="0"/>
              <a:t> και </a:t>
            </a:r>
            <a:r>
              <a:rPr lang="en-US" dirty="0"/>
              <a:t>smart </a:t>
            </a:r>
          </a:p>
          <a:p>
            <a:r>
              <a:rPr lang="el-GR" dirty="0" err="1"/>
              <a:t>Μεσα</a:t>
            </a:r>
            <a:r>
              <a:rPr lang="el-GR" dirty="0"/>
              <a:t> από μια σύντομη </a:t>
            </a:r>
            <a:r>
              <a:rPr lang="el-GR" dirty="0" err="1"/>
              <a:t>ερευνα</a:t>
            </a:r>
            <a:r>
              <a:rPr lang="el-GR" dirty="0"/>
              <a:t> θα αναγνωρίζονται οι ανάγκες για πιθανές παρεμβάσεις στο κτηριακό εξοπλισμό </a:t>
            </a:r>
          </a:p>
          <a:p>
            <a:r>
              <a:rPr lang="el-GR" dirty="0"/>
              <a:t>Θα βρίσκονται τα κατάλληλα υποστηρικτικά πλαίσια ή καινοτόμα συστήματα χρηματοδότησης (</a:t>
            </a:r>
            <a:r>
              <a:rPr lang="en-US" dirty="0"/>
              <a:t> </a:t>
            </a:r>
            <a:r>
              <a:rPr lang="el-GR" dirty="0"/>
              <a:t>πχ </a:t>
            </a:r>
            <a:r>
              <a:rPr lang="en-US" dirty="0"/>
              <a:t>crowdfunding, </a:t>
            </a:r>
            <a:r>
              <a:rPr lang="el-GR" dirty="0" err="1"/>
              <a:t>ενεργειακες</a:t>
            </a:r>
            <a:r>
              <a:rPr lang="el-GR" dirty="0"/>
              <a:t> κοινότητες – </a:t>
            </a:r>
            <a:r>
              <a:rPr lang="el-GR" dirty="0" err="1"/>
              <a:t>μαζευονται</a:t>
            </a:r>
            <a:r>
              <a:rPr lang="el-GR" dirty="0"/>
              <a:t> σε μια κοινότητα και παράγουν ενέργεια για </a:t>
            </a:r>
            <a:r>
              <a:rPr lang="el-GR" dirty="0" err="1"/>
              <a:t>ιδιοκατανάλωση</a:t>
            </a:r>
            <a:r>
              <a:rPr lang="el-GR" dirty="0"/>
              <a:t>)</a:t>
            </a:r>
          </a:p>
          <a:p>
            <a:r>
              <a:rPr lang="el-GR" dirty="0"/>
              <a:t>Θα βοηθάει στο να βρίσκονται ειδικοί, όπως μηχανικοί στην περιοχή</a:t>
            </a: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CA266-C49C-6E46-BF29-F8DE3DB85D41}" type="slidenum">
              <a:rPr kumimoji="0" lang="en-G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3373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Η εφαρμογή θα είναι ένα </a:t>
            </a:r>
            <a:r>
              <a:rPr lang="en-US" dirty="0"/>
              <a:t>one stop shop </a:t>
            </a:r>
            <a:r>
              <a:rPr lang="el-GR" dirty="0"/>
              <a:t>και </a:t>
            </a:r>
            <a:r>
              <a:rPr lang="en-US" dirty="0"/>
              <a:t>marketplace </a:t>
            </a:r>
            <a:r>
              <a:rPr lang="el-GR" dirty="0"/>
              <a:t>το οποίο θα εξυπηρετήσει τις διαφορετικές ανάγκες του κάθε καταναλωτή στην προσπάθεια να </a:t>
            </a:r>
            <a:r>
              <a:rPr lang="el-GR" dirty="0" err="1"/>
              <a:t>μεταφορφώσει</a:t>
            </a:r>
            <a:r>
              <a:rPr lang="el-GR" dirty="0"/>
              <a:t> το σπίτι του σε </a:t>
            </a:r>
            <a:r>
              <a:rPr lang="en-US" dirty="0"/>
              <a:t>sustainable </a:t>
            </a:r>
            <a:r>
              <a:rPr lang="en-US" dirty="0" err="1"/>
              <a:t>ή</a:t>
            </a:r>
            <a:r>
              <a:rPr lang="el-GR" dirty="0"/>
              <a:t> και </a:t>
            </a:r>
            <a:r>
              <a:rPr lang="en-US" dirty="0"/>
              <a:t>smart </a:t>
            </a:r>
          </a:p>
          <a:p>
            <a:r>
              <a:rPr lang="el-GR" dirty="0" err="1"/>
              <a:t>Μεσα</a:t>
            </a:r>
            <a:r>
              <a:rPr lang="el-GR" dirty="0"/>
              <a:t> από μια σύντομη </a:t>
            </a:r>
            <a:r>
              <a:rPr lang="el-GR" dirty="0" err="1"/>
              <a:t>ερευνα</a:t>
            </a:r>
            <a:r>
              <a:rPr lang="el-GR" dirty="0"/>
              <a:t> θα αναγνωρίζονται οι ανάγκες για πιθανές παρεμβάσεις στο κτηριακό εξοπλισμό </a:t>
            </a:r>
          </a:p>
          <a:p>
            <a:r>
              <a:rPr lang="el-GR" dirty="0"/>
              <a:t>Θα βρίσκονται τα κατάλληλα υποστηρικτικά πλαίσια ή καινοτόμα συστήματα χρηματοδότησης (</a:t>
            </a:r>
            <a:r>
              <a:rPr lang="en-US" dirty="0"/>
              <a:t> </a:t>
            </a:r>
            <a:r>
              <a:rPr lang="el-GR" dirty="0"/>
              <a:t>πχ </a:t>
            </a:r>
            <a:r>
              <a:rPr lang="en-US" dirty="0"/>
              <a:t>crowdfunding, </a:t>
            </a:r>
            <a:r>
              <a:rPr lang="el-GR" dirty="0" err="1"/>
              <a:t>ενεργειακες</a:t>
            </a:r>
            <a:r>
              <a:rPr lang="el-GR" dirty="0"/>
              <a:t> κοινότητες – </a:t>
            </a:r>
            <a:r>
              <a:rPr lang="el-GR" dirty="0" err="1"/>
              <a:t>μαζευονται</a:t>
            </a:r>
            <a:r>
              <a:rPr lang="el-GR" dirty="0"/>
              <a:t> σε μια κοινότητα και παράγουν ενέργεια για </a:t>
            </a:r>
            <a:r>
              <a:rPr lang="el-GR" dirty="0" err="1"/>
              <a:t>ιδιοκατανάλωση</a:t>
            </a:r>
            <a:r>
              <a:rPr lang="el-GR" dirty="0"/>
              <a:t>)</a:t>
            </a:r>
          </a:p>
          <a:p>
            <a:r>
              <a:rPr lang="el-GR" dirty="0"/>
              <a:t>Θα βοηθάει στο να βρίσκονται ειδικοί, όπως μηχανικοί στην περιοχή</a:t>
            </a: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CA266-C49C-6E46-BF29-F8DE3DB85D41}" type="slidenum">
              <a:rPr kumimoji="0" lang="en-G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5712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Η εφαρμογή θα είναι ένα </a:t>
            </a:r>
            <a:r>
              <a:rPr lang="en-US" dirty="0"/>
              <a:t>one stop shop </a:t>
            </a:r>
            <a:r>
              <a:rPr lang="el-GR" dirty="0"/>
              <a:t>και </a:t>
            </a:r>
            <a:r>
              <a:rPr lang="en-US" dirty="0"/>
              <a:t>marketplace </a:t>
            </a:r>
            <a:r>
              <a:rPr lang="el-GR" dirty="0"/>
              <a:t>το οποίο θα εξυπηρετήσει τις διαφορετικές ανάγκες του κάθε καταναλωτή στην προσπάθεια να </a:t>
            </a:r>
            <a:r>
              <a:rPr lang="el-GR" dirty="0" err="1"/>
              <a:t>μεταφορφώσει</a:t>
            </a:r>
            <a:r>
              <a:rPr lang="el-GR" dirty="0"/>
              <a:t> το σπίτι του σε </a:t>
            </a:r>
            <a:r>
              <a:rPr lang="en-US" dirty="0"/>
              <a:t>sustainable </a:t>
            </a:r>
            <a:r>
              <a:rPr lang="en-US" dirty="0" err="1"/>
              <a:t>ή</a:t>
            </a:r>
            <a:r>
              <a:rPr lang="el-GR" dirty="0"/>
              <a:t> και </a:t>
            </a:r>
            <a:r>
              <a:rPr lang="en-US" dirty="0"/>
              <a:t>smart </a:t>
            </a:r>
          </a:p>
          <a:p>
            <a:r>
              <a:rPr lang="el-GR" dirty="0" err="1"/>
              <a:t>Μεσα</a:t>
            </a:r>
            <a:r>
              <a:rPr lang="el-GR" dirty="0"/>
              <a:t> από μια σύντομη </a:t>
            </a:r>
            <a:r>
              <a:rPr lang="el-GR" dirty="0" err="1"/>
              <a:t>ερευνα</a:t>
            </a:r>
            <a:r>
              <a:rPr lang="el-GR" dirty="0"/>
              <a:t> θα αναγνωρίζονται οι ανάγκες για πιθανές παρεμβάσεις στο κτηριακό εξοπλισμό </a:t>
            </a:r>
          </a:p>
          <a:p>
            <a:r>
              <a:rPr lang="el-GR" dirty="0"/>
              <a:t>Θα βρίσκονται τα κατάλληλα υποστηρικτικά πλαίσια ή καινοτόμα συστήματα χρηματοδότησης (</a:t>
            </a:r>
            <a:r>
              <a:rPr lang="en-US" dirty="0"/>
              <a:t> </a:t>
            </a:r>
            <a:r>
              <a:rPr lang="el-GR" dirty="0"/>
              <a:t>πχ </a:t>
            </a:r>
            <a:r>
              <a:rPr lang="en-US" dirty="0"/>
              <a:t>crowdfunding, </a:t>
            </a:r>
            <a:r>
              <a:rPr lang="el-GR" dirty="0" err="1"/>
              <a:t>ενεργειακες</a:t>
            </a:r>
            <a:r>
              <a:rPr lang="el-GR" dirty="0"/>
              <a:t> κοινότητες – </a:t>
            </a:r>
            <a:r>
              <a:rPr lang="el-GR" dirty="0" err="1"/>
              <a:t>μαζευονται</a:t>
            </a:r>
            <a:r>
              <a:rPr lang="el-GR" dirty="0"/>
              <a:t> σε μια κοινότητα και παράγουν ενέργεια για </a:t>
            </a:r>
            <a:r>
              <a:rPr lang="el-GR" dirty="0" err="1"/>
              <a:t>ιδιοκατανάλωση</a:t>
            </a:r>
            <a:r>
              <a:rPr lang="el-GR" dirty="0"/>
              <a:t>)</a:t>
            </a:r>
          </a:p>
          <a:p>
            <a:r>
              <a:rPr lang="el-GR" dirty="0"/>
              <a:t>Θα βοηθάει στο να βρίσκονται ειδικοί, όπως μηχανικοί στην περιοχή</a:t>
            </a: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CA266-C49C-6E46-BF29-F8DE3DB85D41}" type="slidenum">
              <a:rPr kumimoji="0" lang="en-G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G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69300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Η εφαρμογή θα είναι ένα </a:t>
            </a:r>
            <a:r>
              <a:rPr lang="en-US" dirty="0"/>
              <a:t>one stop shop </a:t>
            </a:r>
            <a:r>
              <a:rPr lang="el-GR" dirty="0"/>
              <a:t>και </a:t>
            </a:r>
            <a:r>
              <a:rPr lang="en-US" dirty="0"/>
              <a:t>marketplace </a:t>
            </a:r>
            <a:r>
              <a:rPr lang="el-GR" dirty="0"/>
              <a:t>το οποίο θα εξυπηρετήσει τις διαφορετικές ανάγκες του κάθε καταναλωτή στην προσπάθεια να </a:t>
            </a:r>
            <a:r>
              <a:rPr lang="el-GR" dirty="0" err="1"/>
              <a:t>μεταφορφώσει</a:t>
            </a:r>
            <a:r>
              <a:rPr lang="el-GR" dirty="0"/>
              <a:t> το σπίτι του σε </a:t>
            </a:r>
            <a:r>
              <a:rPr lang="en-US" dirty="0"/>
              <a:t>sustainable </a:t>
            </a:r>
            <a:r>
              <a:rPr lang="en-US" dirty="0" err="1"/>
              <a:t>ή</a:t>
            </a:r>
            <a:r>
              <a:rPr lang="el-GR" dirty="0"/>
              <a:t> και </a:t>
            </a:r>
            <a:r>
              <a:rPr lang="en-US" dirty="0"/>
              <a:t>smart </a:t>
            </a:r>
          </a:p>
          <a:p>
            <a:r>
              <a:rPr lang="el-GR" dirty="0" err="1"/>
              <a:t>Μεσα</a:t>
            </a:r>
            <a:r>
              <a:rPr lang="el-GR" dirty="0"/>
              <a:t> από μια σύντομη </a:t>
            </a:r>
            <a:r>
              <a:rPr lang="el-GR" dirty="0" err="1"/>
              <a:t>ερευνα</a:t>
            </a:r>
            <a:r>
              <a:rPr lang="el-GR" dirty="0"/>
              <a:t> θα αναγνωρίζονται οι ανάγκες για πιθανές παρεμβάσεις στο κτηριακό εξοπλισμό </a:t>
            </a:r>
          </a:p>
          <a:p>
            <a:r>
              <a:rPr lang="el-GR" dirty="0"/>
              <a:t>Θα βρίσκονται τα κατάλληλα υποστηρικτικά πλαίσια ή καινοτόμα συστήματα χρηματοδότησης (</a:t>
            </a:r>
            <a:r>
              <a:rPr lang="en-US" dirty="0"/>
              <a:t> </a:t>
            </a:r>
            <a:r>
              <a:rPr lang="el-GR" dirty="0"/>
              <a:t>πχ </a:t>
            </a:r>
            <a:r>
              <a:rPr lang="en-US" dirty="0"/>
              <a:t>crowdfunding, </a:t>
            </a:r>
            <a:r>
              <a:rPr lang="el-GR" dirty="0" err="1"/>
              <a:t>ενεργειακες</a:t>
            </a:r>
            <a:r>
              <a:rPr lang="el-GR" dirty="0"/>
              <a:t> κοινότητες – </a:t>
            </a:r>
            <a:r>
              <a:rPr lang="el-GR" dirty="0" err="1"/>
              <a:t>μαζευονται</a:t>
            </a:r>
            <a:r>
              <a:rPr lang="el-GR" dirty="0"/>
              <a:t> σε μια κοινότητα και παράγουν ενέργεια για </a:t>
            </a:r>
            <a:r>
              <a:rPr lang="el-GR" dirty="0" err="1"/>
              <a:t>ιδιοκατανάλωση</a:t>
            </a:r>
            <a:r>
              <a:rPr lang="el-GR" dirty="0"/>
              <a:t>)</a:t>
            </a:r>
          </a:p>
          <a:p>
            <a:r>
              <a:rPr lang="el-GR" dirty="0"/>
              <a:t>Θα βοηθάει στο να βρίσκονται ειδικοί, όπως μηχανικοί στην περιοχή</a:t>
            </a: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CA266-C49C-6E46-BF29-F8DE3DB85D41}" type="slidenum">
              <a:rPr kumimoji="0" lang="en-G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G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4585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Η εφαρμογή θα είναι ένα </a:t>
            </a:r>
            <a:r>
              <a:rPr lang="en-US" dirty="0"/>
              <a:t>one stop shop </a:t>
            </a:r>
            <a:r>
              <a:rPr lang="el-GR" dirty="0"/>
              <a:t>και </a:t>
            </a:r>
            <a:r>
              <a:rPr lang="en-US" dirty="0"/>
              <a:t>marketplace </a:t>
            </a:r>
            <a:r>
              <a:rPr lang="el-GR" dirty="0"/>
              <a:t>το οποίο θα εξυπηρετήσει τις διαφορετικές ανάγκες του κάθε καταναλωτή στην προσπάθεια να </a:t>
            </a:r>
            <a:r>
              <a:rPr lang="el-GR" dirty="0" err="1"/>
              <a:t>μεταφορφώσει</a:t>
            </a:r>
            <a:r>
              <a:rPr lang="el-GR" dirty="0"/>
              <a:t> το σπίτι του σε </a:t>
            </a:r>
            <a:r>
              <a:rPr lang="en-US" dirty="0"/>
              <a:t>sustainable </a:t>
            </a:r>
            <a:r>
              <a:rPr lang="en-US" dirty="0" err="1"/>
              <a:t>ή</a:t>
            </a:r>
            <a:r>
              <a:rPr lang="el-GR" dirty="0"/>
              <a:t> και </a:t>
            </a:r>
            <a:r>
              <a:rPr lang="en-US" dirty="0"/>
              <a:t>smart </a:t>
            </a:r>
          </a:p>
          <a:p>
            <a:r>
              <a:rPr lang="el-GR" dirty="0" err="1"/>
              <a:t>Μεσα</a:t>
            </a:r>
            <a:r>
              <a:rPr lang="el-GR" dirty="0"/>
              <a:t> από μια σύντομη </a:t>
            </a:r>
            <a:r>
              <a:rPr lang="el-GR" dirty="0" err="1"/>
              <a:t>ερευνα</a:t>
            </a:r>
            <a:r>
              <a:rPr lang="el-GR" dirty="0"/>
              <a:t> θα αναγνωρίζονται οι ανάγκες για πιθανές παρεμβάσεις στο κτηριακό εξοπλισμό </a:t>
            </a:r>
          </a:p>
          <a:p>
            <a:r>
              <a:rPr lang="el-GR" dirty="0"/>
              <a:t>Θα βρίσκονται τα κατάλληλα υποστηρικτικά πλαίσια ή καινοτόμα συστήματα χρηματοδότησης (</a:t>
            </a:r>
            <a:r>
              <a:rPr lang="en-US" dirty="0"/>
              <a:t> </a:t>
            </a:r>
            <a:r>
              <a:rPr lang="el-GR" dirty="0"/>
              <a:t>πχ </a:t>
            </a:r>
            <a:r>
              <a:rPr lang="en-US" dirty="0"/>
              <a:t>crowdfunding, </a:t>
            </a:r>
            <a:r>
              <a:rPr lang="el-GR" dirty="0" err="1"/>
              <a:t>ενεργειακες</a:t>
            </a:r>
            <a:r>
              <a:rPr lang="el-GR" dirty="0"/>
              <a:t> κοινότητες – </a:t>
            </a:r>
            <a:r>
              <a:rPr lang="el-GR" dirty="0" err="1"/>
              <a:t>μαζευονται</a:t>
            </a:r>
            <a:r>
              <a:rPr lang="el-GR" dirty="0"/>
              <a:t> σε μια κοινότητα και παράγουν ενέργεια για </a:t>
            </a:r>
            <a:r>
              <a:rPr lang="el-GR" dirty="0" err="1"/>
              <a:t>ιδιοκατανάλωση</a:t>
            </a:r>
            <a:r>
              <a:rPr lang="el-GR" dirty="0"/>
              <a:t>)</a:t>
            </a:r>
          </a:p>
          <a:p>
            <a:r>
              <a:rPr lang="el-GR" dirty="0"/>
              <a:t>Θα βοηθάει στο να βρίσκονται ειδικοί, όπως μηχανικοί στην περιοχή</a:t>
            </a: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CA266-C49C-6E46-BF29-F8DE3DB85D41}" type="slidenum">
              <a:rPr lang="en-GR" smtClean="0"/>
              <a:t>2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84811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Η εφαρμογή θα είναι ένα </a:t>
            </a:r>
            <a:r>
              <a:rPr lang="en-US" dirty="0"/>
              <a:t>one stop shop </a:t>
            </a:r>
            <a:r>
              <a:rPr lang="el-GR" dirty="0"/>
              <a:t>και </a:t>
            </a:r>
            <a:r>
              <a:rPr lang="en-US" dirty="0"/>
              <a:t>marketplace </a:t>
            </a:r>
            <a:r>
              <a:rPr lang="el-GR" dirty="0"/>
              <a:t>το οποίο θα εξυπηρετήσει τις διαφορετικές ανάγκες του κάθε καταναλωτή στην προσπάθεια να </a:t>
            </a:r>
            <a:r>
              <a:rPr lang="el-GR" dirty="0" err="1"/>
              <a:t>μεταφορφώσει</a:t>
            </a:r>
            <a:r>
              <a:rPr lang="el-GR" dirty="0"/>
              <a:t> το σπίτι του σε </a:t>
            </a:r>
            <a:r>
              <a:rPr lang="en-US" dirty="0"/>
              <a:t>sustainable </a:t>
            </a:r>
            <a:r>
              <a:rPr lang="en-US" dirty="0" err="1"/>
              <a:t>ή</a:t>
            </a:r>
            <a:r>
              <a:rPr lang="el-GR" dirty="0"/>
              <a:t> και </a:t>
            </a:r>
            <a:r>
              <a:rPr lang="en-US" dirty="0"/>
              <a:t>smart </a:t>
            </a:r>
          </a:p>
          <a:p>
            <a:r>
              <a:rPr lang="el-GR" dirty="0" err="1"/>
              <a:t>Μεσα</a:t>
            </a:r>
            <a:r>
              <a:rPr lang="el-GR" dirty="0"/>
              <a:t> από μια σύντομη </a:t>
            </a:r>
            <a:r>
              <a:rPr lang="el-GR" dirty="0" err="1"/>
              <a:t>ερευνα</a:t>
            </a:r>
            <a:r>
              <a:rPr lang="el-GR" dirty="0"/>
              <a:t> θα αναγνωρίζονται οι ανάγκες για πιθανές παρεμβάσεις στο κτηριακό εξοπλισμό </a:t>
            </a:r>
          </a:p>
          <a:p>
            <a:r>
              <a:rPr lang="el-GR" dirty="0"/>
              <a:t>Θα βρίσκονται τα κατάλληλα υποστηρικτικά πλαίσια ή καινοτόμα συστήματα χρηματοδότησης (</a:t>
            </a:r>
            <a:r>
              <a:rPr lang="en-US" dirty="0"/>
              <a:t> </a:t>
            </a:r>
            <a:r>
              <a:rPr lang="el-GR" dirty="0"/>
              <a:t>πχ </a:t>
            </a:r>
            <a:r>
              <a:rPr lang="en-US" dirty="0"/>
              <a:t>crowdfunding, </a:t>
            </a:r>
            <a:r>
              <a:rPr lang="el-GR" dirty="0" err="1"/>
              <a:t>ενεργειακες</a:t>
            </a:r>
            <a:r>
              <a:rPr lang="el-GR" dirty="0"/>
              <a:t> κοινότητες – </a:t>
            </a:r>
            <a:r>
              <a:rPr lang="el-GR" dirty="0" err="1"/>
              <a:t>μαζευονται</a:t>
            </a:r>
            <a:r>
              <a:rPr lang="el-GR" dirty="0"/>
              <a:t> σε μια κοινότητα και παράγουν ενέργεια για </a:t>
            </a:r>
            <a:r>
              <a:rPr lang="el-GR" dirty="0" err="1"/>
              <a:t>ιδιοκατανάλωση</a:t>
            </a:r>
            <a:r>
              <a:rPr lang="el-GR" dirty="0"/>
              <a:t>)</a:t>
            </a:r>
          </a:p>
          <a:p>
            <a:r>
              <a:rPr lang="el-GR" dirty="0"/>
              <a:t>Θα βοηθάει στο να βρίσκονται ειδικοί, όπως μηχανικοί στην περιοχή</a:t>
            </a: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CA266-C49C-6E46-BF29-F8DE3DB85D41}" type="slidenum">
              <a:rPr lang="en-GR" smtClean="0"/>
              <a:t>3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713165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Η εφαρμογή θα είναι ένα </a:t>
            </a:r>
            <a:r>
              <a:rPr lang="en-US" dirty="0"/>
              <a:t>one stop shop </a:t>
            </a:r>
            <a:r>
              <a:rPr lang="el-GR" dirty="0"/>
              <a:t>και </a:t>
            </a:r>
            <a:r>
              <a:rPr lang="en-US" dirty="0"/>
              <a:t>marketplace </a:t>
            </a:r>
            <a:r>
              <a:rPr lang="el-GR" dirty="0"/>
              <a:t>το οποίο θα εξυπηρετήσει τις διαφορετικές ανάγκες του κάθε καταναλωτή στην προσπάθεια να </a:t>
            </a:r>
            <a:r>
              <a:rPr lang="el-GR" dirty="0" err="1"/>
              <a:t>μεταφορφώσει</a:t>
            </a:r>
            <a:r>
              <a:rPr lang="el-GR" dirty="0"/>
              <a:t> το σπίτι του σε </a:t>
            </a:r>
            <a:r>
              <a:rPr lang="en-US" dirty="0"/>
              <a:t>sustainable </a:t>
            </a:r>
            <a:r>
              <a:rPr lang="en-US" dirty="0" err="1"/>
              <a:t>ή</a:t>
            </a:r>
            <a:r>
              <a:rPr lang="el-GR" dirty="0"/>
              <a:t> και </a:t>
            </a:r>
            <a:r>
              <a:rPr lang="en-US" dirty="0"/>
              <a:t>smart </a:t>
            </a:r>
          </a:p>
          <a:p>
            <a:r>
              <a:rPr lang="el-GR" dirty="0" err="1"/>
              <a:t>Μεσα</a:t>
            </a:r>
            <a:r>
              <a:rPr lang="el-GR" dirty="0"/>
              <a:t> από μια σύντομη </a:t>
            </a:r>
            <a:r>
              <a:rPr lang="el-GR" dirty="0" err="1"/>
              <a:t>ερευνα</a:t>
            </a:r>
            <a:r>
              <a:rPr lang="el-GR" dirty="0"/>
              <a:t> θα αναγνωρίζονται οι ανάγκες για πιθανές παρεμβάσεις στο κτηριακό εξοπλισμό </a:t>
            </a:r>
          </a:p>
          <a:p>
            <a:r>
              <a:rPr lang="el-GR" dirty="0"/>
              <a:t>Θα βρίσκονται τα κατάλληλα υποστηρικτικά πλαίσια ή καινοτόμα συστήματα χρηματοδότησης (</a:t>
            </a:r>
            <a:r>
              <a:rPr lang="en-US" dirty="0"/>
              <a:t> </a:t>
            </a:r>
            <a:r>
              <a:rPr lang="el-GR" dirty="0"/>
              <a:t>πχ </a:t>
            </a:r>
            <a:r>
              <a:rPr lang="en-US" dirty="0"/>
              <a:t>crowdfunding, </a:t>
            </a:r>
            <a:r>
              <a:rPr lang="el-GR" dirty="0" err="1"/>
              <a:t>ενεργειακες</a:t>
            </a:r>
            <a:r>
              <a:rPr lang="el-GR" dirty="0"/>
              <a:t> κοινότητες – </a:t>
            </a:r>
            <a:r>
              <a:rPr lang="el-GR" dirty="0" err="1"/>
              <a:t>μαζευονται</a:t>
            </a:r>
            <a:r>
              <a:rPr lang="el-GR" dirty="0"/>
              <a:t> σε μια κοινότητα και παράγουν ενέργεια για </a:t>
            </a:r>
            <a:r>
              <a:rPr lang="el-GR" dirty="0" err="1"/>
              <a:t>ιδιοκατανάλωση</a:t>
            </a:r>
            <a:r>
              <a:rPr lang="el-GR" dirty="0"/>
              <a:t>)</a:t>
            </a:r>
          </a:p>
          <a:p>
            <a:r>
              <a:rPr lang="el-GR" dirty="0"/>
              <a:t>Θα βοηθάει στο να βρίσκονται ειδικοί, όπως μηχανικοί στην περιοχή</a:t>
            </a: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CA266-C49C-6E46-BF29-F8DE3DB85D41}" type="slidenum">
              <a:rPr kumimoji="0" lang="en-G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5783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Η εφαρμογή θα είναι ένα </a:t>
            </a:r>
            <a:r>
              <a:rPr lang="en-US" dirty="0"/>
              <a:t>one stop shop </a:t>
            </a:r>
            <a:r>
              <a:rPr lang="el-GR" dirty="0"/>
              <a:t>και </a:t>
            </a:r>
            <a:r>
              <a:rPr lang="en-US" dirty="0"/>
              <a:t>marketplace </a:t>
            </a:r>
            <a:r>
              <a:rPr lang="el-GR" dirty="0"/>
              <a:t>το οποίο θα εξυπηρετήσει τις διαφορετικές ανάγκες του κάθε καταναλωτή στην προσπάθεια να </a:t>
            </a:r>
            <a:r>
              <a:rPr lang="el-GR" dirty="0" err="1"/>
              <a:t>μεταφορφώσει</a:t>
            </a:r>
            <a:r>
              <a:rPr lang="el-GR" dirty="0"/>
              <a:t> το σπίτι του σε </a:t>
            </a:r>
            <a:r>
              <a:rPr lang="en-US" dirty="0"/>
              <a:t>sustainable </a:t>
            </a:r>
            <a:r>
              <a:rPr lang="en-US" dirty="0" err="1"/>
              <a:t>ή</a:t>
            </a:r>
            <a:r>
              <a:rPr lang="el-GR" dirty="0"/>
              <a:t> και </a:t>
            </a:r>
            <a:r>
              <a:rPr lang="en-US" dirty="0"/>
              <a:t>smart </a:t>
            </a:r>
          </a:p>
          <a:p>
            <a:r>
              <a:rPr lang="el-GR" dirty="0" err="1"/>
              <a:t>Μεσα</a:t>
            </a:r>
            <a:r>
              <a:rPr lang="el-GR" dirty="0"/>
              <a:t> από μια σύντομη </a:t>
            </a:r>
            <a:r>
              <a:rPr lang="el-GR" dirty="0" err="1"/>
              <a:t>ερευνα</a:t>
            </a:r>
            <a:r>
              <a:rPr lang="el-GR" dirty="0"/>
              <a:t> θα αναγνωρίζονται οι ανάγκες για πιθανές παρεμβάσεις στο κτηριακό εξοπλισμό </a:t>
            </a:r>
          </a:p>
          <a:p>
            <a:r>
              <a:rPr lang="el-GR" dirty="0"/>
              <a:t>Θα βρίσκονται τα κατάλληλα υποστηρικτικά πλαίσια ή καινοτόμα συστήματα χρηματοδότησης (</a:t>
            </a:r>
            <a:r>
              <a:rPr lang="en-US" dirty="0"/>
              <a:t> </a:t>
            </a:r>
            <a:r>
              <a:rPr lang="el-GR" dirty="0"/>
              <a:t>πχ </a:t>
            </a:r>
            <a:r>
              <a:rPr lang="en-US" dirty="0"/>
              <a:t>crowdfunding, </a:t>
            </a:r>
            <a:r>
              <a:rPr lang="el-GR" dirty="0" err="1"/>
              <a:t>ενεργειακες</a:t>
            </a:r>
            <a:r>
              <a:rPr lang="el-GR" dirty="0"/>
              <a:t> κοινότητες – </a:t>
            </a:r>
            <a:r>
              <a:rPr lang="el-GR" dirty="0" err="1"/>
              <a:t>μαζευονται</a:t>
            </a:r>
            <a:r>
              <a:rPr lang="el-GR" dirty="0"/>
              <a:t> σε μια κοινότητα και παράγουν ενέργεια για </a:t>
            </a:r>
            <a:r>
              <a:rPr lang="el-GR" dirty="0" err="1"/>
              <a:t>ιδιοκατανάλωση</a:t>
            </a:r>
            <a:r>
              <a:rPr lang="el-GR" dirty="0"/>
              <a:t>)</a:t>
            </a:r>
          </a:p>
          <a:p>
            <a:r>
              <a:rPr lang="el-GR" dirty="0"/>
              <a:t>Θα βοηθάει στο να βρίσκονται ειδικοί, όπως μηχανικοί στην περιοχή</a:t>
            </a: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CA266-C49C-6E46-BF29-F8DE3DB85D41}" type="slidenum">
              <a:rPr kumimoji="0" lang="en-G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3088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Η εφαρμογή θα είναι ένα </a:t>
            </a:r>
            <a:r>
              <a:rPr lang="en-US" dirty="0"/>
              <a:t>one stop shop </a:t>
            </a:r>
            <a:r>
              <a:rPr lang="el-GR" dirty="0"/>
              <a:t>και </a:t>
            </a:r>
            <a:r>
              <a:rPr lang="en-US" dirty="0"/>
              <a:t>marketplace </a:t>
            </a:r>
            <a:r>
              <a:rPr lang="el-GR" dirty="0"/>
              <a:t>το οποίο θα εξυπηρετήσει τις διαφορετικές ανάγκες του κάθε καταναλωτή στην προσπάθεια να </a:t>
            </a:r>
            <a:r>
              <a:rPr lang="el-GR" dirty="0" err="1"/>
              <a:t>μεταφορφώσει</a:t>
            </a:r>
            <a:r>
              <a:rPr lang="el-GR" dirty="0"/>
              <a:t> το σπίτι του σε </a:t>
            </a:r>
            <a:r>
              <a:rPr lang="en-US" dirty="0"/>
              <a:t>sustainable </a:t>
            </a:r>
            <a:r>
              <a:rPr lang="en-US" dirty="0" err="1"/>
              <a:t>ή</a:t>
            </a:r>
            <a:r>
              <a:rPr lang="el-GR" dirty="0"/>
              <a:t> και </a:t>
            </a:r>
            <a:r>
              <a:rPr lang="en-US" dirty="0"/>
              <a:t>smart </a:t>
            </a:r>
          </a:p>
          <a:p>
            <a:r>
              <a:rPr lang="el-GR" dirty="0" err="1"/>
              <a:t>Μεσα</a:t>
            </a:r>
            <a:r>
              <a:rPr lang="el-GR" dirty="0"/>
              <a:t> από μια σύντομη </a:t>
            </a:r>
            <a:r>
              <a:rPr lang="el-GR" dirty="0" err="1"/>
              <a:t>ερευνα</a:t>
            </a:r>
            <a:r>
              <a:rPr lang="el-GR" dirty="0"/>
              <a:t> θα αναγνωρίζονται οι ανάγκες για πιθανές παρεμβάσεις στο κτηριακό εξοπλισμό </a:t>
            </a:r>
          </a:p>
          <a:p>
            <a:r>
              <a:rPr lang="el-GR" dirty="0"/>
              <a:t>Θα βρίσκονται τα κατάλληλα υποστηρικτικά πλαίσια ή καινοτόμα συστήματα χρηματοδότησης (</a:t>
            </a:r>
            <a:r>
              <a:rPr lang="en-US" dirty="0"/>
              <a:t> </a:t>
            </a:r>
            <a:r>
              <a:rPr lang="el-GR" dirty="0"/>
              <a:t>πχ </a:t>
            </a:r>
            <a:r>
              <a:rPr lang="en-US" dirty="0"/>
              <a:t>crowdfunding, </a:t>
            </a:r>
            <a:r>
              <a:rPr lang="el-GR" dirty="0" err="1"/>
              <a:t>ενεργειακες</a:t>
            </a:r>
            <a:r>
              <a:rPr lang="el-GR" dirty="0"/>
              <a:t> κοινότητες – </a:t>
            </a:r>
            <a:r>
              <a:rPr lang="el-GR" dirty="0" err="1"/>
              <a:t>μαζευονται</a:t>
            </a:r>
            <a:r>
              <a:rPr lang="el-GR" dirty="0"/>
              <a:t> σε μια κοινότητα και παράγουν ενέργεια για </a:t>
            </a:r>
            <a:r>
              <a:rPr lang="el-GR" dirty="0" err="1"/>
              <a:t>ιδιοκατανάλωση</a:t>
            </a:r>
            <a:r>
              <a:rPr lang="el-GR" dirty="0"/>
              <a:t>)</a:t>
            </a:r>
          </a:p>
          <a:p>
            <a:r>
              <a:rPr lang="el-GR" dirty="0"/>
              <a:t>Θα βοηθάει στο να βρίσκονται ειδικοί, όπως μηχανικοί στην περιοχή</a:t>
            </a: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CA266-C49C-6E46-BF29-F8DE3DB85D41}" type="slidenum">
              <a:rPr kumimoji="0" lang="en-G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1426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Η εφαρμογή θα είναι ένα </a:t>
            </a:r>
            <a:r>
              <a:rPr lang="en-US" dirty="0"/>
              <a:t>one stop shop </a:t>
            </a:r>
            <a:r>
              <a:rPr lang="el-GR" dirty="0"/>
              <a:t>και </a:t>
            </a:r>
            <a:r>
              <a:rPr lang="en-US" dirty="0"/>
              <a:t>marketplace </a:t>
            </a:r>
            <a:r>
              <a:rPr lang="el-GR" dirty="0"/>
              <a:t>το οποίο θα εξυπηρετήσει τις διαφορετικές ανάγκες του κάθε καταναλωτή στην προσπάθεια να </a:t>
            </a:r>
            <a:r>
              <a:rPr lang="el-GR" dirty="0" err="1"/>
              <a:t>μεταφορφώσει</a:t>
            </a:r>
            <a:r>
              <a:rPr lang="el-GR" dirty="0"/>
              <a:t> το σπίτι του σε </a:t>
            </a:r>
            <a:r>
              <a:rPr lang="en-US" dirty="0"/>
              <a:t>sustainable </a:t>
            </a:r>
            <a:r>
              <a:rPr lang="en-US" dirty="0" err="1"/>
              <a:t>ή</a:t>
            </a:r>
            <a:r>
              <a:rPr lang="el-GR" dirty="0"/>
              <a:t> και </a:t>
            </a:r>
            <a:r>
              <a:rPr lang="en-US" dirty="0"/>
              <a:t>smart </a:t>
            </a:r>
          </a:p>
          <a:p>
            <a:r>
              <a:rPr lang="el-GR" dirty="0" err="1"/>
              <a:t>Μεσα</a:t>
            </a:r>
            <a:r>
              <a:rPr lang="el-GR" dirty="0"/>
              <a:t> από μια σύντομη </a:t>
            </a:r>
            <a:r>
              <a:rPr lang="el-GR" dirty="0" err="1"/>
              <a:t>ερευνα</a:t>
            </a:r>
            <a:r>
              <a:rPr lang="el-GR" dirty="0"/>
              <a:t> θα αναγνωρίζονται οι ανάγκες για πιθανές παρεμβάσεις στο κτηριακό εξοπλισμό </a:t>
            </a:r>
          </a:p>
          <a:p>
            <a:r>
              <a:rPr lang="el-GR" dirty="0"/>
              <a:t>Θα βρίσκονται τα κατάλληλα υποστηρικτικά πλαίσια ή καινοτόμα συστήματα χρηματοδότησης (</a:t>
            </a:r>
            <a:r>
              <a:rPr lang="en-US" dirty="0"/>
              <a:t> </a:t>
            </a:r>
            <a:r>
              <a:rPr lang="el-GR" dirty="0"/>
              <a:t>πχ </a:t>
            </a:r>
            <a:r>
              <a:rPr lang="en-US" dirty="0"/>
              <a:t>crowdfunding, </a:t>
            </a:r>
            <a:r>
              <a:rPr lang="el-GR" dirty="0" err="1"/>
              <a:t>ενεργειακες</a:t>
            </a:r>
            <a:r>
              <a:rPr lang="el-GR" dirty="0"/>
              <a:t> κοινότητες – </a:t>
            </a:r>
            <a:r>
              <a:rPr lang="el-GR" dirty="0" err="1"/>
              <a:t>μαζευονται</a:t>
            </a:r>
            <a:r>
              <a:rPr lang="el-GR" dirty="0"/>
              <a:t> σε μια κοινότητα και παράγουν ενέργεια για </a:t>
            </a:r>
            <a:r>
              <a:rPr lang="el-GR" dirty="0" err="1"/>
              <a:t>ιδιοκατανάλωση</a:t>
            </a:r>
            <a:r>
              <a:rPr lang="el-GR" dirty="0"/>
              <a:t>)</a:t>
            </a:r>
          </a:p>
          <a:p>
            <a:r>
              <a:rPr lang="el-GR" dirty="0"/>
              <a:t>Θα βοηθάει στο να βρίσκονται ειδικοί, όπως μηχανικοί στην περιοχή</a:t>
            </a: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CA266-C49C-6E46-BF29-F8DE3DB85D41}" type="slidenum">
              <a:rPr kumimoji="0" lang="en-G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0401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Η εφαρμογή θα είναι ένα </a:t>
            </a:r>
            <a:r>
              <a:rPr lang="en-US" dirty="0"/>
              <a:t>one stop shop </a:t>
            </a:r>
            <a:r>
              <a:rPr lang="el-GR" dirty="0"/>
              <a:t>και </a:t>
            </a:r>
            <a:r>
              <a:rPr lang="en-US" dirty="0"/>
              <a:t>marketplace </a:t>
            </a:r>
            <a:r>
              <a:rPr lang="el-GR" dirty="0"/>
              <a:t>το οποίο θα εξυπηρετήσει τις διαφορετικές ανάγκες του κάθε καταναλωτή στην προσπάθεια να </a:t>
            </a:r>
            <a:r>
              <a:rPr lang="el-GR" dirty="0" err="1"/>
              <a:t>μεταφορφώσει</a:t>
            </a:r>
            <a:r>
              <a:rPr lang="el-GR" dirty="0"/>
              <a:t> το σπίτι του σε </a:t>
            </a:r>
            <a:r>
              <a:rPr lang="en-US" dirty="0"/>
              <a:t>sustainable </a:t>
            </a:r>
            <a:r>
              <a:rPr lang="en-US" dirty="0" err="1"/>
              <a:t>ή</a:t>
            </a:r>
            <a:r>
              <a:rPr lang="el-GR" dirty="0"/>
              <a:t> και </a:t>
            </a:r>
            <a:r>
              <a:rPr lang="en-US" dirty="0"/>
              <a:t>smart </a:t>
            </a:r>
          </a:p>
          <a:p>
            <a:r>
              <a:rPr lang="el-GR" dirty="0" err="1"/>
              <a:t>Μεσα</a:t>
            </a:r>
            <a:r>
              <a:rPr lang="el-GR" dirty="0"/>
              <a:t> από μια σύντομη </a:t>
            </a:r>
            <a:r>
              <a:rPr lang="el-GR" dirty="0" err="1"/>
              <a:t>ερευνα</a:t>
            </a:r>
            <a:r>
              <a:rPr lang="el-GR" dirty="0"/>
              <a:t> θα αναγνωρίζονται οι ανάγκες για πιθανές παρεμβάσεις στο κτηριακό εξοπλισμό </a:t>
            </a:r>
          </a:p>
          <a:p>
            <a:r>
              <a:rPr lang="el-GR" dirty="0"/>
              <a:t>Θα βρίσκονται τα κατάλληλα υποστηρικτικά πλαίσια ή καινοτόμα συστήματα χρηματοδότησης (</a:t>
            </a:r>
            <a:r>
              <a:rPr lang="en-US" dirty="0"/>
              <a:t> </a:t>
            </a:r>
            <a:r>
              <a:rPr lang="el-GR" dirty="0"/>
              <a:t>πχ </a:t>
            </a:r>
            <a:r>
              <a:rPr lang="en-US" dirty="0"/>
              <a:t>crowdfunding, </a:t>
            </a:r>
            <a:r>
              <a:rPr lang="el-GR" dirty="0" err="1"/>
              <a:t>ενεργειακες</a:t>
            </a:r>
            <a:r>
              <a:rPr lang="el-GR" dirty="0"/>
              <a:t> κοινότητες – </a:t>
            </a:r>
            <a:r>
              <a:rPr lang="el-GR" dirty="0" err="1"/>
              <a:t>μαζευονται</a:t>
            </a:r>
            <a:r>
              <a:rPr lang="el-GR" dirty="0"/>
              <a:t> σε μια κοινότητα και παράγουν ενέργεια για </a:t>
            </a:r>
            <a:r>
              <a:rPr lang="el-GR" dirty="0" err="1"/>
              <a:t>ιδιοκατανάλωση</a:t>
            </a:r>
            <a:r>
              <a:rPr lang="el-GR" dirty="0"/>
              <a:t>)</a:t>
            </a:r>
          </a:p>
          <a:p>
            <a:r>
              <a:rPr lang="el-GR" dirty="0"/>
              <a:t>Θα βοηθάει στο να βρίσκονται ειδικοί, όπως μηχανικοί στην περιοχή</a:t>
            </a: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CA266-C49C-6E46-BF29-F8DE3DB85D41}" type="slidenum">
              <a:rPr kumimoji="0" lang="en-G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5355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Η εφαρμογή θα είναι ένα </a:t>
            </a:r>
            <a:r>
              <a:rPr lang="en-US" dirty="0"/>
              <a:t>one stop shop </a:t>
            </a:r>
            <a:r>
              <a:rPr lang="el-GR" dirty="0"/>
              <a:t>και </a:t>
            </a:r>
            <a:r>
              <a:rPr lang="en-US" dirty="0"/>
              <a:t>marketplace </a:t>
            </a:r>
            <a:r>
              <a:rPr lang="el-GR" dirty="0"/>
              <a:t>το οποίο θα εξυπηρετήσει τις διαφορετικές ανάγκες του κάθε καταναλωτή στην προσπάθεια να </a:t>
            </a:r>
            <a:r>
              <a:rPr lang="el-GR" dirty="0" err="1"/>
              <a:t>μεταφορφώσει</a:t>
            </a:r>
            <a:r>
              <a:rPr lang="el-GR" dirty="0"/>
              <a:t> το σπίτι του σε </a:t>
            </a:r>
            <a:r>
              <a:rPr lang="en-US" dirty="0"/>
              <a:t>sustainable </a:t>
            </a:r>
            <a:r>
              <a:rPr lang="en-US" dirty="0" err="1"/>
              <a:t>ή</a:t>
            </a:r>
            <a:r>
              <a:rPr lang="el-GR" dirty="0"/>
              <a:t> και </a:t>
            </a:r>
            <a:r>
              <a:rPr lang="en-US" dirty="0"/>
              <a:t>smart </a:t>
            </a:r>
          </a:p>
          <a:p>
            <a:r>
              <a:rPr lang="el-GR" dirty="0" err="1"/>
              <a:t>Μεσα</a:t>
            </a:r>
            <a:r>
              <a:rPr lang="el-GR" dirty="0"/>
              <a:t> από μια σύντομη </a:t>
            </a:r>
            <a:r>
              <a:rPr lang="el-GR" dirty="0" err="1"/>
              <a:t>ερευνα</a:t>
            </a:r>
            <a:r>
              <a:rPr lang="el-GR" dirty="0"/>
              <a:t> θα αναγνωρίζονται οι ανάγκες για πιθανές παρεμβάσεις στο κτηριακό εξοπλισμό </a:t>
            </a:r>
          </a:p>
          <a:p>
            <a:r>
              <a:rPr lang="el-GR" dirty="0"/>
              <a:t>Θα βρίσκονται τα κατάλληλα υποστηρικτικά πλαίσια ή καινοτόμα συστήματα χρηματοδότησης (</a:t>
            </a:r>
            <a:r>
              <a:rPr lang="en-US" dirty="0"/>
              <a:t> </a:t>
            </a:r>
            <a:r>
              <a:rPr lang="el-GR" dirty="0"/>
              <a:t>πχ </a:t>
            </a:r>
            <a:r>
              <a:rPr lang="en-US" dirty="0"/>
              <a:t>crowdfunding, </a:t>
            </a:r>
            <a:r>
              <a:rPr lang="el-GR" dirty="0" err="1"/>
              <a:t>ενεργειακες</a:t>
            </a:r>
            <a:r>
              <a:rPr lang="el-GR" dirty="0"/>
              <a:t> κοινότητες – </a:t>
            </a:r>
            <a:r>
              <a:rPr lang="el-GR" dirty="0" err="1"/>
              <a:t>μαζευονται</a:t>
            </a:r>
            <a:r>
              <a:rPr lang="el-GR" dirty="0"/>
              <a:t> σε μια κοινότητα και παράγουν ενέργεια για </a:t>
            </a:r>
            <a:r>
              <a:rPr lang="el-GR" dirty="0" err="1"/>
              <a:t>ιδιοκατανάλωση</a:t>
            </a:r>
            <a:r>
              <a:rPr lang="el-GR" dirty="0"/>
              <a:t>)</a:t>
            </a:r>
          </a:p>
          <a:p>
            <a:r>
              <a:rPr lang="el-GR" dirty="0"/>
              <a:t>Θα βοηθάει στο να βρίσκονται ειδικοί, όπως μηχανικοί στην περιοχή</a:t>
            </a: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CA266-C49C-6E46-BF29-F8DE3DB85D41}" type="slidenum">
              <a:rPr kumimoji="0" lang="en-G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0101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36A2-6C1B-41F6-BE5E-A49CCA79BCF7}" type="datetimeFigureOut">
              <a:rPr lang="el-GR" smtClean="0"/>
              <a:t>19/9/21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2392-66A8-4143-9BE7-388412F381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32430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36A2-6C1B-41F6-BE5E-A49CCA79BCF7}" type="datetimeFigureOut">
              <a:rPr lang="el-GR" smtClean="0"/>
              <a:t>19/9/21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2392-66A8-4143-9BE7-388412F381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12967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36A2-6C1B-41F6-BE5E-A49CCA79BCF7}" type="datetimeFigureOut">
              <a:rPr lang="el-GR" smtClean="0"/>
              <a:t>19/9/21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2392-66A8-4143-9BE7-388412F381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49232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36A2-6C1B-41F6-BE5E-A49CCA79BCF7}" type="datetimeFigureOut">
              <a:rPr lang="el-GR" smtClean="0"/>
              <a:t>19/9/21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2392-66A8-4143-9BE7-388412F381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382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36A2-6C1B-41F6-BE5E-A49CCA79BCF7}" type="datetimeFigureOut">
              <a:rPr lang="el-GR" smtClean="0"/>
              <a:t>19/9/21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2392-66A8-4143-9BE7-388412F381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02081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36A2-6C1B-41F6-BE5E-A49CCA79BCF7}" type="datetimeFigureOut">
              <a:rPr lang="el-GR" smtClean="0"/>
              <a:t>19/9/21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2392-66A8-4143-9BE7-388412F381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63078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36A2-6C1B-41F6-BE5E-A49CCA79BCF7}" type="datetimeFigureOut">
              <a:rPr lang="el-GR" smtClean="0"/>
              <a:t>19/9/21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2392-66A8-4143-9BE7-388412F381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41362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36A2-6C1B-41F6-BE5E-A49CCA79BCF7}" type="datetimeFigureOut">
              <a:rPr lang="el-GR" smtClean="0"/>
              <a:t>19/9/21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2392-66A8-4143-9BE7-388412F381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072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36A2-6C1B-41F6-BE5E-A49CCA79BCF7}" type="datetimeFigureOut">
              <a:rPr lang="el-GR" smtClean="0"/>
              <a:t>19/9/21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2392-66A8-4143-9BE7-388412F381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22186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36A2-6C1B-41F6-BE5E-A49CCA79BCF7}" type="datetimeFigureOut">
              <a:rPr lang="el-GR" smtClean="0"/>
              <a:t>19/9/21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2392-66A8-4143-9BE7-388412F381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56669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36A2-6C1B-41F6-BE5E-A49CCA79BCF7}" type="datetimeFigureOut">
              <a:rPr lang="el-GR" smtClean="0"/>
              <a:t>19/9/21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2392-66A8-4143-9BE7-388412F381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1541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736A2-6C1B-41F6-BE5E-A49CCA79BCF7}" type="datetimeFigureOut">
              <a:rPr lang="el-GR" smtClean="0"/>
              <a:t>19/9/21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82392-66A8-4143-9BE7-388412F381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3304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jp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C27BDE6-2E22-48E1-B3B5-1B9E8E2EBEE7}"/>
              </a:ext>
            </a:extLst>
          </p:cNvPr>
          <p:cNvSpPr txBox="1"/>
          <p:nvPr/>
        </p:nvSpPr>
        <p:spPr>
          <a:xfrm>
            <a:off x="337768" y="4149291"/>
            <a:ext cx="5057192" cy="212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Athens University of Economics &amp; Business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of Science: Business Analytics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: Machine learning and Content Analytics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Professor: Mr. Harris Papageorgiou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27BDE6-2E22-48E1-B3B5-1B9E8E2EBEE7}"/>
              </a:ext>
            </a:extLst>
          </p:cNvPr>
          <p:cNvSpPr txBox="1"/>
          <p:nvPr/>
        </p:nvSpPr>
        <p:spPr>
          <a:xfrm>
            <a:off x="6913753" y="4357040"/>
            <a:ext cx="50571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Authors: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Ioanna Kanellou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f2822005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Georgios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Mavridis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- f2822007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Evangelia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Papantoni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f2822013</a:t>
            </a:r>
          </a:p>
        </p:txBody>
      </p:sp>
      <p:pic>
        <p:nvPicPr>
          <p:cNvPr id="13" name="Google Shape;92;gc9eccf7193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68" y="6321160"/>
            <a:ext cx="668072" cy="33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91;gc9eccf7193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24484" y="6321160"/>
            <a:ext cx="646461" cy="308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5333" y="1015650"/>
            <a:ext cx="4970055" cy="265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953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002787"/>
            <a:ext cx="12192000" cy="244314"/>
            <a:chOff x="0" y="1564490"/>
            <a:chExt cx="12192000" cy="24431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3D37E-4C87-214E-99D9-BC75D3792B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8804"/>
              <a:ext cx="12192000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0BE645-6736-6C4F-8968-E58386D68F95}"/>
                </a:ext>
              </a:extLst>
            </p:cNvPr>
            <p:cNvSpPr/>
            <p:nvPr/>
          </p:nvSpPr>
          <p:spPr>
            <a:xfrm>
              <a:off x="0" y="1564490"/>
              <a:ext cx="12192000" cy="16053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A3DFA63-1BE7-3049-9D3A-0CBE1AE1ED50}"/>
              </a:ext>
            </a:extLst>
          </p:cNvPr>
          <p:cNvSpPr/>
          <p:nvPr/>
        </p:nvSpPr>
        <p:spPr>
          <a:xfrm>
            <a:off x="6003635" y="118118"/>
            <a:ext cx="184730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R" sz="2400" b="1" i="1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92;gc9eccf7193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68" y="6321160"/>
            <a:ext cx="668072" cy="33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91;gc9eccf7193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24484" y="6321160"/>
            <a:ext cx="646461" cy="3087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608217" y="268065"/>
            <a:ext cx="697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FastText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Fine Tuned-Parameters (Structure)</a:t>
            </a:r>
            <a:endParaRPr kumimoji="0" lang="el-G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7220" y="2065620"/>
            <a:ext cx="538641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Parameters: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tune parameter duration to 600 seconds (Overfitting); 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Configuration of  parameters: </a:t>
            </a:r>
          </a:p>
          <a:p>
            <a:pPr marL="742950" lvl="1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 dimensions;</a:t>
            </a:r>
          </a:p>
          <a:p>
            <a:pPr marL="742950" lvl="1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epochs;</a:t>
            </a:r>
          </a:p>
          <a:p>
            <a:pPr marL="742950" lvl="1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0.12 learning rate;</a:t>
            </a:r>
          </a:p>
          <a:p>
            <a:pPr marL="742950" lvl="1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 = Loss name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wordNgrams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  <a:p>
            <a:pPr marL="285750" indent="-28575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7254" y="3351199"/>
            <a:ext cx="4752975" cy="1571625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98295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002787"/>
            <a:ext cx="12192000" cy="244314"/>
            <a:chOff x="0" y="1564490"/>
            <a:chExt cx="12192000" cy="24431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3D37E-4C87-214E-99D9-BC75D3792B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8804"/>
              <a:ext cx="12192000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0BE645-6736-6C4F-8968-E58386D68F95}"/>
                </a:ext>
              </a:extLst>
            </p:cNvPr>
            <p:cNvSpPr/>
            <p:nvPr/>
          </p:nvSpPr>
          <p:spPr>
            <a:xfrm>
              <a:off x="0" y="1564490"/>
              <a:ext cx="12192000" cy="16053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A3DFA63-1BE7-3049-9D3A-0CBE1AE1ED50}"/>
              </a:ext>
            </a:extLst>
          </p:cNvPr>
          <p:cNvSpPr/>
          <p:nvPr/>
        </p:nvSpPr>
        <p:spPr>
          <a:xfrm>
            <a:off x="6003635" y="118118"/>
            <a:ext cx="184730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R" sz="2400" b="1" i="1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92;gc9eccf7193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68" y="6321160"/>
            <a:ext cx="668072" cy="33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91;gc9eccf7193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24484" y="6321160"/>
            <a:ext cx="646461" cy="3087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700582" y="290232"/>
            <a:ext cx="697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FastText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Model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Evaluation (2/2) </a:t>
            </a:r>
            <a:endParaRPr kumimoji="0" lang="el-G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9103" y="1247101"/>
            <a:ext cx="6781499" cy="376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precision, Recall, f1 score for the training and testing sets with Structure Labels </a:t>
            </a:r>
            <a:endParaRPr lang="el-G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07744" y="2446117"/>
            <a:ext cx="5911183" cy="373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FastText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has 68% accuracy on the training set and 60% on the testing set. So, the model can predict correctly the 60% of the observations. </a:t>
            </a:r>
          </a:p>
          <a:p>
            <a:pPr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kern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FastText</a:t>
            </a:r>
            <a:r>
              <a:rPr lang="en-US" sz="2000" kern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model is unable to predict well the Conclusion label; only 11% of the model classified conclusion were correctly classified.</a:t>
            </a:r>
          </a:p>
          <a:p>
            <a:pPr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8A58A2B-650C-445C-9B32-6F615F9A9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302210"/>
              </p:ext>
            </p:extLst>
          </p:nvPr>
        </p:nvGraphicFramePr>
        <p:xfrm>
          <a:off x="1076446" y="2110451"/>
          <a:ext cx="4144680" cy="3880782"/>
        </p:xfrm>
        <a:graphic>
          <a:graphicData uri="http://schemas.openxmlformats.org/drawingml/2006/table">
            <a:tbl>
              <a:tblPr/>
              <a:tblGrid>
                <a:gridCol w="1036170">
                  <a:extLst>
                    <a:ext uri="{9D8B030D-6E8A-4147-A177-3AD203B41FA5}">
                      <a16:colId xmlns:a16="http://schemas.microsoft.com/office/drawing/2014/main" val="1012018557"/>
                    </a:ext>
                  </a:extLst>
                </a:gridCol>
                <a:gridCol w="1036170">
                  <a:extLst>
                    <a:ext uri="{9D8B030D-6E8A-4147-A177-3AD203B41FA5}">
                      <a16:colId xmlns:a16="http://schemas.microsoft.com/office/drawing/2014/main" val="2433116422"/>
                    </a:ext>
                  </a:extLst>
                </a:gridCol>
                <a:gridCol w="1036170">
                  <a:extLst>
                    <a:ext uri="{9D8B030D-6E8A-4147-A177-3AD203B41FA5}">
                      <a16:colId xmlns:a16="http://schemas.microsoft.com/office/drawing/2014/main" val="1954978844"/>
                    </a:ext>
                  </a:extLst>
                </a:gridCol>
                <a:gridCol w="1036170">
                  <a:extLst>
                    <a:ext uri="{9D8B030D-6E8A-4147-A177-3AD203B41FA5}">
                      <a16:colId xmlns:a16="http://schemas.microsoft.com/office/drawing/2014/main" val="4100541712"/>
                    </a:ext>
                  </a:extLst>
                </a:gridCol>
              </a:tblGrid>
              <a:tr h="215599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Training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C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078993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Precision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Recall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F1-score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153426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Background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0.81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0.63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0.71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4164807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Conclusion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0.13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0.66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2271440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0.47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0.68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0.55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045485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Neither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0.88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0.84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1263999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Objective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0.71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0.74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0.72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1729332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Result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0.85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0.74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8183123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Accuracy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0.68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5336498"/>
                  </a:ext>
                </a:extLst>
              </a:tr>
              <a:tr h="215599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Testing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C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109951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Precision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Recall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F1-score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1955456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Background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0.74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0.56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0.64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8108965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Conclusion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0.11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0.68</a:t>
                      </a:r>
                      <a:endParaRPr lang="el-G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0.19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4424764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0.41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0.60</a:t>
                      </a:r>
                      <a:endParaRPr lang="el-G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0.49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8390933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Neither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0.70</a:t>
                      </a:r>
                      <a:endParaRPr lang="el-G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0.68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0.69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6097240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Objective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0.62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0.62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0.62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937041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Result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0.77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0.58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0.66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4574830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Accuracy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0.60</a:t>
                      </a:r>
                      <a:endParaRPr lang="el-G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0141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153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002787"/>
            <a:ext cx="12192000" cy="244314"/>
            <a:chOff x="0" y="1564490"/>
            <a:chExt cx="12192000" cy="24431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3D37E-4C87-214E-99D9-BC75D3792B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8804"/>
              <a:ext cx="12192000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0BE645-6736-6C4F-8968-E58386D68F95}"/>
                </a:ext>
              </a:extLst>
            </p:cNvPr>
            <p:cNvSpPr/>
            <p:nvPr/>
          </p:nvSpPr>
          <p:spPr>
            <a:xfrm>
              <a:off x="0" y="1564490"/>
              <a:ext cx="12192000" cy="16053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A3DFA63-1BE7-3049-9D3A-0CBE1AE1ED50}"/>
              </a:ext>
            </a:extLst>
          </p:cNvPr>
          <p:cNvSpPr/>
          <p:nvPr/>
        </p:nvSpPr>
        <p:spPr>
          <a:xfrm>
            <a:off x="6003635" y="118118"/>
            <a:ext cx="184730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R" sz="2400" b="1" i="1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92;gc9eccf7193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68" y="6321160"/>
            <a:ext cx="668072" cy="33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91;gc9eccf7193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24484" y="6321160"/>
            <a:ext cx="646461" cy="3087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700582" y="250406"/>
            <a:ext cx="697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FastText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vs Bas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eline</a:t>
            </a: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findings</a:t>
            </a:r>
            <a:endParaRPr kumimoji="0" lang="el-G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0827" y="1527397"/>
            <a:ext cx="11409365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kern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Based on the arguments classification,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FastText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US" sz="2000" kern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outperforms the baseline on every metric (Precision, Recall, F1-score and Accuracy).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kern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FastText</a:t>
            </a:r>
            <a:r>
              <a:rPr lang="en-US" sz="2000" kern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model faces some difficulties with the precision metrics for claim (0.27) and evidence (0.61).</a:t>
            </a:r>
          </a:p>
          <a:p>
            <a:pPr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T</a:t>
            </a:r>
            <a:r>
              <a:rPr lang="en-US" sz="2000" kern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here are many false positives during the prediction of the labels and especially for the claim labels.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Both models can well predict the </a:t>
            </a:r>
            <a:r>
              <a:rPr lang="en-US" sz="20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neithter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class which has the most observations.</a:t>
            </a:r>
            <a:endParaRPr lang="el-GR" sz="2000" kern="12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C2DA7D3-2E16-4DCC-9659-DFBCD0623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416860"/>
              </p:ext>
            </p:extLst>
          </p:nvPr>
        </p:nvGraphicFramePr>
        <p:xfrm>
          <a:off x="3997035" y="3986927"/>
          <a:ext cx="4013200" cy="2423160"/>
        </p:xfrm>
        <a:graphic>
          <a:graphicData uri="http://schemas.openxmlformats.org/drawingml/2006/table">
            <a:tbl>
              <a:tblPr/>
              <a:tblGrid>
                <a:gridCol w="1003300">
                  <a:extLst>
                    <a:ext uri="{9D8B030D-6E8A-4147-A177-3AD203B41FA5}">
                      <a16:colId xmlns:a16="http://schemas.microsoft.com/office/drawing/2014/main" val="3783792788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3669228553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1535884956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3779655763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Baseline Model</a:t>
                      </a:r>
                      <a:endParaRPr lang="el-GR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C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32656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Precision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Recall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F1-score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1656568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Claim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0.26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0.09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0.13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446725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Evidence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0.21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227890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Neither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0.74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0.91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0.81</a:t>
                      </a:r>
                      <a:endParaRPr lang="el-G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18652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Accuracy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0.68</a:t>
                      </a:r>
                      <a:endParaRPr lang="el-G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82065"/>
                  </a:ext>
                </a:extLst>
              </a:tr>
              <a:tr h="1905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l-GR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FastText Model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C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77702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Precision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Recall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F1-score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789433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Claim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0.27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0.54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0.36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629096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Evidence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0.61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0.57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700339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Neither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0.95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0.85</a:t>
                      </a:r>
                      <a:endParaRPr lang="el-G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90674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Accuracy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0.77</a:t>
                      </a:r>
                      <a:endParaRPr lang="el-G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6353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2190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002787"/>
            <a:ext cx="12192000" cy="244314"/>
            <a:chOff x="0" y="1564490"/>
            <a:chExt cx="12192000" cy="24431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3D37E-4C87-214E-99D9-BC75D3792B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8804"/>
              <a:ext cx="12192000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0BE645-6736-6C4F-8968-E58386D68F95}"/>
                </a:ext>
              </a:extLst>
            </p:cNvPr>
            <p:cNvSpPr/>
            <p:nvPr/>
          </p:nvSpPr>
          <p:spPr>
            <a:xfrm>
              <a:off x="0" y="1564490"/>
              <a:ext cx="12192000" cy="16053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A3DFA63-1BE7-3049-9D3A-0CBE1AE1ED50}"/>
              </a:ext>
            </a:extLst>
          </p:cNvPr>
          <p:cNvSpPr/>
          <p:nvPr/>
        </p:nvSpPr>
        <p:spPr>
          <a:xfrm>
            <a:off x="6003635" y="118118"/>
            <a:ext cx="184730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R" sz="2400" b="1" i="1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92;gc9eccf7193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68" y="6321160"/>
            <a:ext cx="668072" cy="33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91;gc9eccf7193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24484" y="6321160"/>
            <a:ext cx="646461" cy="3087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608217" y="268065"/>
            <a:ext cx="697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Clustering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el-G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05995" y="1890524"/>
            <a:ext cx="10180010" cy="4053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Tokenizer was used to create document embedding;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15K words were considered most used;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created for each case:</a:t>
            </a:r>
          </a:p>
          <a:p>
            <a:pPr marL="800100" lvl="1" indent="-34290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embeddings</a:t>
            </a:r>
          </a:p>
          <a:p>
            <a:pPr marL="800100" lvl="1" indent="-34290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and project objective embeddings</a:t>
            </a:r>
          </a:p>
          <a:p>
            <a:pPr marL="800100" lvl="1" indent="-34290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and claim embeddings.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appropriate number of Clusters was decided based on the elbow method (k-Means inertia);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visualization purposes, Principal Component Analysis (PCA) was used, which is a dimensionality reduction technique.</a:t>
            </a:r>
            <a:endParaRPr lang="el-G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682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002787"/>
            <a:ext cx="12192000" cy="244314"/>
            <a:chOff x="0" y="1564490"/>
            <a:chExt cx="12192000" cy="24431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3D37E-4C87-214E-99D9-BC75D3792B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8804"/>
              <a:ext cx="12192000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0BE645-6736-6C4F-8968-E58386D68F95}"/>
                </a:ext>
              </a:extLst>
            </p:cNvPr>
            <p:cNvSpPr/>
            <p:nvPr/>
          </p:nvSpPr>
          <p:spPr>
            <a:xfrm>
              <a:off x="0" y="1564490"/>
              <a:ext cx="12192000" cy="16053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A3DFA63-1BE7-3049-9D3A-0CBE1AE1ED50}"/>
              </a:ext>
            </a:extLst>
          </p:cNvPr>
          <p:cNvSpPr/>
          <p:nvPr/>
        </p:nvSpPr>
        <p:spPr>
          <a:xfrm>
            <a:off x="6003635" y="118118"/>
            <a:ext cx="184730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R" sz="2400" b="1" i="1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92;gc9eccf7193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68" y="6321160"/>
            <a:ext cx="668072" cy="33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91;gc9eccf7193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24484" y="6321160"/>
            <a:ext cx="646461" cy="3087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585235" y="210451"/>
            <a:ext cx="9021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Clustering for the document 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endParaRPr kumimoji="0" lang="el-G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308" y="2495199"/>
            <a:ext cx="6553200" cy="333375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871871" y="5828949"/>
            <a:ext cx="6553200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Elbow method to choose the optimal number of clusters for the document embeddings. </a:t>
            </a:r>
            <a:endParaRPr lang="el-G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6120" y="3254183"/>
            <a:ext cx="4314825" cy="26670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656120" y="5982672"/>
            <a:ext cx="4966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of the Clusters for the document embeddings using PCA</a:t>
            </a:r>
            <a:endParaRPr lang="el-G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7768" y="1566202"/>
            <a:ext cx="6410384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graph: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elbow method the optimal number of clusters is 6.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66438" y="1163326"/>
            <a:ext cx="482556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visualization: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2 is smaller than the others and consists of outliers.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Also, Cluster 1 &amp; 5 have small number of observations , some of which are outliers. 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821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002787"/>
            <a:ext cx="12192000" cy="244314"/>
            <a:chOff x="0" y="1564490"/>
            <a:chExt cx="12192000" cy="24431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3D37E-4C87-214E-99D9-BC75D3792B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8804"/>
              <a:ext cx="12192000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0BE645-6736-6C4F-8968-E58386D68F95}"/>
                </a:ext>
              </a:extLst>
            </p:cNvPr>
            <p:cNvSpPr/>
            <p:nvPr/>
          </p:nvSpPr>
          <p:spPr>
            <a:xfrm>
              <a:off x="0" y="1564490"/>
              <a:ext cx="12192000" cy="16053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A3DFA63-1BE7-3049-9D3A-0CBE1AE1ED50}"/>
              </a:ext>
            </a:extLst>
          </p:cNvPr>
          <p:cNvSpPr/>
          <p:nvPr/>
        </p:nvSpPr>
        <p:spPr>
          <a:xfrm>
            <a:off x="6003635" y="118118"/>
            <a:ext cx="184730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R" sz="2400" b="1" i="1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92;gc9eccf7193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68" y="6321160"/>
            <a:ext cx="668072" cy="33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91;gc9eccf7193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24484" y="6321160"/>
            <a:ext cx="646461" cy="3087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899542" y="37190"/>
            <a:ext cx="83929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Clustering for the document 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r>
              <a:rPr lang="el-GR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objective</a:t>
            </a:r>
            <a:endParaRPr kumimoji="0" lang="el-G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7648" y="5906218"/>
            <a:ext cx="6797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Elbow method to choose the optimal number of clusters for the document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project objective. </a:t>
            </a:r>
            <a:endParaRPr lang="el-G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56120" y="5982672"/>
            <a:ext cx="4966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of the Clusters for the document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project objective using PCA</a:t>
            </a:r>
            <a:endParaRPr lang="el-G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7768" y="1566202"/>
            <a:ext cx="6410384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graph: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elbow method the optimal number of clusters is 6.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71954" y="1130267"/>
            <a:ext cx="449899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visualization: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5 is smaller than the others and consists of outliers.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Also, Cluster 2 &amp; 4 have small number of observations and a few sparse observations.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647" y="2539808"/>
            <a:ext cx="6524625" cy="3381375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8020" y="3250946"/>
            <a:ext cx="4352925" cy="264795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80393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002787"/>
            <a:ext cx="12192000" cy="244314"/>
            <a:chOff x="0" y="1564490"/>
            <a:chExt cx="12192000" cy="24431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3D37E-4C87-214E-99D9-BC75D3792B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8804"/>
              <a:ext cx="12192000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0BE645-6736-6C4F-8968-E58386D68F95}"/>
                </a:ext>
              </a:extLst>
            </p:cNvPr>
            <p:cNvSpPr/>
            <p:nvPr/>
          </p:nvSpPr>
          <p:spPr>
            <a:xfrm>
              <a:off x="0" y="1564490"/>
              <a:ext cx="12192000" cy="16053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A3DFA63-1BE7-3049-9D3A-0CBE1AE1ED50}"/>
              </a:ext>
            </a:extLst>
          </p:cNvPr>
          <p:cNvSpPr/>
          <p:nvPr/>
        </p:nvSpPr>
        <p:spPr>
          <a:xfrm>
            <a:off x="6003635" y="118118"/>
            <a:ext cx="184730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R" sz="2400" b="1" i="1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92;gc9eccf7193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68" y="6321160"/>
            <a:ext cx="668072" cy="33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91;gc9eccf7193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24484" y="6321160"/>
            <a:ext cx="646461" cy="3087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935902" y="39755"/>
            <a:ext cx="83201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Final Clustering for the document 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r>
              <a:rPr lang="el-GR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Claim 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endParaRPr kumimoji="0" lang="el-G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082" y="5946313"/>
            <a:ext cx="707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Elbow method to choose the optimal number of clusters for the document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claim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l-G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56120" y="5982672"/>
            <a:ext cx="4966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of the Clusters for the document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claim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PCA</a:t>
            </a:r>
            <a:endParaRPr lang="el-G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7768" y="1566202"/>
            <a:ext cx="6410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graph: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elbow method the optimal number of clusters is 5.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18576" y="1163326"/>
            <a:ext cx="4799437" cy="212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visualization: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0 is smaller than the others and consists of outliers.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Also, Clusters 2 &amp; 4 have small number of observations. 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r="1318"/>
          <a:stretch/>
        </p:blipFill>
        <p:spPr>
          <a:xfrm>
            <a:off x="214002" y="2540138"/>
            <a:ext cx="6448055" cy="3343275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6120" y="3251565"/>
            <a:ext cx="4324350" cy="26670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77825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A3DFA63-1BE7-3049-9D3A-0CBE1AE1ED50}"/>
              </a:ext>
            </a:extLst>
          </p:cNvPr>
          <p:cNvSpPr/>
          <p:nvPr/>
        </p:nvSpPr>
        <p:spPr>
          <a:xfrm>
            <a:off x="6003635" y="118118"/>
            <a:ext cx="184730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R" sz="2400" b="1" i="1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92;gc9eccf7193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68" y="6321160"/>
            <a:ext cx="668072" cy="33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91;gc9eccf7193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24484" y="6321160"/>
            <a:ext cx="646461" cy="308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t="6490"/>
          <a:stretch/>
        </p:blipFill>
        <p:spPr>
          <a:xfrm>
            <a:off x="1679880" y="2312126"/>
            <a:ext cx="8647510" cy="1881051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180404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002787"/>
            <a:ext cx="12192000" cy="244314"/>
            <a:chOff x="0" y="1564490"/>
            <a:chExt cx="12192000" cy="24431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3D37E-4C87-214E-99D9-BC75D3792B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8804"/>
              <a:ext cx="12192000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0BE645-6736-6C4F-8968-E58386D68F95}"/>
                </a:ext>
              </a:extLst>
            </p:cNvPr>
            <p:cNvSpPr/>
            <p:nvPr/>
          </p:nvSpPr>
          <p:spPr>
            <a:xfrm>
              <a:off x="0" y="1564490"/>
              <a:ext cx="12192000" cy="16053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A3DFA63-1BE7-3049-9D3A-0CBE1AE1ED50}"/>
              </a:ext>
            </a:extLst>
          </p:cNvPr>
          <p:cNvSpPr/>
          <p:nvPr/>
        </p:nvSpPr>
        <p:spPr>
          <a:xfrm>
            <a:off x="6003635" y="118118"/>
            <a:ext cx="184730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GR" sz="24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0" name="Google Shape;92;gc9eccf7193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68" y="6321160"/>
            <a:ext cx="668072" cy="33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91;gc9eccf7193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24484" y="6321160"/>
            <a:ext cx="646461" cy="3087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608217" y="318173"/>
            <a:ext cx="697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of Text Classification </a:t>
            </a:r>
            <a:endParaRPr lang="el-G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633975147"/>
              </p:ext>
            </p:extLst>
          </p:nvPr>
        </p:nvGraphicFramePr>
        <p:xfrm>
          <a:off x="1005840" y="1841862"/>
          <a:ext cx="9940833" cy="3618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839928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002787"/>
            <a:ext cx="12192000" cy="244314"/>
            <a:chOff x="0" y="1564490"/>
            <a:chExt cx="12192000" cy="24431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3D37E-4C87-214E-99D9-BC75D3792B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8804"/>
              <a:ext cx="12192000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0BE645-6736-6C4F-8968-E58386D68F95}"/>
                </a:ext>
              </a:extLst>
            </p:cNvPr>
            <p:cNvSpPr/>
            <p:nvPr/>
          </p:nvSpPr>
          <p:spPr>
            <a:xfrm>
              <a:off x="0" y="1564490"/>
              <a:ext cx="12192000" cy="16053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A3DFA63-1BE7-3049-9D3A-0CBE1AE1ED50}"/>
              </a:ext>
            </a:extLst>
          </p:cNvPr>
          <p:cNvSpPr/>
          <p:nvPr/>
        </p:nvSpPr>
        <p:spPr>
          <a:xfrm>
            <a:off x="6003635" y="118118"/>
            <a:ext cx="184730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GR" sz="24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0" name="Google Shape;92;gc9eccf7193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68" y="6321160"/>
            <a:ext cx="668072" cy="33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91;gc9eccf7193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24484" y="6321160"/>
            <a:ext cx="646461" cy="3087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608217" y="318173"/>
            <a:ext cx="697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Business Goal</a:t>
            </a:r>
            <a:endParaRPr lang="el-G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36405" y="2355836"/>
            <a:ext cx="8503920" cy="23529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a case study for automatic argumentative text classification using a baseline model;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an efficient machine learning model based 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FastText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approach;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an efficient clustering method to classify the text documents into respective clusters. </a:t>
            </a:r>
            <a:endParaRPr lang="el-G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322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002787"/>
            <a:ext cx="12192000" cy="244314"/>
            <a:chOff x="0" y="1564490"/>
            <a:chExt cx="12192000" cy="24431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3D37E-4C87-214E-99D9-BC75D3792B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8804"/>
              <a:ext cx="12192000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0BE645-6736-6C4F-8968-E58386D68F95}"/>
                </a:ext>
              </a:extLst>
            </p:cNvPr>
            <p:cNvSpPr/>
            <p:nvPr/>
          </p:nvSpPr>
          <p:spPr>
            <a:xfrm>
              <a:off x="0" y="1564490"/>
              <a:ext cx="12192000" cy="16053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A3DFA63-1BE7-3049-9D3A-0CBE1AE1ED50}"/>
              </a:ext>
            </a:extLst>
          </p:cNvPr>
          <p:cNvSpPr/>
          <p:nvPr/>
        </p:nvSpPr>
        <p:spPr>
          <a:xfrm>
            <a:off x="6003635" y="118118"/>
            <a:ext cx="184730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R" sz="2400" b="1" i="1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92;gc9eccf7193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68" y="6321160"/>
            <a:ext cx="668072" cy="33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91;gc9eccf7193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24484" y="6321160"/>
            <a:ext cx="646461" cy="3087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608217" y="318173"/>
            <a:ext cx="697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dataset</a:t>
            </a:r>
            <a:endParaRPr kumimoji="0" lang="el-G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2833" y="1483038"/>
            <a:ext cx="5357949" cy="1883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 was created by all the teams;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Every team had a number of Annotations to fulfill manually the argumentative analysis.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91261" y="1247101"/>
            <a:ext cx="6813019" cy="443198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Manipulation: 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Split the documents;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the same document index;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the column sentence from object to string;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the dataset into train, test and validation sets.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Overview: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accumulated dataset contained 2686 abstracts.</a:t>
            </a:r>
          </a:p>
          <a:p>
            <a:pPr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</a:pPr>
            <a:endParaRPr lang="en-US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dirty="0"/>
          </a:p>
          <a:p>
            <a:endParaRPr lang="el-G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326" y="4689879"/>
            <a:ext cx="8564880" cy="206248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28290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002787"/>
            <a:ext cx="12192000" cy="244314"/>
            <a:chOff x="0" y="1564490"/>
            <a:chExt cx="12192000" cy="24431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3D37E-4C87-214E-99D9-BC75D3792B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8804"/>
              <a:ext cx="12192000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0BE645-6736-6C4F-8968-E58386D68F95}"/>
                </a:ext>
              </a:extLst>
            </p:cNvPr>
            <p:cNvSpPr/>
            <p:nvPr/>
          </p:nvSpPr>
          <p:spPr>
            <a:xfrm>
              <a:off x="0" y="1564490"/>
              <a:ext cx="12192000" cy="16053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A3DFA63-1BE7-3049-9D3A-0CBE1AE1ED50}"/>
              </a:ext>
            </a:extLst>
          </p:cNvPr>
          <p:cNvSpPr/>
          <p:nvPr/>
        </p:nvSpPr>
        <p:spPr>
          <a:xfrm>
            <a:off x="6003635" y="118118"/>
            <a:ext cx="184730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R" sz="2400" b="1" i="1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92;gc9eccf7193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68" y="6321160"/>
            <a:ext cx="668072" cy="33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91;gc9eccf7193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24484" y="6321160"/>
            <a:ext cx="646461" cy="3087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608217" y="318173"/>
            <a:ext cx="697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Baseline Model</a:t>
            </a:r>
            <a:endParaRPr kumimoji="0" lang="el-G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0864" y="1204370"/>
            <a:ext cx="5357949" cy="41919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Exploration: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 was separate to “train and test”;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and select most common words for each label (Evidence and Claim) .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 algorithm which classify a sentence as claim or evidence based on the existence of specific word in the sentence.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3F36B28-7697-447C-8EE7-BE1EAC825B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591752"/>
              </p:ext>
            </p:extLst>
          </p:nvPr>
        </p:nvGraphicFramePr>
        <p:xfrm>
          <a:off x="5961195" y="2120431"/>
          <a:ext cx="5967310" cy="332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3655">
                  <a:extLst>
                    <a:ext uri="{9D8B030D-6E8A-4147-A177-3AD203B41FA5}">
                      <a16:colId xmlns:a16="http://schemas.microsoft.com/office/drawing/2014/main" val="53706219"/>
                    </a:ext>
                  </a:extLst>
                </a:gridCol>
                <a:gridCol w="2983655">
                  <a:extLst>
                    <a:ext uri="{9D8B030D-6E8A-4147-A177-3AD203B41FA5}">
                      <a16:colId xmlns:a16="http://schemas.microsoft.com/office/drawing/2014/main" val="1895486718"/>
                    </a:ext>
                  </a:extLst>
                </a:gridCol>
              </a:tblGrid>
              <a:tr h="34912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Words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456081"/>
                  </a:ext>
                </a:extLst>
              </a:tr>
              <a:tr h="26183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Claim</a:t>
                      </a:r>
                      <a:endParaRPr lang="el-GR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Evidence</a:t>
                      </a:r>
                      <a:endParaRPr lang="el-GR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7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conclusions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993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reveal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found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922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showed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677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confirm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789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suggest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findings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altogether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shows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093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overall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associated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068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4850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002787"/>
            <a:ext cx="12192000" cy="244314"/>
            <a:chOff x="0" y="1564490"/>
            <a:chExt cx="12192000" cy="24431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3D37E-4C87-214E-99D9-BC75D3792B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8804"/>
              <a:ext cx="12192000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0BE645-6736-6C4F-8968-E58386D68F95}"/>
                </a:ext>
              </a:extLst>
            </p:cNvPr>
            <p:cNvSpPr/>
            <p:nvPr/>
          </p:nvSpPr>
          <p:spPr>
            <a:xfrm>
              <a:off x="0" y="1564490"/>
              <a:ext cx="12192000" cy="16053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A3DFA63-1BE7-3049-9D3A-0CBE1AE1ED50}"/>
              </a:ext>
            </a:extLst>
          </p:cNvPr>
          <p:cNvSpPr/>
          <p:nvPr/>
        </p:nvSpPr>
        <p:spPr>
          <a:xfrm>
            <a:off x="6003635" y="118118"/>
            <a:ext cx="184730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R" sz="2400" b="1" i="1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92;gc9eccf7193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68" y="6321160"/>
            <a:ext cx="668072" cy="33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91;gc9eccf7193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24484" y="6321160"/>
            <a:ext cx="646461" cy="3087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700582" y="289228"/>
            <a:ext cx="697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Baseline Model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Evaluation (1)</a:t>
            </a:r>
            <a:endParaRPr kumimoji="0" lang="el-G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71153" y="1725400"/>
            <a:ext cx="6149320" cy="5576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Baseline model has 68% accuracy on the testing set. So, the model can predict correctly the 68% of the observations. 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Baseline </a:t>
            </a:r>
            <a:r>
              <a:rPr lang="en-US" sz="2000" kern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model is unable to predict well the 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Claim</a:t>
            </a:r>
            <a:r>
              <a:rPr lang="en-US" sz="2000" kern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label; only 26% of the model classified claims were correctly classified; only 9% of the claims were correctly classified.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Baseline model has better results predicting the Evidence label. However, the related metrics are not satisfactory.</a:t>
            </a:r>
            <a:endParaRPr lang="en-US" sz="2000" kern="12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sz="2000" kern="12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l-G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81F7A6F-8936-4A5E-B971-00BA51BBB1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615493"/>
              </p:ext>
            </p:extLst>
          </p:nvPr>
        </p:nvGraphicFramePr>
        <p:xfrm>
          <a:off x="949125" y="2743207"/>
          <a:ext cx="4508320" cy="1959293"/>
        </p:xfrm>
        <a:graphic>
          <a:graphicData uri="http://schemas.openxmlformats.org/drawingml/2006/table">
            <a:tbl>
              <a:tblPr/>
              <a:tblGrid>
                <a:gridCol w="1127080">
                  <a:extLst>
                    <a:ext uri="{9D8B030D-6E8A-4147-A177-3AD203B41FA5}">
                      <a16:colId xmlns:a16="http://schemas.microsoft.com/office/drawing/2014/main" val="3953306311"/>
                    </a:ext>
                  </a:extLst>
                </a:gridCol>
                <a:gridCol w="1127080">
                  <a:extLst>
                    <a:ext uri="{9D8B030D-6E8A-4147-A177-3AD203B41FA5}">
                      <a16:colId xmlns:a16="http://schemas.microsoft.com/office/drawing/2014/main" val="1337232969"/>
                    </a:ext>
                  </a:extLst>
                </a:gridCol>
                <a:gridCol w="1127080">
                  <a:extLst>
                    <a:ext uri="{9D8B030D-6E8A-4147-A177-3AD203B41FA5}">
                      <a16:colId xmlns:a16="http://schemas.microsoft.com/office/drawing/2014/main" val="1885139711"/>
                    </a:ext>
                  </a:extLst>
                </a:gridCol>
                <a:gridCol w="1127080">
                  <a:extLst>
                    <a:ext uri="{9D8B030D-6E8A-4147-A177-3AD203B41FA5}">
                      <a16:colId xmlns:a16="http://schemas.microsoft.com/office/drawing/2014/main" val="823475584"/>
                    </a:ext>
                  </a:extLst>
                </a:gridCol>
              </a:tblGrid>
              <a:tr h="256722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Baseline Metrics 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C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618289"/>
                  </a:ext>
                </a:extLst>
              </a:tr>
              <a:tr h="2567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Precision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Recall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F1-score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15947"/>
                  </a:ext>
                </a:extLst>
              </a:tr>
              <a:tr h="3691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Claim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0.26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200000"/>
                        </a:lnSpc>
                      </a:pPr>
                      <a:r>
                        <a:rPr lang="en-US" sz="1200" kern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0.09</a:t>
                      </a:r>
                      <a:endParaRPr lang="el-GR" sz="12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200000"/>
                        </a:lnSpc>
                      </a:pPr>
                      <a:r>
                        <a:rPr lang="en-US" sz="1200" kern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0.13</a:t>
                      </a:r>
                      <a:endParaRPr lang="el-GR" sz="12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9835971"/>
                  </a:ext>
                </a:extLst>
              </a:tr>
              <a:tr h="3691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Evidence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200000"/>
                        </a:lnSpc>
                      </a:pPr>
                      <a:r>
                        <a:rPr lang="en-US" sz="1200" kern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0.32</a:t>
                      </a:r>
                      <a:endParaRPr lang="el-GR" sz="12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0.16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200000"/>
                        </a:lnSpc>
                      </a:pPr>
                      <a:r>
                        <a:rPr lang="en-US" sz="1200" kern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0.21</a:t>
                      </a:r>
                      <a:endParaRPr lang="el-GR" sz="12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364588"/>
                  </a:ext>
                </a:extLst>
              </a:tr>
              <a:tr h="3691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Neither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200000"/>
                        </a:lnSpc>
                      </a:pPr>
                      <a:r>
                        <a:rPr lang="en-US" sz="1200" kern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0.74</a:t>
                      </a:r>
                      <a:endParaRPr lang="el-GR" sz="12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0.91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0.81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741077"/>
                  </a:ext>
                </a:extLst>
              </a:tr>
              <a:tr h="3384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Accuracy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200000"/>
                        </a:lnSpc>
                      </a:pPr>
                      <a:r>
                        <a:rPr lang="en-US" sz="1100" kern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l-GR" sz="11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70" marR="649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200000"/>
                        </a:lnSpc>
                      </a:pPr>
                      <a:r>
                        <a:rPr lang="en-US" sz="1100" kern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l-GR" sz="11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70" marR="649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200000"/>
                        </a:lnSpc>
                      </a:pPr>
                      <a:r>
                        <a:rPr lang="en-US" sz="11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0.68</a:t>
                      </a:r>
                      <a:endParaRPr lang="el-GR" sz="11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70" marR="649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300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0266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002787"/>
            <a:ext cx="12192000" cy="244314"/>
            <a:chOff x="0" y="1564490"/>
            <a:chExt cx="12192000" cy="24431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3D37E-4C87-214E-99D9-BC75D3792B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8804"/>
              <a:ext cx="12192000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0BE645-6736-6C4F-8968-E58386D68F95}"/>
                </a:ext>
              </a:extLst>
            </p:cNvPr>
            <p:cNvSpPr/>
            <p:nvPr/>
          </p:nvSpPr>
          <p:spPr>
            <a:xfrm>
              <a:off x="0" y="1564490"/>
              <a:ext cx="12192000" cy="16053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A3DFA63-1BE7-3049-9D3A-0CBE1AE1ED50}"/>
              </a:ext>
            </a:extLst>
          </p:cNvPr>
          <p:cNvSpPr/>
          <p:nvPr/>
        </p:nvSpPr>
        <p:spPr>
          <a:xfrm>
            <a:off x="6003635" y="118118"/>
            <a:ext cx="184730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R" sz="2400" b="1" i="1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92;gc9eccf7193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68" y="6321160"/>
            <a:ext cx="668072" cy="33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91;gc9eccf7193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24484" y="6321160"/>
            <a:ext cx="646461" cy="3087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608217" y="275021"/>
            <a:ext cx="697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Methodology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of </a:t>
            </a:r>
            <a:r>
              <a:rPr kumimoji="0" lang="en-US" sz="2800" b="1" i="0" u="none" strike="noStrike" kern="120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FastText</a:t>
            </a:r>
            <a:endParaRPr kumimoji="0" lang="el-G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7769" y="1521973"/>
            <a:ext cx="101265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FastText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open-source library developed by Facebook;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 Labeled Data to train in;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sentence/document vector is obtained by averaging the word/n-gram embeddings;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the classification task, multinomial logistic regression is used, where the sentence/document vector corresponds to the features;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a bag of n-grams to maintain efficiency without losing accuracy. No explicit use of word order;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is the precision and recall.  </a:t>
            </a:r>
          </a:p>
          <a:p>
            <a:pPr marL="285750" indent="-28575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l-G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E029BC-97C2-4AB5-82B5-3050437DCC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8035" y="1330877"/>
            <a:ext cx="2322910" cy="122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849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002787"/>
            <a:ext cx="12192000" cy="244314"/>
            <a:chOff x="0" y="1564490"/>
            <a:chExt cx="12192000" cy="24431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3D37E-4C87-214E-99D9-BC75D3792B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8804"/>
              <a:ext cx="12192000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0BE645-6736-6C4F-8968-E58386D68F95}"/>
                </a:ext>
              </a:extLst>
            </p:cNvPr>
            <p:cNvSpPr/>
            <p:nvPr/>
          </p:nvSpPr>
          <p:spPr>
            <a:xfrm>
              <a:off x="0" y="1564490"/>
              <a:ext cx="12192000" cy="16053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A3DFA63-1BE7-3049-9D3A-0CBE1AE1ED50}"/>
              </a:ext>
            </a:extLst>
          </p:cNvPr>
          <p:cNvSpPr/>
          <p:nvPr/>
        </p:nvSpPr>
        <p:spPr>
          <a:xfrm>
            <a:off x="6003635" y="118118"/>
            <a:ext cx="184730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R" sz="2400" b="1" i="1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92;gc9eccf7193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68" y="6321160"/>
            <a:ext cx="668072" cy="33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91;gc9eccf7193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24484" y="6321160"/>
            <a:ext cx="646461" cy="3087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608217" y="268065"/>
            <a:ext cx="7226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FastText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Fine Tuned-Parameters (Arguments)</a:t>
            </a:r>
            <a:endParaRPr kumimoji="0" lang="el-G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7220" y="2174733"/>
            <a:ext cx="538641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Parameters: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tune parameter duration to 600 seconds; 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109 dimensions;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epochs;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0.114 learning rate;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 = Loss name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wordNgrams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1.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5</a:t>
            </a:r>
          </a:p>
          <a:p>
            <a:pPr marL="285750" indent="-28575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7254" y="2958676"/>
            <a:ext cx="4752975" cy="1571625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34156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002787"/>
            <a:ext cx="12192000" cy="244314"/>
            <a:chOff x="0" y="1564490"/>
            <a:chExt cx="12192000" cy="24431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3D37E-4C87-214E-99D9-BC75D3792B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8804"/>
              <a:ext cx="12192000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0BE645-6736-6C4F-8968-E58386D68F95}"/>
                </a:ext>
              </a:extLst>
            </p:cNvPr>
            <p:cNvSpPr/>
            <p:nvPr/>
          </p:nvSpPr>
          <p:spPr>
            <a:xfrm>
              <a:off x="0" y="1564490"/>
              <a:ext cx="12192000" cy="16053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A3DFA63-1BE7-3049-9D3A-0CBE1AE1ED50}"/>
              </a:ext>
            </a:extLst>
          </p:cNvPr>
          <p:cNvSpPr/>
          <p:nvPr/>
        </p:nvSpPr>
        <p:spPr>
          <a:xfrm>
            <a:off x="6003635" y="118118"/>
            <a:ext cx="184730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R" sz="2400" b="1" i="1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92;gc9eccf7193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68" y="6321160"/>
            <a:ext cx="668072" cy="33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91;gc9eccf7193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24484" y="6321160"/>
            <a:ext cx="646461" cy="3087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700582" y="290232"/>
            <a:ext cx="697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FastText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Model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Evaluation (1/2) </a:t>
            </a:r>
            <a:endParaRPr kumimoji="0" lang="el-G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9103" y="1247101"/>
            <a:ext cx="6781499" cy="376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precision, Recall, f1 score for the training and testing sets with Argument Labels </a:t>
            </a:r>
            <a:endParaRPr lang="el-G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07744" y="2446117"/>
            <a:ext cx="5911183" cy="373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FastText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has 82% accuracy on the training set and 77% on the testing set. So, the model can predict correctly the 77% of the observations. </a:t>
            </a:r>
          </a:p>
          <a:p>
            <a:pPr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kern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FastText</a:t>
            </a:r>
            <a:r>
              <a:rPr lang="en-US" sz="2000" kern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model is unable to predict well the 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Claim</a:t>
            </a:r>
            <a:r>
              <a:rPr lang="en-US" sz="2000" kern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label; only 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34</a:t>
            </a:r>
            <a:r>
              <a:rPr lang="en-US" sz="2000" kern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% of the model classified conclusion were correctly classified.</a:t>
            </a:r>
          </a:p>
          <a:p>
            <a:pPr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8A58A2B-650C-445C-9B32-6F615F9A9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452305"/>
              </p:ext>
            </p:extLst>
          </p:nvPr>
        </p:nvGraphicFramePr>
        <p:xfrm>
          <a:off x="868102" y="2457263"/>
          <a:ext cx="4144680" cy="3153636"/>
        </p:xfrm>
        <a:graphic>
          <a:graphicData uri="http://schemas.openxmlformats.org/drawingml/2006/table">
            <a:tbl>
              <a:tblPr/>
              <a:tblGrid>
                <a:gridCol w="1036170">
                  <a:extLst>
                    <a:ext uri="{9D8B030D-6E8A-4147-A177-3AD203B41FA5}">
                      <a16:colId xmlns:a16="http://schemas.microsoft.com/office/drawing/2014/main" val="1012018557"/>
                    </a:ext>
                  </a:extLst>
                </a:gridCol>
                <a:gridCol w="1036170">
                  <a:extLst>
                    <a:ext uri="{9D8B030D-6E8A-4147-A177-3AD203B41FA5}">
                      <a16:colId xmlns:a16="http://schemas.microsoft.com/office/drawing/2014/main" val="2433116422"/>
                    </a:ext>
                  </a:extLst>
                </a:gridCol>
                <a:gridCol w="1036170">
                  <a:extLst>
                    <a:ext uri="{9D8B030D-6E8A-4147-A177-3AD203B41FA5}">
                      <a16:colId xmlns:a16="http://schemas.microsoft.com/office/drawing/2014/main" val="1954978844"/>
                    </a:ext>
                  </a:extLst>
                </a:gridCol>
                <a:gridCol w="1036170">
                  <a:extLst>
                    <a:ext uri="{9D8B030D-6E8A-4147-A177-3AD203B41FA5}">
                      <a16:colId xmlns:a16="http://schemas.microsoft.com/office/drawing/2014/main" val="4100541712"/>
                    </a:ext>
                  </a:extLst>
                </a:gridCol>
              </a:tblGrid>
              <a:tr h="215599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Training 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C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078993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Precision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Recall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F1-score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153426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Claim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0.34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</a:pPr>
                      <a:r>
                        <a:rPr lang="en-US" sz="1200" kern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0.71</a:t>
                      </a:r>
                      <a:endParaRPr lang="el-GR" sz="12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0.46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4164807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Evidence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0.61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0.76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0.76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2271440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Neither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0.95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0.84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0.89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8183123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Accuracy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l-G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0.82</a:t>
                      </a:r>
                      <a:endParaRPr lang="el-G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5336498"/>
                  </a:ext>
                </a:extLst>
              </a:tr>
              <a:tr h="215599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Testing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C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109951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Precision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Recall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F1-score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1955456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Claim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0.27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0.54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0.36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8108965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Evidence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0.61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0.65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0.57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4424764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Neither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0.95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0.80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0.85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4574830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Accuracy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0.60</a:t>
                      </a:r>
                      <a:endParaRPr lang="el-G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0141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507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2701</Words>
  <Application>Microsoft Macintosh PowerPoint</Application>
  <PresentationFormat>Widescreen</PresentationFormat>
  <Paragraphs>385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Ioanna Kanellou</dc:creator>
  <cp:lastModifiedBy>EVANGELIA PAPANTONI</cp:lastModifiedBy>
  <cp:revision>40</cp:revision>
  <dcterms:created xsi:type="dcterms:W3CDTF">2021-09-15T10:57:16Z</dcterms:created>
  <dcterms:modified xsi:type="dcterms:W3CDTF">2021-09-19T17:36:51Z</dcterms:modified>
</cp:coreProperties>
</file>