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chemeClr val="accent3">
                      <a:hueOff val="136527"/>
                      <a:satOff val="23858"/>
                      <a:lumOff val="7773"/>
                    </a:schemeClr>
                  </a:gs>
                  <a:gs pos="100000">
                    <a:schemeClr val="accent3">
                      <a:hueOff val="-192295"/>
                      <a:satOff val="2884"/>
                      <a:lumOff val="-75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chemeClr val="accent4">
                      <a:hueOff val="495547"/>
                      <a:lumOff val="5161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White</c:v>
                </c:pt>
                <c:pt idx="1">
                  <c:v>Black</c:v>
                </c:pt>
                <c:pt idx="2">
                  <c:v>Hispanic</c:v>
                </c:pt>
                <c:pt idx="3">
                  <c:v>Other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51.000000</c:v>
                </c:pt>
                <c:pt idx="1">
                  <c:v>26.000000</c:v>
                </c:pt>
                <c:pt idx="2">
                  <c:v>16.000000</c:v>
                </c:pt>
                <c:pt idx="3">
                  <c:v>7.000000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57082"/>
          <c:y val="0.064114"/>
          <c:w val="0.782138"/>
          <c:h val="0.8379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 incident</c:v>
                </c:pt>
              </c:strCache>
            </c:strRef>
          </c:tx>
          <c:spPr>
            <a:solidFill>
              <a:srgbClr val="6D747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White</c:v>
                </c:pt>
                <c:pt idx="1">
                  <c:v>Black</c:v>
                </c:pt>
                <c:pt idx="2">
                  <c:v>Poverty</c:v>
                </c:pt>
                <c:pt idx="3">
                  <c:v>Unemployment</c:v>
                </c:pt>
                <c:pt idx="4">
                  <c:v>&lt;HS Degree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93.000000</c:v>
                </c:pt>
                <c:pt idx="1">
                  <c:v>0.684000</c:v>
                </c:pt>
                <c:pt idx="2">
                  <c:v>12.500000</c:v>
                </c:pt>
                <c:pt idx="3">
                  <c:v>7.000000</c:v>
                </c:pt>
                <c:pt idx="4">
                  <c:v>7.500000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Incident</c:v>
                </c:pt>
              </c:strCache>
            </c:strRef>
          </c:tx>
          <c:spPr>
            <a:solidFill>
              <a:srgbClr val="980605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White</c:v>
                </c:pt>
                <c:pt idx="1">
                  <c:v>Black</c:v>
                </c:pt>
                <c:pt idx="2">
                  <c:v>Poverty</c:v>
                </c:pt>
                <c:pt idx="3">
                  <c:v>Unemployment</c:v>
                </c:pt>
                <c:pt idx="4">
                  <c:v>&lt;HS Degree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76.000000</c:v>
                </c:pt>
                <c:pt idx="1">
                  <c:v>7.000000</c:v>
                </c:pt>
                <c:pt idx="2">
                  <c:v>18.000000</c:v>
                </c:pt>
                <c:pt idx="3">
                  <c:v>9.700000</c:v>
                </c:pt>
                <c:pt idx="4">
                  <c:v>10.100000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27243"/>
          <c:y val="0.688312"/>
          <c:w val="0.72757"/>
          <c:h val="0.094456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200" u="none">
              <a:solidFill>
                <a:srgbClr val="000000"/>
              </a:solidFill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geo.mcintire@gmail.com" TargetMode="External"/><Relationship Id="rId3" Type="http://schemas.openxmlformats.org/officeDocument/2006/relationships/hyperlink" Target="http://www.linkedin.com/in/georgemcintire" TargetMode="External"/><Relationship Id="rId4" Type="http://schemas.openxmlformats.org/officeDocument/2006/relationships/hyperlink" Target="http://www.github.com/georgemcintir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439333" y="3949700"/>
            <a:ext cx="10464801" cy="3302000"/>
          </a:xfrm>
          <a:prstGeom prst="rect">
            <a:avLst/>
          </a:prstGeom>
        </p:spPr>
        <p:txBody>
          <a:bodyPr/>
          <a:lstStyle/>
          <a:p>
            <a:pPr/>
            <a:r>
              <a:t>Datafying Police Violence in America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7958666"/>
            <a:ext cx="10464800" cy="1130301"/>
          </a:xfrm>
          <a:prstGeom prst="rect">
            <a:avLst/>
          </a:prstGeom>
        </p:spPr>
        <p:txBody>
          <a:bodyPr/>
          <a:lstStyle/>
          <a:p>
            <a:pPr algn="l" defTabSz="233679">
              <a:defRPr sz="2400"/>
            </a:pPr>
            <a:r>
              <a:t>George McIntire</a:t>
            </a:r>
          </a:p>
          <a:p>
            <a:pPr algn="l" defTabSz="233679">
              <a:defRPr sz="2400"/>
            </a:pPr>
            <a:r>
              <a:t>Metis Student and journalist</a:t>
            </a:r>
          </a:p>
        </p:txBody>
      </p:sp>
      <p:pic>
        <p:nvPicPr>
          <p:cNvPr id="121" name="SHOOT-articleLar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3248" y="610261"/>
            <a:ext cx="5010275" cy="300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120725033712-anaheim-protest-01-horizontal-galler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050" y="456604"/>
            <a:ext cx="5777232" cy="3249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Issue &amp; Background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528"/>
            </a:pPr>
            <a:r>
              <a:t>1150 deaths per year in the US.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Since August 2014, the issue of police officer-involved deaths has come under a national spotlight.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Spurred a new push to use data to better understand and tackle issue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White House Police Data Initiative partners with local PDs to generate clean data on police activities.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148590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</a:p>
          <a:p>
            <a:pPr>
              <a:defRPr sz="3700"/>
            </a:pPr>
            <a:r>
              <a:t>The goal of this project is to identify relevant demographical factors and quantify their influence on the issue. </a:t>
            </a:r>
          </a:p>
          <a:p>
            <a:pPr>
              <a:defRPr sz="3700"/>
            </a:pPr>
            <a:r>
              <a:t>Use those traits to find probability of incident occurring on a zip code level and identify zip codes with the highest risk.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241300"/>
            <a:ext cx="11099800" cy="1380067"/>
          </a:xfrm>
          <a:prstGeom prst="rect">
            <a:avLst/>
          </a:prstGeom>
        </p:spPr>
        <p:txBody>
          <a:bodyPr/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Preparation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51466" y="1879203"/>
            <a:ext cx="4233335" cy="110913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Fatal Encounters 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7704666" y="1879203"/>
            <a:ext cx="3251201" cy="110913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b="1" sz="3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Census data</a:t>
            </a:r>
          </a:p>
        </p:txBody>
      </p:sp>
      <p:sp>
        <p:nvSpPr>
          <p:cNvPr id="133" name="Shape 133"/>
          <p:cNvSpPr/>
          <p:nvPr/>
        </p:nvSpPr>
        <p:spPr>
          <a:xfrm rot="5400000">
            <a:off x="2605616" y="3307555"/>
            <a:ext cx="1325034" cy="1202268"/>
          </a:xfrm>
          <a:prstGeom prst="rightArrow">
            <a:avLst>
              <a:gd name="adj1" fmla="val 32000"/>
              <a:gd name="adj2" fmla="val 57948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244930" y="4829042"/>
            <a:ext cx="4046407" cy="824773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Table of zip codes</a:t>
            </a:r>
          </a:p>
        </p:txBody>
      </p:sp>
      <p:sp>
        <p:nvSpPr>
          <p:cNvPr id="135" name="Shape 135"/>
          <p:cNvSpPr/>
          <p:nvPr/>
        </p:nvSpPr>
        <p:spPr>
          <a:xfrm>
            <a:off x="6942666" y="4800600"/>
            <a:ext cx="5130801" cy="138006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Census data with demographic features</a:t>
            </a:r>
          </a:p>
        </p:txBody>
      </p:sp>
      <p:sp>
        <p:nvSpPr>
          <p:cNvPr id="136" name="Shape 136"/>
          <p:cNvSpPr/>
          <p:nvPr/>
        </p:nvSpPr>
        <p:spPr>
          <a:xfrm rot="5400000">
            <a:off x="8667750" y="3307555"/>
            <a:ext cx="1325033" cy="1202268"/>
          </a:xfrm>
          <a:prstGeom prst="rightArrow">
            <a:avLst>
              <a:gd name="adj1" fmla="val 32000"/>
              <a:gd name="adj2" fmla="val 51464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 rot="3868063">
            <a:off x="2767729" y="6170172"/>
            <a:ext cx="1984331" cy="1403665"/>
          </a:xfrm>
          <a:prstGeom prst="rightArrow">
            <a:avLst>
              <a:gd name="adj1" fmla="val 32000"/>
              <a:gd name="adj2" fmla="val 67530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 rot="7502775">
            <a:off x="7611732" y="6458582"/>
            <a:ext cx="1639953" cy="1274780"/>
          </a:xfrm>
          <a:prstGeom prst="rightArrow">
            <a:avLst>
              <a:gd name="adj1" fmla="val 32000"/>
              <a:gd name="adj2" fmla="val 62651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2751600" y="7992929"/>
            <a:ext cx="6316928" cy="110913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b="1"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Census features and corresponding zip codes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quarter" idx="1"/>
          </p:nvPr>
        </p:nvSpPr>
        <p:spPr>
          <a:xfrm>
            <a:off x="254169" y="1664758"/>
            <a:ext cx="7148310" cy="3323168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700"/>
            </a:pPr>
            <a:r>
              <a:t>In the 19 months since Sept 1, 2014, there have been 2010 incidents and in the 19 months before that there were 2035 incidents.</a:t>
            </a:r>
          </a:p>
          <a:p>
            <a:pPr marL="444500" indent="-444500">
              <a:defRPr sz="2700"/>
            </a:pPr>
            <a:r>
              <a:t>Half of all incidents in the last three years have occurred in 11 counties. </a:t>
            </a:r>
          </a:p>
        </p:txBody>
      </p:sp>
      <p:sp>
        <p:nvSpPr>
          <p:cNvPr id="142" name="Shape 142"/>
          <p:cNvSpPr/>
          <p:nvPr/>
        </p:nvSpPr>
        <p:spPr>
          <a:xfrm>
            <a:off x="0" y="643466"/>
            <a:ext cx="55504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Analysis</a:t>
            </a:r>
          </a:p>
        </p:txBody>
      </p:sp>
      <p:graphicFrame>
        <p:nvGraphicFramePr>
          <p:cNvPr id="143" name="Chart 143"/>
          <p:cNvGraphicFramePr/>
          <p:nvPr/>
        </p:nvGraphicFramePr>
        <p:xfrm>
          <a:off x="8250040" y="393699"/>
          <a:ext cx="4339168" cy="43391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44" name="Chart 144"/>
          <p:cNvGraphicFramePr/>
          <p:nvPr/>
        </p:nvGraphicFramePr>
        <p:xfrm>
          <a:off x="210997" y="4891616"/>
          <a:ext cx="12497696" cy="475403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478366" y="2603500"/>
            <a:ext cx="11529286" cy="1325761"/>
          </a:xfrm>
          <a:prstGeom prst="rect">
            <a:avLst/>
          </a:prstGeom>
        </p:spPr>
        <p:txBody>
          <a:bodyPr/>
          <a:lstStyle>
            <a:lvl1pPr marL="377825" indent="-377825" defTabSz="496570">
              <a:spcBef>
                <a:spcPts val="3500"/>
              </a:spcBef>
              <a:defRPr sz="3145"/>
            </a:lvl1pPr>
          </a:lstStyle>
          <a:p>
            <a:pPr/>
            <a:r>
              <a:t>For every standard deviation increase in the value of white share, the odds of an incident halved. Most influential feature.</a:t>
            </a:r>
          </a:p>
        </p:txBody>
      </p:sp>
      <p:graphicFrame>
        <p:nvGraphicFramePr>
          <p:cNvPr id="148" name="Table 148"/>
          <p:cNvGraphicFramePr/>
          <p:nvPr/>
        </p:nvGraphicFramePr>
        <p:xfrm>
          <a:off x="287866" y="4487333"/>
          <a:ext cx="12124268" cy="45889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62742"/>
                <a:gridCol w="1091217"/>
                <a:gridCol w="1049810"/>
                <a:gridCol w="1503372"/>
                <a:gridCol w="1347730"/>
                <a:gridCol w="2875368"/>
                <a:gridCol w="2394025"/>
              </a:tblGrid>
              <a:tr h="125368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Cities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White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&lt;HS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Income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Poverty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Unemployment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ym typeface="Helvetica"/>
                        </a:rPr>
                        <a:t>Probability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180560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Wheatley Heights, New York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11.7%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$73800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11.3%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9.8%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2964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Nottawa, Michigan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56%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$19500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57%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@georgemcint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geo.mcintire@gmail.com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www.linkedin.com/in/georgemcintire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www.github.com/georgemcintire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