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0bea813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0bea813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0bea813d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0bea813d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0bea813d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0bea813d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0bea813d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0bea813d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b0bea813d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b0bea813d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0bea813d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0bea813d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0bea813d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0bea813d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0bea813d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0bea813d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0bea813d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b0bea813d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0bea813d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0bea813d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0bea813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0bea813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0bea813d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b0bea813d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b0bea813d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b0bea813d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b0bea813d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b0bea813d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b0bea813d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b0bea813d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b0bea813d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b0bea813d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b0bea813d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b0bea813d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0bea813d9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0bea813d9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b0bea813d9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b0bea813d9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b0bea813d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b0bea813d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b0bea813d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b0bea813d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0bea813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0bea813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b0bea813d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b0bea813d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b0bea813d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b0bea813d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b0bea813d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b0bea813d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b0bea813d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b0bea813d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0bea813d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0bea813d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0bea813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0bea813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0bea813d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0bea813d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0bea813d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0bea813d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0bea813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0bea813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0bea813d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0bea813d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sysdig.com/blog/dockerfile-best-practic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 Id="rId10" Type="http://schemas.openxmlformats.org/officeDocument/2006/relationships/image" Target="../media/image11.png"/><Relationship Id="rId9"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15.png"/><Relationship Id="rId7" Type="http://schemas.openxmlformats.org/officeDocument/2006/relationships/image" Target="../media/image9.png"/><Relationship Id="rId8"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onarqube.ektechsoftwaresolution.com/" TargetMode="External"/><Relationship Id="rId6" Type="http://schemas.openxmlformats.org/officeDocument/2006/relationships/image" Target="../media/image8.pn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55" name="Google Shape;55;p13"/>
          <p:cNvPicPr preferRelativeResize="0"/>
          <p:nvPr/>
        </p:nvPicPr>
        <p:blipFill>
          <a:blip r:embed="rId4">
            <a:alphaModFix/>
          </a:blip>
          <a:stretch>
            <a:fillRect/>
          </a:stretch>
        </p:blipFill>
        <p:spPr>
          <a:xfrm>
            <a:off x="6" y="0"/>
            <a:ext cx="1085175" cy="812850"/>
          </a:xfrm>
          <a:prstGeom prst="rect">
            <a:avLst/>
          </a:prstGeom>
          <a:noFill/>
          <a:ln>
            <a:noFill/>
          </a:ln>
        </p:spPr>
      </p:pic>
      <p:pic>
        <p:nvPicPr>
          <p:cNvPr id="56" name="Google Shape;56;p13"/>
          <p:cNvPicPr preferRelativeResize="0"/>
          <p:nvPr/>
        </p:nvPicPr>
        <p:blipFill>
          <a:blip r:embed="rId5">
            <a:alphaModFix/>
          </a:blip>
          <a:stretch>
            <a:fillRect/>
          </a:stretch>
        </p:blipFill>
        <p:spPr>
          <a:xfrm>
            <a:off x="1902225" y="2398675"/>
            <a:ext cx="4775825" cy="2674450"/>
          </a:xfrm>
          <a:prstGeom prst="rect">
            <a:avLst/>
          </a:prstGeom>
          <a:noFill/>
          <a:ln>
            <a:noFill/>
          </a:ln>
        </p:spPr>
      </p:pic>
      <p:sp>
        <p:nvSpPr>
          <p:cNvPr id="57" name="Google Shape;57;p13"/>
          <p:cNvSpPr txBox="1"/>
          <p:nvPr/>
        </p:nvSpPr>
        <p:spPr>
          <a:xfrm>
            <a:off x="1974750" y="123150"/>
            <a:ext cx="4870200" cy="209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rgbClr val="0000FF"/>
                </a:solidFill>
              </a:rPr>
              <a:t>CI/CD</a:t>
            </a:r>
            <a:endParaRPr b="1" sz="3100">
              <a:solidFill>
                <a:srgbClr val="0000FF"/>
              </a:solidFill>
            </a:endParaRPr>
          </a:p>
          <a:p>
            <a:pPr indent="0" lvl="0" marL="0" rtl="0" algn="ctr">
              <a:spcBef>
                <a:spcPts val="0"/>
              </a:spcBef>
              <a:spcAft>
                <a:spcPts val="0"/>
              </a:spcAft>
              <a:buNone/>
            </a:pPr>
            <a:r>
              <a:rPr b="1" lang="en" sz="3100"/>
              <a:t>SECURITY</a:t>
            </a:r>
            <a:r>
              <a:rPr b="1" lang="en" sz="3100"/>
              <a:t> </a:t>
            </a:r>
            <a:endParaRPr b="1" sz="3100"/>
          </a:p>
          <a:p>
            <a:pPr indent="0" lvl="0" marL="0" rtl="0" algn="ctr">
              <a:spcBef>
                <a:spcPts val="0"/>
              </a:spcBef>
              <a:spcAft>
                <a:spcPts val="0"/>
              </a:spcAft>
              <a:buNone/>
            </a:pPr>
            <a:r>
              <a:rPr b="1" lang="en" sz="3100">
                <a:solidFill>
                  <a:srgbClr val="00FF00"/>
                </a:solidFill>
              </a:rPr>
              <a:t>BEST </a:t>
            </a:r>
            <a:endParaRPr b="1" sz="3100">
              <a:solidFill>
                <a:srgbClr val="00FF00"/>
              </a:solidFill>
            </a:endParaRPr>
          </a:p>
          <a:p>
            <a:pPr indent="0" lvl="0" marL="0" rtl="0" algn="l">
              <a:spcBef>
                <a:spcPts val="0"/>
              </a:spcBef>
              <a:spcAft>
                <a:spcPts val="0"/>
              </a:spcAft>
              <a:buNone/>
            </a:pPr>
            <a:r>
              <a:rPr b="1" lang="en" sz="3100"/>
              <a:t>            </a:t>
            </a:r>
            <a:r>
              <a:rPr b="1" lang="en" sz="3100">
                <a:solidFill>
                  <a:srgbClr val="FF0000"/>
                </a:solidFill>
              </a:rPr>
              <a:t>PRACTISES</a:t>
            </a:r>
            <a:endParaRPr b="1" sz="31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50" name="Google Shape;150;p22"/>
          <p:cNvPicPr preferRelativeResize="0"/>
          <p:nvPr/>
        </p:nvPicPr>
        <p:blipFill>
          <a:blip r:embed="rId4">
            <a:alphaModFix/>
          </a:blip>
          <a:stretch>
            <a:fillRect/>
          </a:stretch>
        </p:blipFill>
        <p:spPr>
          <a:xfrm>
            <a:off x="6" y="0"/>
            <a:ext cx="1085175" cy="812850"/>
          </a:xfrm>
          <a:prstGeom prst="rect">
            <a:avLst/>
          </a:prstGeom>
          <a:noFill/>
          <a:ln>
            <a:noFill/>
          </a:ln>
        </p:spPr>
      </p:pic>
      <p:sp>
        <p:nvSpPr>
          <p:cNvPr id="151" name="Google Shape;151;p22"/>
          <p:cNvSpPr txBox="1"/>
          <p:nvPr/>
        </p:nvSpPr>
        <p:spPr>
          <a:xfrm>
            <a:off x="1974750" y="123150"/>
            <a:ext cx="4870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from  code:</a:t>
            </a:r>
            <a:endParaRPr b="1" sz="3100">
              <a:solidFill>
                <a:srgbClr val="0000FF"/>
              </a:solidFill>
            </a:endParaRPr>
          </a:p>
          <a:p>
            <a:pPr indent="0" lvl="0" marL="0" rtl="0" algn="l">
              <a:spcBef>
                <a:spcPts val="0"/>
              </a:spcBef>
              <a:spcAft>
                <a:spcPts val="0"/>
              </a:spcAft>
              <a:buNone/>
            </a:pPr>
            <a:r>
              <a:rPr i="1" lang="en" sz="2700">
                <a:solidFill>
                  <a:srgbClr val="FF0000"/>
                </a:solidFill>
              </a:rPr>
              <a:t>Dockerfile</a:t>
            </a:r>
            <a:endParaRPr b="1" sz="3100">
              <a:solidFill>
                <a:srgbClr val="FF0000"/>
              </a:solidFill>
            </a:endParaRPr>
          </a:p>
        </p:txBody>
      </p:sp>
      <p:sp>
        <p:nvSpPr>
          <p:cNvPr id="152" name="Google Shape;152;p22"/>
          <p:cNvSpPr txBox="1"/>
          <p:nvPr/>
        </p:nvSpPr>
        <p:spPr>
          <a:xfrm>
            <a:off x="1205725" y="2087400"/>
            <a:ext cx="7222200" cy="10533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1700">
                <a:solidFill>
                  <a:schemeClr val="dk1"/>
                </a:solidFill>
              </a:rPr>
              <a:t>The </a:t>
            </a:r>
            <a:r>
              <a:rPr b="1" lang="en" sz="1700">
                <a:solidFill>
                  <a:schemeClr val="dk1"/>
                </a:solidFill>
              </a:rPr>
              <a:t>DevOps</a:t>
            </a:r>
            <a:r>
              <a:rPr lang="en" sz="1700">
                <a:solidFill>
                  <a:schemeClr val="dk1"/>
                </a:solidFill>
              </a:rPr>
              <a:t> team should always make sure they follow best security practises while write Dockerfile </a:t>
            </a:r>
            <a:endParaRPr sz="1700">
              <a:solidFill>
                <a:schemeClr val="dk1"/>
              </a:solidFill>
            </a:endParaRPr>
          </a:p>
          <a:p>
            <a:pPr indent="0" lvl="0" marL="0" rtl="0" algn="l">
              <a:spcBef>
                <a:spcPts val="400"/>
              </a:spcBef>
              <a:spcAft>
                <a:spcPts val="0"/>
              </a:spcAft>
              <a:buNone/>
            </a:pPr>
            <a:r>
              <a:t/>
            </a:r>
            <a:endParaRPr/>
          </a:p>
        </p:txBody>
      </p:sp>
      <p:sp>
        <p:nvSpPr>
          <p:cNvPr id="153" name="Google Shape;153;p22"/>
          <p:cNvSpPr txBox="1"/>
          <p:nvPr/>
        </p:nvSpPr>
        <p:spPr>
          <a:xfrm>
            <a:off x="904800" y="3600450"/>
            <a:ext cx="50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Click here to learn more here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59" name="Google Shape;159;p23"/>
          <p:cNvPicPr preferRelativeResize="0"/>
          <p:nvPr/>
        </p:nvPicPr>
        <p:blipFill>
          <a:blip r:embed="rId4">
            <a:alphaModFix/>
          </a:blip>
          <a:stretch>
            <a:fillRect/>
          </a:stretch>
        </p:blipFill>
        <p:spPr>
          <a:xfrm>
            <a:off x="6" y="0"/>
            <a:ext cx="1085175" cy="812850"/>
          </a:xfrm>
          <a:prstGeom prst="rect">
            <a:avLst/>
          </a:prstGeom>
          <a:noFill/>
          <a:ln>
            <a:noFill/>
          </a:ln>
        </p:spPr>
      </p:pic>
      <p:sp>
        <p:nvSpPr>
          <p:cNvPr id="160" name="Google Shape;160;p23"/>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Dockerfile</a:t>
            </a:r>
            <a:endParaRPr b="1" sz="3100">
              <a:solidFill>
                <a:srgbClr val="FF0000"/>
              </a:solidFill>
            </a:endParaRPr>
          </a:p>
        </p:txBody>
      </p:sp>
      <p:sp>
        <p:nvSpPr>
          <p:cNvPr id="161" name="Google Shape;161;p23"/>
          <p:cNvSpPr/>
          <p:nvPr/>
        </p:nvSpPr>
        <p:spPr>
          <a:xfrm>
            <a:off x="68925" y="1544175"/>
            <a:ext cx="1504500" cy="10773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Always use trusted  base images that are certified and secure </a:t>
            </a:r>
            <a:endParaRPr sz="800"/>
          </a:p>
        </p:txBody>
      </p:sp>
      <p:sp>
        <p:nvSpPr>
          <p:cNvPr id="162" name="Google Shape;162;p23"/>
          <p:cNvSpPr/>
          <p:nvPr/>
        </p:nvSpPr>
        <p:spPr>
          <a:xfrm>
            <a:off x="1675775" y="1544175"/>
            <a:ext cx="1745100" cy="1443300"/>
          </a:xfrm>
          <a:prstGeom prst="ellipse">
            <a:avLst/>
          </a:prstGeom>
          <a:solidFill>
            <a:schemeClr val="lt2"/>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Avoid downloading package </a:t>
            </a:r>
            <a:r>
              <a:rPr lang="en" sz="800"/>
              <a:t>remotely</a:t>
            </a:r>
            <a:r>
              <a:rPr lang="en" sz="800"/>
              <a:t> using wget, curl or ADD instead download them in a secure server get them scan then use COPY to move them into the image</a:t>
            </a:r>
            <a:endParaRPr sz="800"/>
          </a:p>
        </p:txBody>
      </p:sp>
      <p:sp>
        <p:nvSpPr>
          <p:cNvPr id="163" name="Google Shape;163;p23"/>
          <p:cNvSpPr/>
          <p:nvPr/>
        </p:nvSpPr>
        <p:spPr>
          <a:xfrm>
            <a:off x="3523225" y="1656650"/>
            <a:ext cx="1391100" cy="1122000"/>
          </a:xfrm>
          <a:prstGeom prst="ellipse">
            <a:avLst/>
          </a:prstGeom>
          <a:solidFill>
            <a:schemeClr val="lt2"/>
          </a:solid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Avoid using root as default user instead create a user and use USER to set him as default user</a:t>
            </a:r>
            <a:endParaRPr sz="800"/>
          </a:p>
        </p:txBody>
      </p:sp>
      <p:sp>
        <p:nvSpPr>
          <p:cNvPr id="164" name="Google Shape;164;p23"/>
          <p:cNvSpPr/>
          <p:nvPr/>
        </p:nvSpPr>
        <p:spPr>
          <a:xfrm>
            <a:off x="5043325" y="1599900"/>
            <a:ext cx="1833300" cy="1443300"/>
          </a:xfrm>
          <a:prstGeom prst="ellipse">
            <a:avLst/>
          </a:prstGeom>
          <a:solidFill>
            <a:schemeClr val="lt2"/>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t>Don’t bind to a specific UID</a:t>
            </a:r>
            <a:endParaRPr sz="700"/>
          </a:p>
          <a:p>
            <a:pPr indent="0" lvl="0" marL="0" rtl="0" algn="l">
              <a:lnSpc>
                <a:spcPct val="115000"/>
              </a:lnSpc>
              <a:spcBef>
                <a:spcPts val="1200"/>
              </a:spcBef>
              <a:spcAft>
                <a:spcPts val="0"/>
              </a:spcAft>
              <a:buClr>
                <a:schemeClr val="dk1"/>
              </a:buClr>
              <a:buSzPts val="1100"/>
              <a:buFont typeface="Arial"/>
              <a:buNone/>
            </a:pPr>
            <a:r>
              <a:rPr lang="en" sz="700"/>
              <a:t>Run the container as a non-root user, but don’t make that user UID a requirement.</a:t>
            </a:r>
            <a:endParaRPr sz="700"/>
          </a:p>
          <a:p>
            <a:pPr indent="0" lvl="0" marL="0" rtl="0" algn="l">
              <a:spcBef>
                <a:spcPts val="1200"/>
              </a:spcBef>
              <a:spcAft>
                <a:spcPts val="0"/>
              </a:spcAft>
              <a:buNone/>
            </a:pPr>
            <a:r>
              <a:t/>
            </a:r>
            <a:endParaRPr sz="700"/>
          </a:p>
        </p:txBody>
      </p:sp>
      <p:sp>
        <p:nvSpPr>
          <p:cNvPr id="165" name="Google Shape;165;p23"/>
          <p:cNvSpPr/>
          <p:nvPr/>
        </p:nvSpPr>
        <p:spPr>
          <a:xfrm>
            <a:off x="7034650" y="836450"/>
            <a:ext cx="2167800" cy="4107000"/>
          </a:xfrm>
          <a:prstGeom prst="ellipse">
            <a:avLst/>
          </a:prstGeom>
          <a:solidFill>
            <a:schemeClr val="lt2"/>
          </a:solid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t>Make executables owned by root and not writable</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It is a Dockerfile best practice for every executable in a container to be owned by the root user, even if it is executed by a non-root user and should not be world-writable.</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None/>
            </a:pPr>
            <a:r>
              <a:rPr lang="en" sz="800"/>
              <a:t>This will block the executing user from modifying existing binaries or scripts, which could enable different attacks. By following this best practice, you’re effectively enforcing container immutability. Immutable containers do not update their code automatically at runtime and, in this way, you can prevent your running application from being accidentally or maliciously modified.</a:t>
            </a:r>
            <a:endParaRPr sz="800"/>
          </a:p>
        </p:txBody>
      </p:sp>
      <p:sp>
        <p:nvSpPr>
          <p:cNvPr id="166" name="Google Shape;166;p23"/>
          <p:cNvSpPr/>
          <p:nvPr/>
        </p:nvSpPr>
        <p:spPr>
          <a:xfrm>
            <a:off x="0" y="2929550"/>
            <a:ext cx="2167800" cy="2013900"/>
          </a:xfrm>
          <a:prstGeom prst="ellipse">
            <a:avLst/>
          </a:prstGeom>
          <a:solidFill>
            <a:schemeClr val="lt2"/>
          </a:solid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700"/>
              <a:t>Make use of multistage building features to have reproducible builds inside containers.</a:t>
            </a:r>
            <a:endParaRPr sz="700"/>
          </a:p>
          <a:p>
            <a:pPr indent="0" lvl="0" marL="0" rtl="0" algn="l">
              <a:lnSpc>
                <a:spcPct val="115000"/>
              </a:lnSpc>
              <a:spcBef>
                <a:spcPts val="1200"/>
              </a:spcBef>
              <a:spcAft>
                <a:spcPts val="0"/>
              </a:spcAft>
              <a:buNone/>
            </a:pPr>
            <a:r>
              <a:rPr lang="en" sz="700"/>
              <a:t>A well crafted multistage build includes only the minimal required binaries and dependencies in the final image, and not build tools or intermediate files. This reduces the attack surface, decreasing vulnerabilities.</a:t>
            </a:r>
            <a:endParaRPr sz="700"/>
          </a:p>
          <a:p>
            <a:pPr indent="0" lvl="0" marL="0" rtl="0" algn="l">
              <a:spcBef>
                <a:spcPts val="1200"/>
              </a:spcBef>
              <a:spcAft>
                <a:spcPts val="0"/>
              </a:spcAft>
              <a:buNone/>
            </a:pPr>
            <a:r>
              <a:t/>
            </a:r>
            <a:endParaRPr sz="700"/>
          </a:p>
        </p:txBody>
      </p:sp>
      <p:sp>
        <p:nvSpPr>
          <p:cNvPr id="167" name="Google Shape;167;p23"/>
          <p:cNvSpPr/>
          <p:nvPr/>
        </p:nvSpPr>
        <p:spPr>
          <a:xfrm>
            <a:off x="2344500" y="3210125"/>
            <a:ext cx="1391100" cy="1532700"/>
          </a:xfrm>
          <a:prstGeom prst="ellipse">
            <a:avLst/>
          </a:prstGeom>
          <a:solidFill>
            <a:schemeClr val="lt2"/>
          </a:solid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You should prefer verified and official images from trusted repositories and providers over images built by unknown users.</a:t>
            </a:r>
            <a:endParaRPr sz="700"/>
          </a:p>
        </p:txBody>
      </p:sp>
      <p:sp>
        <p:nvSpPr>
          <p:cNvPr id="168" name="Google Shape;168;p23"/>
          <p:cNvSpPr/>
          <p:nvPr/>
        </p:nvSpPr>
        <p:spPr>
          <a:xfrm>
            <a:off x="4302425" y="3334675"/>
            <a:ext cx="2264100" cy="1808700"/>
          </a:xfrm>
          <a:prstGeom prst="ellipse">
            <a:avLst/>
          </a:prstGeom>
          <a:solidFill>
            <a:schemeClr val="lt2"/>
          </a:solidFill>
          <a:ln cap="flat" cmpd="sng" w="76200">
            <a:solidFill>
              <a:srgbClr val="E6B8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When using custom images, check for the image source and the Dockerfile, and build your own base image. There is no guarantee that an image published in a public registry is really built from the given Dockerfile. Neither is assurance that it is kept up to date.</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74" name="Google Shape;174;p24"/>
          <p:cNvPicPr preferRelativeResize="0"/>
          <p:nvPr/>
        </p:nvPicPr>
        <p:blipFill>
          <a:blip r:embed="rId4">
            <a:alphaModFix/>
          </a:blip>
          <a:stretch>
            <a:fillRect/>
          </a:stretch>
        </p:blipFill>
        <p:spPr>
          <a:xfrm>
            <a:off x="6" y="0"/>
            <a:ext cx="1085175" cy="812850"/>
          </a:xfrm>
          <a:prstGeom prst="rect">
            <a:avLst/>
          </a:prstGeom>
          <a:noFill/>
          <a:ln>
            <a:noFill/>
          </a:ln>
        </p:spPr>
      </p:pic>
      <p:sp>
        <p:nvSpPr>
          <p:cNvPr id="175" name="Google Shape;175;p24"/>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Dockerfile</a:t>
            </a:r>
            <a:endParaRPr b="1" sz="3100">
              <a:solidFill>
                <a:srgbClr val="FF0000"/>
              </a:solidFill>
            </a:endParaRPr>
          </a:p>
        </p:txBody>
      </p:sp>
      <p:sp>
        <p:nvSpPr>
          <p:cNvPr id="176" name="Google Shape;176;p24"/>
          <p:cNvSpPr/>
          <p:nvPr/>
        </p:nvSpPr>
        <p:spPr>
          <a:xfrm>
            <a:off x="0" y="1505175"/>
            <a:ext cx="2682300" cy="1944900"/>
          </a:xfrm>
          <a:prstGeom prst="ellipse">
            <a:avLst/>
          </a:prstGeom>
          <a:solidFill>
            <a:schemeClr val="lt2"/>
          </a:solidFill>
          <a:ln cap="flat" cmpd="sng" w="7620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800"/>
              <a:t>Use base images that are frequently updated, and rebuild yours on top of them.</a:t>
            </a:r>
            <a:endParaRPr sz="800"/>
          </a:p>
          <a:p>
            <a:pPr indent="0" lvl="0" marL="0" rtl="0" algn="l">
              <a:lnSpc>
                <a:spcPct val="115000"/>
              </a:lnSpc>
              <a:spcBef>
                <a:spcPts val="1200"/>
              </a:spcBef>
              <a:spcAft>
                <a:spcPts val="0"/>
              </a:spcAft>
              <a:buClr>
                <a:schemeClr val="dk1"/>
              </a:buClr>
              <a:buSzPts val="1100"/>
              <a:buFont typeface="Arial"/>
              <a:buNone/>
            </a:pPr>
            <a:r>
              <a:rPr lang="en" sz="800"/>
              <a:t>As new security vulnerabilities are discovered continuously, it is a general security best practice to stick to the latest security patches.</a:t>
            </a:r>
            <a:endParaRPr sz="800"/>
          </a:p>
          <a:p>
            <a:pPr indent="0" lvl="0" marL="0" rtl="0" algn="l">
              <a:spcBef>
                <a:spcPts val="1200"/>
              </a:spcBef>
              <a:spcAft>
                <a:spcPts val="0"/>
              </a:spcAft>
              <a:buNone/>
            </a:pPr>
            <a:r>
              <a:t/>
            </a:r>
            <a:endParaRPr sz="800"/>
          </a:p>
        </p:txBody>
      </p:sp>
      <p:sp>
        <p:nvSpPr>
          <p:cNvPr id="177" name="Google Shape;177;p24"/>
          <p:cNvSpPr/>
          <p:nvPr/>
        </p:nvSpPr>
        <p:spPr>
          <a:xfrm>
            <a:off x="6154425" y="2296450"/>
            <a:ext cx="2617200" cy="1356000"/>
          </a:xfrm>
          <a:prstGeom prst="ellipse">
            <a:avLst/>
          </a:prstGeom>
          <a:solidFill>
            <a:schemeClr val="lt2"/>
          </a:solidFill>
          <a:ln cap="flat" cmpd="sng" w="7620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Never put any secret or credentials in the Dockerfile instructions (environment variables, args, or hard coded into any command).</a:t>
            </a:r>
            <a:endParaRPr sz="800"/>
          </a:p>
        </p:txBody>
      </p:sp>
      <p:sp>
        <p:nvSpPr>
          <p:cNvPr id="178" name="Google Shape;178;p24"/>
          <p:cNvSpPr/>
          <p:nvPr/>
        </p:nvSpPr>
        <p:spPr>
          <a:xfrm>
            <a:off x="3039100" y="2324350"/>
            <a:ext cx="2468700" cy="1922400"/>
          </a:xfrm>
          <a:prstGeom prst="ellipse">
            <a:avLst/>
          </a:prstGeom>
          <a:solidFill>
            <a:schemeClr val="lt2"/>
          </a:solidFill>
          <a:ln cap="flat" cmpd="sng" w="762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800"/>
              <a:t>Every opened port in your container is an open door to your system. Expose only the ports that your application needs and avoid exposing ports like SSH (22).</a:t>
            </a:r>
            <a:endParaRPr sz="800"/>
          </a:p>
          <a:p>
            <a:pPr indent="0" lvl="0" marL="0" rtl="0" algn="l">
              <a:spcBef>
                <a:spcPts val="1200"/>
              </a:spcBef>
              <a:spcAft>
                <a:spcPts val="0"/>
              </a:spcAft>
              <a:buNone/>
            </a:pPr>
            <a:r>
              <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84" name="Google Shape;184;p25"/>
          <p:cNvPicPr preferRelativeResize="0"/>
          <p:nvPr/>
        </p:nvPicPr>
        <p:blipFill>
          <a:blip r:embed="rId4">
            <a:alphaModFix/>
          </a:blip>
          <a:stretch>
            <a:fillRect/>
          </a:stretch>
        </p:blipFill>
        <p:spPr>
          <a:xfrm>
            <a:off x="6" y="0"/>
            <a:ext cx="1085175" cy="812850"/>
          </a:xfrm>
          <a:prstGeom prst="rect">
            <a:avLst/>
          </a:prstGeom>
          <a:noFill/>
          <a:ln>
            <a:noFill/>
          </a:ln>
        </p:spPr>
      </p:pic>
      <p:sp>
        <p:nvSpPr>
          <p:cNvPr id="185" name="Google Shape;185;p25"/>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Dockerfile</a:t>
            </a:r>
            <a:endParaRPr b="1" sz="3100">
              <a:solidFill>
                <a:srgbClr val="FF0000"/>
              </a:solidFill>
            </a:endParaRPr>
          </a:p>
        </p:txBody>
      </p:sp>
      <p:pic>
        <p:nvPicPr>
          <p:cNvPr id="186" name="Google Shape;186;p25"/>
          <p:cNvPicPr preferRelativeResize="0"/>
          <p:nvPr/>
        </p:nvPicPr>
        <p:blipFill>
          <a:blip r:embed="rId5">
            <a:alphaModFix/>
          </a:blip>
          <a:stretch>
            <a:fillRect/>
          </a:stretch>
        </p:blipFill>
        <p:spPr>
          <a:xfrm>
            <a:off x="152400" y="1352850"/>
            <a:ext cx="8839204" cy="29780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6"/>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92" name="Google Shape;192;p26"/>
          <p:cNvPicPr preferRelativeResize="0"/>
          <p:nvPr/>
        </p:nvPicPr>
        <p:blipFill>
          <a:blip r:embed="rId4">
            <a:alphaModFix/>
          </a:blip>
          <a:stretch>
            <a:fillRect/>
          </a:stretch>
        </p:blipFill>
        <p:spPr>
          <a:xfrm>
            <a:off x="6" y="0"/>
            <a:ext cx="1085175" cy="812850"/>
          </a:xfrm>
          <a:prstGeom prst="rect">
            <a:avLst/>
          </a:prstGeom>
          <a:noFill/>
          <a:ln>
            <a:noFill/>
          </a:ln>
        </p:spPr>
      </p:pic>
      <p:sp>
        <p:nvSpPr>
          <p:cNvPr id="193" name="Google Shape;193;p26"/>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Docker Image</a:t>
            </a:r>
            <a:endParaRPr b="1" sz="3100">
              <a:solidFill>
                <a:srgbClr val="FF0000"/>
              </a:solidFill>
            </a:endParaRPr>
          </a:p>
        </p:txBody>
      </p:sp>
      <p:pic>
        <p:nvPicPr>
          <p:cNvPr id="194" name="Google Shape;194;p26"/>
          <p:cNvPicPr preferRelativeResize="0"/>
          <p:nvPr/>
        </p:nvPicPr>
        <p:blipFill>
          <a:blip r:embed="rId5">
            <a:alphaModFix/>
          </a:blip>
          <a:stretch>
            <a:fillRect/>
          </a:stretch>
        </p:blipFill>
        <p:spPr>
          <a:xfrm>
            <a:off x="1237575" y="937350"/>
            <a:ext cx="5936400" cy="41571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7"/>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00" name="Google Shape;200;p27"/>
          <p:cNvPicPr preferRelativeResize="0"/>
          <p:nvPr/>
        </p:nvPicPr>
        <p:blipFill>
          <a:blip r:embed="rId4">
            <a:alphaModFix/>
          </a:blip>
          <a:stretch>
            <a:fillRect/>
          </a:stretch>
        </p:blipFill>
        <p:spPr>
          <a:xfrm>
            <a:off x="6" y="0"/>
            <a:ext cx="1085175" cy="812850"/>
          </a:xfrm>
          <a:prstGeom prst="rect">
            <a:avLst/>
          </a:prstGeom>
          <a:noFill/>
          <a:ln>
            <a:noFill/>
          </a:ln>
        </p:spPr>
      </p:pic>
      <p:sp>
        <p:nvSpPr>
          <p:cNvPr id="201" name="Google Shape;201;p27"/>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Docker Image</a:t>
            </a:r>
            <a:endParaRPr b="1" sz="3100">
              <a:solidFill>
                <a:srgbClr val="FF0000"/>
              </a:solidFill>
            </a:endParaRPr>
          </a:p>
        </p:txBody>
      </p:sp>
      <p:sp>
        <p:nvSpPr>
          <p:cNvPr id="202" name="Google Shape;202;p27"/>
          <p:cNvSpPr/>
          <p:nvPr/>
        </p:nvSpPr>
        <p:spPr>
          <a:xfrm>
            <a:off x="197075" y="1304550"/>
            <a:ext cx="2117700" cy="21453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Keep Host and Docker Up to Date</a:t>
            </a:r>
            <a:endParaRPr b="1" sz="800"/>
          </a:p>
          <a:p>
            <a:pPr indent="0" lvl="0" marL="0" rtl="0" algn="l">
              <a:spcBef>
                <a:spcPts val="0"/>
              </a:spcBef>
              <a:spcAft>
                <a:spcPts val="0"/>
              </a:spcAft>
              <a:buNone/>
            </a:pPr>
            <a:r>
              <a:rPr lang="en" sz="800"/>
              <a:t>It is essential to patch both Docker Engine and the underlying host operating system running Docker, to prevent a range of known vulnerabilities, many of which can result in container espaces.</a:t>
            </a:r>
            <a:endParaRPr sz="800"/>
          </a:p>
        </p:txBody>
      </p:sp>
      <p:sp>
        <p:nvSpPr>
          <p:cNvPr id="203" name="Google Shape;203;p27"/>
          <p:cNvSpPr/>
          <p:nvPr/>
        </p:nvSpPr>
        <p:spPr>
          <a:xfrm>
            <a:off x="3117450" y="1449425"/>
            <a:ext cx="2117700" cy="2145300"/>
          </a:xfrm>
          <a:prstGeom prst="ellipse">
            <a:avLst/>
          </a:prstGeom>
          <a:solidFill>
            <a:schemeClr val="lt2"/>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Do Not Expose the Docker Daemon Socket</a:t>
            </a:r>
            <a:endParaRPr b="1" sz="800"/>
          </a:p>
          <a:p>
            <a:pPr indent="0" lvl="0" marL="0" rtl="0" algn="l">
              <a:spcBef>
                <a:spcPts val="0"/>
              </a:spcBef>
              <a:spcAft>
                <a:spcPts val="0"/>
              </a:spcAft>
              <a:buNone/>
            </a:pPr>
            <a:r>
              <a:rPr lang="en" sz="800"/>
              <a:t>The Docker daemon socket is a Unix network socket that facilitates communication with the Docker API. By default, this socket is owned by the root user. If anyone else obtains access to the socket, they will have permissions equivalent to root access to the host.</a:t>
            </a:r>
            <a:endParaRPr sz="800"/>
          </a:p>
        </p:txBody>
      </p:sp>
      <p:sp>
        <p:nvSpPr>
          <p:cNvPr id="204" name="Google Shape;204;p27"/>
          <p:cNvSpPr/>
          <p:nvPr/>
        </p:nvSpPr>
        <p:spPr>
          <a:xfrm>
            <a:off x="5913550" y="1403175"/>
            <a:ext cx="2117700" cy="2145300"/>
          </a:xfrm>
          <a:prstGeom prst="ellipse">
            <a:avLst/>
          </a:prstGeom>
          <a:solidFill>
            <a:schemeClr val="lt2"/>
          </a:solid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Run Docker in Rootless Mode</a:t>
            </a:r>
            <a:endParaRPr b="1" sz="800"/>
          </a:p>
          <a:p>
            <a:pPr indent="0" lvl="0" marL="0" rtl="0" algn="l">
              <a:spcBef>
                <a:spcPts val="0"/>
              </a:spcBef>
              <a:spcAft>
                <a:spcPts val="0"/>
              </a:spcAft>
              <a:buNone/>
            </a:pPr>
            <a:r>
              <a:rPr lang="en" sz="800"/>
              <a:t>Docker provides “rootless mode”, which lets you run Docker daemons and containers as non-root users. This is extremely important to mitigate vulnerabilities in daemons and container runtimes, which can grant root access of entire nodes and clusters to an attacker.</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10" name="Google Shape;210;p28"/>
          <p:cNvPicPr preferRelativeResize="0"/>
          <p:nvPr/>
        </p:nvPicPr>
        <p:blipFill>
          <a:blip r:embed="rId4">
            <a:alphaModFix/>
          </a:blip>
          <a:stretch>
            <a:fillRect/>
          </a:stretch>
        </p:blipFill>
        <p:spPr>
          <a:xfrm>
            <a:off x="6" y="0"/>
            <a:ext cx="1085175" cy="812850"/>
          </a:xfrm>
          <a:prstGeom prst="rect">
            <a:avLst/>
          </a:prstGeom>
          <a:noFill/>
          <a:ln>
            <a:noFill/>
          </a:ln>
        </p:spPr>
      </p:pic>
      <p:sp>
        <p:nvSpPr>
          <p:cNvPr id="211" name="Google Shape;211;p28"/>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Docker Image</a:t>
            </a:r>
            <a:endParaRPr b="1" sz="3100">
              <a:solidFill>
                <a:srgbClr val="FF0000"/>
              </a:solidFill>
            </a:endParaRPr>
          </a:p>
        </p:txBody>
      </p:sp>
      <p:sp>
        <p:nvSpPr>
          <p:cNvPr id="212" name="Google Shape;212;p28"/>
          <p:cNvSpPr/>
          <p:nvPr/>
        </p:nvSpPr>
        <p:spPr>
          <a:xfrm>
            <a:off x="52200" y="986900"/>
            <a:ext cx="2730600" cy="4023600"/>
          </a:xfrm>
          <a:prstGeom prst="ellipse">
            <a:avLst/>
          </a:prstGeom>
          <a:solidFill>
            <a:schemeClr val="lt2"/>
          </a:solid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Avoid Privileged Containers</a:t>
            </a:r>
            <a:endParaRPr b="1" sz="800"/>
          </a:p>
          <a:p>
            <a:pPr indent="0" lvl="0" marL="0" rtl="0" algn="l">
              <a:spcBef>
                <a:spcPts val="0"/>
              </a:spcBef>
              <a:spcAft>
                <a:spcPts val="0"/>
              </a:spcAft>
              <a:buClr>
                <a:schemeClr val="dk1"/>
              </a:buClr>
              <a:buSzPts val="1100"/>
              <a:buFont typeface="Arial"/>
              <a:buNone/>
            </a:pPr>
            <a:r>
              <a:rPr lang="en" sz="800"/>
              <a:t>Docker provides a privileged mode, which lets a container run as root on the local machine. Running a container in privileged mode provides the capabilities of that host—including:</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	Root access to all devices</a:t>
            </a:r>
            <a:endParaRPr sz="800"/>
          </a:p>
          <a:p>
            <a:pPr indent="0" lvl="0" marL="0" rtl="0" algn="l">
              <a:spcBef>
                <a:spcPts val="0"/>
              </a:spcBef>
              <a:spcAft>
                <a:spcPts val="0"/>
              </a:spcAft>
              <a:buClr>
                <a:schemeClr val="dk1"/>
              </a:buClr>
              <a:buSzPts val="1100"/>
              <a:buFont typeface="Arial"/>
              <a:buNone/>
            </a:pPr>
            <a:r>
              <a:rPr lang="en" sz="800"/>
              <a:t>	Ability to tamper with Linux security modules like AppArmor and SELinux</a:t>
            </a:r>
            <a:endParaRPr sz="800"/>
          </a:p>
          <a:p>
            <a:pPr indent="0" lvl="0" marL="0" rtl="0" algn="l">
              <a:spcBef>
                <a:spcPts val="0"/>
              </a:spcBef>
              <a:spcAft>
                <a:spcPts val="0"/>
              </a:spcAft>
              <a:buClr>
                <a:schemeClr val="dk1"/>
              </a:buClr>
              <a:buSzPts val="1100"/>
              <a:buFont typeface="Arial"/>
              <a:buNone/>
            </a:pPr>
            <a:r>
              <a:rPr lang="en" sz="800"/>
              <a:t>	Ability to install a new instance of the Docker platform, using the host's kernel capabilities, and run Docker within Docker.</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None/>
            </a:pPr>
            <a:r>
              <a:rPr lang="en" sz="800"/>
              <a:t>Privileged containers create a major security risk—enabling attackers to easily escalate privileges if the container is compromised. Therefore, it is not recommended to use privileged containers in a production environment. Best of all, never use them in any environment.</a:t>
            </a:r>
            <a:endParaRPr sz="800"/>
          </a:p>
        </p:txBody>
      </p:sp>
      <p:sp>
        <p:nvSpPr>
          <p:cNvPr id="213" name="Google Shape;213;p28"/>
          <p:cNvSpPr/>
          <p:nvPr/>
        </p:nvSpPr>
        <p:spPr>
          <a:xfrm>
            <a:off x="5158913" y="729250"/>
            <a:ext cx="2117700" cy="2145300"/>
          </a:xfrm>
          <a:prstGeom prst="ellipse">
            <a:avLst/>
          </a:prstGeom>
          <a:solidFill>
            <a:schemeClr val="lt2"/>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Limit Container Resources</a:t>
            </a:r>
            <a:endParaRPr b="1" sz="800"/>
          </a:p>
          <a:p>
            <a:pPr indent="0" lvl="0" marL="0" rtl="0" algn="l">
              <a:spcBef>
                <a:spcPts val="0"/>
              </a:spcBef>
              <a:spcAft>
                <a:spcPts val="0"/>
              </a:spcAft>
              <a:buNone/>
            </a:pPr>
            <a:r>
              <a:rPr lang="en" sz="800"/>
              <a:t>When a container is compromised, attackers may try to make use of the underlying host resources to perform malicious activity. Set Docker memory and CPU usage limits to minimize the impact of breaches for resource-intensive containers.</a:t>
            </a:r>
            <a:endParaRPr sz="800"/>
          </a:p>
        </p:txBody>
      </p:sp>
      <p:sp>
        <p:nvSpPr>
          <p:cNvPr id="214" name="Google Shape;214;p28"/>
          <p:cNvSpPr/>
          <p:nvPr/>
        </p:nvSpPr>
        <p:spPr>
          <a:xfrm>
            <a:off x="6682550" y="2826175"/>
            <a:ext cx="2117700" cy="2145300"/>
          </a:xfrm>
          <a:prstGeom prst="ellipse">
            <a:avLst/>
          </a:prstGeom>
          <a:solidFill>
            <a:schemeClr val="lt2"/>
          </a:solid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Segregate Container Networks</a:t>
            </a:r>
            <a:endParaRPr b="1" sz="800"/>
          </a:p>
          <a:p>
            <a:pPr indent="0" lvl="0" marL="0" rtl="0" algn="l">
              <a:spcBef>
                <a:spcPts val="0"/>
              </a:spcBef>
              <a:spcAft>
                <a:spcPts val="0"/>
              </a:spcAft>
              <a:buNone/>
            </a:pPr>
            <a:r>
              <a:rPr lang="en" sz="800"/>
              <a:t>Docker containers require a network layer to communicate with the outside world through the network interfaces on the host. The default bridge network exists on all Docker hosts—if you do not specify a different network, new containers automatically connect to it.</a:t>
            </a:r>
            <a:endParaRPr sz="800"/>
          </a:p>
        </p:txBody>
      </p:sp>
      <p:sp>
        <p:nvSpPr>
          <p:cNvPr id="215" name="Google Shape;215;p28"/>
          <p:cNvSpPr/>
          <p:nvPr/>
        </p:nvSpPr>
        <p:spPr>
          <a:xfrm>
            <a:off x="3742150" y="2958150"/>
            <a:ext cx="2117700" cy="2145300"/>
          </a:xfrm>
          <a:prstGeom prst="ellipse">
            <a:avLst/>
          </a:prstGeom>
          <a:solidFill>
            <a:schemeClr val="lt2"/>
          </a:solidFill>
          <a:ln cap="flat" cmpd="sng" w="762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Improve Container Isolation</a:t>
            </a:r>
            <a:endParaRPr b="1" sz="800"/>
          </a:p>
          <a:p>
            <a:pPr indent="0" lvl="0" marL="0" rtl="0" algn="l">
              <a:spcBef>
                <a:spcPts val="0"/>
              </a:spcBef>
              <a:spcAft>
                <a:spcPts val="0"/>
              </a:spcAft>
              <a:buNone/>
            </a:pPr>
            <a:r>
              <a:rPr lang="en" sz="800"/>
              <a:t>Operations teams should create an optimized environment to run containers. Ideally, the operating system on a container host should protect the host kernel from container escapes, and prevent mutual influence between containers.</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21" name="Google Shape;221;p29"/>
          <p:cNvPicPr preferRelativeResize="0"/>
          <p:nvPr/>
        </p:nvPicPr>
        <p:blipFill>
          <a:blip r:embed="rId4">
            <a:alphaModFix/>
          </a:blip>
          <a:stretch>
            <a:fillRect/>
          </a:stretch>
        </p:blipFill>
        <p:spPr>
          <a:xfrm>
            <a:off x="6" y="0"/>
            <a:ext cx="1085175" cy="812850"/>
          </a:xfrm>
          <a:prstGeom prst="rect">
            <a:avLst/>
          </a:prstGeom>
          <a:noFill/>
          <a:ln>
            <a:noFill/>
          </a:ln>
        </p:spPr>
      </p:pic>
      <p:sp>
        <p:nvSpPr>
          <p:cNvPr id="222" name="Google Shape;222;p29"/>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Docker Image</a:t>
            </a:r>
            <a:endParaRPr b="1" sz="3100">
              <a:solidFill>
                <a:srgbClr val="FF0000"/>
              </a:solidFill>
            </a:endParaRPr>
          </a:p>
        </p:txBody>
      </p:sp>
      <p:sp>
        <p:nvSpPr>
          <p:cNvPr id="223" name="Google Shape;223;p29"/>
          <p:cNvSpPr/>
          <p:nvPr/>
        </p:nvSpPr>
        <p:spPr>
          <a:xfrm>
            <a:off x="0" y="1421575"/>
            <a:ext cx="2034000" cy="2245800"/>
          </a:xfrm>
          <a:prstGeom prst="ellipse">
            <a:avLst/>
          </a:prstGeom>
          <a:solidFill>
            <a:schemeClr val="lt2"/>
          </a:solidFill>
          <a:ln cap="flat" cmpd="sng" w="762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Set Filesystem and Volumes to Read-only</a:t>
            </a:r>
            <a:endParaRPr b="1" sz="800"/>
          </a:p>
          <a:p>
            <a:pPr indent="0" lvl="0" marL="0" rtl="0" algn="l">
              <a:spcBef>
                <a:spcPts val="0"/>
              </a:spcBef>
              <a:spcAft>
                <a:spcPts val="0"/>
              </a:spcAft>
              <a:buNone/>
            </a:pPr>
            <a:r>
              <a:rPr lang="en" sz="800"/>
              <a:t>A simple and effective security trick is to run containers with a read-only filesystem. This can prevent malicious activity such as deploying malware on the container or modifying configuration.</a:t>
            </a:r>
            <a:endParaRPr sz="800"/>
          </a:p>
        </p:txBody>
      </p:sp>
      <p:sp>
        <p:nvSpPr>
          <p:cNvPr id="224" name="Google Shape;224;p29"/>
          <p:cNvSpPr/>
          <p:nvPr/>
        </p:nvSpPr>
        <p:spPr>
          <a:xfrm>
            <a:off x="4713100" y="2018400"/>
            <a:ext cx="1881300" cy="1812300"/>
          </a:xfrm>
          <a:prstGeom prst="ellipse">
            <a:avLst/>
          </a:prstGeom>
          <a:solidFill>
            <a:schemeClr val="lt2"/>
          </a:solid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Restrict System Calls from Within Containers</a:t>
            </a:r>
            <a:endParaRPr b="1" sz="800"/>
          </a:p>
          <a:p>
            <a:pPr indent="0" lvl="0" marL="0" rtl="0" algn="l">
              <a:spcBef>
                <a:spcPts val="0"/>
              </a:spcBef>
              <a:spcAft>
                <a:spcPts val="0"/>
              </a:spcAft>
              <a:buNone/>
            </a:pPr>
            <a:r>
              <a:rPr lang="en" sz="800"/>
              <a:t>In a container, you can choose to allow or deny any system calls. Not all system calls are required to run a container.</a:t>
            </a:r>
            <a:endParaRPr sz="800"/>
          </a:p>
        </p:txBody>
      </p:sp>
      <p:sp>
        <p:nvSpPr>
          <p:cNvPr id="225" name="Google Shape;225;p29"/>
          <p:cNvSpPr/>
          <p:nvPr/>
        </p:nvSpPr>
        <p:spPr>
          <a:xfrm>
            <a:off x="6844950" y="1724700"/>
            <a:ext cx="2295000" cy="23997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Scan and Verify Container Images</a:t>
            </a:r>
            <a:endParaRPr b="1" sz="800"/>
          </a:p>
          <a:p>
            <a:pPr indent="0" lvl="0" marL="0" rtl="0" algn="l">
              <a:spcBef>
                <a:spcPts val="0"/>
              </a:spcBef>
              <a:spcAft>
                <a:spcPts val="0"/>
              </a:spcAft>
              <a:buNone/>
            </a:pPr>
            <a:r>
              <a:rPr lang="en" sz="800"/>
              <a:t>Docker container images must be tested for vulnerabilities before use, especially if they were pulled from public repositories. Remember that a vulnerability in any component of your image will exist in all containers you create from it. If you use a base image to create new images, any vulnerability in the base image will extend to your new images.</a:t>
            </a:r>
            <a:endParaRPr sz="800"/>
          </a:p>
        </p:txBody>
      </p:sp>
      <p:sp>
        <p:nvSpPr>
          <p:cNvPr id="226" name="Google Shape;226;p29"/>
          <p:cNvSpPr/>
          <p:nvPr/>
        </p:nvSpPr>
        <p:spPr>
          <a:xfrm>
            <a:off x="2454300" y="1687600"/>
            <a:ext cx="2117700" cy="21453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Improve Container Isolation</a:t>
            </a:r>
            <a:endParaRPr b="1" sz="800"/>
          </a:p>
          <a:p>
            <a:pPr indent="0" lvl="0" marL="0" rtl="0" algn="l">
              <a:spcBef>
                <a:spcPts val="0"/>
              </a:spcBef>
              <a:spcAft>
                <a:spcPts val="0"/>
              </a:spcAft>
              <a:buNone/>
            </a:pPr>
            <a:r>
              <a:rPr lang="en" sz="800"/>
              <a:t>Operations teams should create an optimized environment to run containers. Ideally, the operating system on a container host should protect the host kernel from container escapes, and prevent mutual influence between containers.</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0"/>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32" name="Google Shape;232;p30"/>
          <p:cNvPicPr preferRelativeResize="0"/>
          <p:nvPr/>
        </p:nvPicPr>
        <p:blipFill>
          <a:blip r:embed="rId4">
            <a:alphaModFix/>
          </a:blip>
          <a:stretch>
            <a:fillRect/>
          </a:stretch>
        </p:blipFill>
        <p:spPr>
          <a:xfrm>
            <a:off x="6" y="0"/>
            <a:ext cx="1085175" cy="812850"/>
          </a:xfrm>
          <a:prstGeom prst="rect">
            <a:avLst/>
          </a:prstGeom>
          <a:noFill/>
          <a:ln>
            <a:noFill/>
          </a:ln>
        </p:spPr>
      </p:pic>
      <p:sp>
        <p:nvSpPr>
          <p:cNvPr id="233" name="Google Shape;233;p30"/>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Docker Image</a:t>
            </a:r>
            <a:endParaRPr b="1" sz="3100">
              <a:solidFill>
                <a:srgbClr val="FF0000"/>
              </a:solidFill>
            </a:endParaRPr>
          </a:p>
        </p:txBody>
      </p:sp>
      <p:sp>
        <p:nvSpPr>
          <p:cNvPr id="234" name="Google Shape;234;p30"/>
          <p:cNvSpPr/>
          <p:nvPr/>
        </p:nvSpPr>
        <p:spPr>
          <a:xfrm>
            <a:off x="18200" y="1377000"/>
            <a:ext cx="2295000" cy="2986800"/>
          </a:xfrm>
          <a:prstGeom prst="ellipse">
            <a:avLst/>
          </a:prstGeom>
          <a:solidFill>
            <a:schemeClr val="lt2"/>
          </a:solidFill>
          <a:ln cap="flat" cmpd="sng" w="762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Don’t Leak Sensitive Info to Docker Images</a:t>
            </a:r>
            <a:endParaRPr b="1" sz="800"/>
          </a:p>
          <a:p>
            <a:pPr indent="0" lvl="0" marL="0" rtl="0" algn="l">
              <a:spcBef>
                <a:spcPts val="0"/>
              </a:spcBef>
              <a:spcAft>
                <a:spcPts val="0"/>
              </a:spcAft>
              <a:buNone/>
            </a:pPr>
            <a:r>
              <a:rPr lang="en" sz="800"/>
              <a:t>Docker images often require sensitive data for their normal operations, such as credentials, tokens, SSH keys, TLS certificates, database names or connection strings. In other cases, applications running in a container may generate or store sensitive data. Sensitive information should never be hardcoded into the Dockerfile—it will be copied to Docker containers, and may be cached in intermediate container layers, even if you attempt to delete them.</a:t>
            </a:r>
            <a:endParaRPr sz="800"/>
          </a:p>
        </p:txBody>
      </p:sp>
      <p:sp>
        <p:nvSpPr>
          <p:cNvPr id="235" name="Google Shape;235;p30"/>
          <p:cNvSpPr/>
          <p:nvPr/>
        </p:nvSpPr>
        <p:spPr>
          <a:xfrm>
            <a:off x="4713100" y="1544175"/>
            <a:ext cx="2080200" cy="2286600"/>
          </a:xfrm>
          <a:prstGeom prst="ellipse">
            <a:avLst/>
          </a:prstGeom>
          <a:solidFill>
            <a:schemeClr val="lt2"/>
          </a:solid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Use Fixed Tags for Immutability</a:t>
            </a:r>
            <a:endParaRPr b="1" sz="800">
              <a:solidFill>
                <a:schemeClr val="dk1"/>
              </a:solidFill>
            </a:endParaRPr>
          </a:p>
          <a:p>
            <a:pPr indent="0" lvl="0" marL="0" rtl="0" algn="l">
              <a:spcBef>
                <a:spcPts val="0"/>
              </a:spcBef>
              <a:spcAft>
                <a:spcPts val="0"/>
              </a:spcAft>
              <a:buNone/>
            </a:pPr>
            <a:r>
              <a:rPr lang="en" sz="800">
                <a:solidFill>
                  <a:schemeClr val="dk1"/>
                </a:solidFill>
              </a:rPr>
              <a:t>Tags are commonly used to manage versions of Docker images. For example, a latest tag is used to indicate that this is the latest version of an image. However, because tags can be changed, it is possible for several images to have a latest tag, causing confusion and inconsistent behavior in automated builds.</a:t>
            </a:r>
            <a:endParaRPr sz="800">
              <a:solidFill>
                <a:schemeClr val="dk1"/>
              </a:solidFill>
            </a:endParaRPr>
          </a:p>
        </p:txBody>
      </p:sp>
      <p:sp>
        <p:nvSpPr>
          <p:cNvPr id="236" name="Google Shape;236;p30"/>
          <p:cNvSpPr/>
          <p:nvPr/>
        </p:nvSpPr>
        <p:spPr>
          <a:xfrm>
            <a:off x="6844950" y="1724600"/>
            <a:ext cx="2295000" cy="2399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Monitor Container Activity</a:t>
            </a:r>
            <a:endParaRPr b="1" sz="800"/>
          </a:p>
          <a:p>
            <a:pPr indent="0" lvl="0" marL="0" rtl="0" algn="l">
              <a:spcBef>
                <a:spcPts val="0"/>
              </a:spcBef>
              <a:spcAft>
                <a:spcPts val="0"/>
              </a:spcAft>
              <a:buNone/>
            </a:pPr>
            <a:r>
              <a:rPr lang="en" sz="800"/>
              <a:t>Visibility and monitoring are critical to smooth operation and security of Docker containers. Containerized environments are dynamic, and close monitoring is required to understand what is running in your environment, identify anomalies and respond to them.</a:t>
            </a:r>
            <a:endParaRPr sz="800"/>
          </a:p>
        </p:txBody>
      </p:sp>
      <p:sp>
        <p:nvSpPr>
          <p:cNvPr id="237" name="Google Shape;237;p30"/>
          <p:cNvSpPr/>
          <p:nvPr/>
        </p:nvSpPr>
        <p:spPr>
          <a:xfrm>
            <a:off x="2381550" y="1315700"/>
            <a:ext cx="2295000" cy="2808600"/>
          </a:xfrm>
          <a:prstGeom prst="ellipse">
            <a:avLst/>
          </a:prstGeom>
          <a:solidFill>
            <a:schemeClr val="lt2"/>
          </a:solid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t>Secure Container Registries</a:t>
            </a:r>
            <a:endParaRPr b="1" sz="800"/>
          </a:p>
          <a:p>
            <a:pPr indent="0" lvl="0" marL="0" rtl="0" algn="l">
              <a:spcBef>
                <a:spcPts val="0"/>
              </a:spcBef>
              <a:spcAft>
                <a:spcPts val="0"/>
              </a:spcAft>
              <a:buClr>
                <a:schemeClr val="dk1"/>
              </a:buClr>
              <a:buSzPts val="1100"/>
              <a:buFont typeface="Arial"/>
              <a:buNone/>
            </a:pPr>
            <a:r>
              <a:rPr lang="en" sz="800"/>
              <a:t>Container registries are highly convenient, letting you download container images at the click of a button, or automatically as part of development and testing workflows.</a:t>
            </a:r>
            <a:endParaRPr sz="800"/>
          </a:p>
          <a:p>
            <a:pPr indent="0" lvl="0" marL="0" rtl="0" algn="l">
              <a:spcBef>
                <a:spcPts val="0"/>
              </a:spcBef>
              <a:spcAft>
                <a:spcPts val="0"/>
              </a:spcAft>
              <a:buNone/>
            </a:pPr>
            <a:r>
              <a:rPr lang="en" sz="800"/>
              <a:t>However, together with this convenience comes a security risk. There is no guarantee that the image you are pulling from the registry is trusted. It may unintentionally contain security vulnerabilities, or may have intentionally been replaced with an image compromised by attackers.</a:t>
            </a:r>
            <a:endParaRPr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1"/>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43" name="Google Shape;243;p31"/>
          <p:cNvPicPr preferRelativeResize="0"/>
          <p:nvPr/>
        </p:nvPicPr>
        <p:blipFill>
          <a:blip r:embed="rId4">
            <a:alphaModFix/>
          </a:blip>
          <a:stretch>
            <a:fillRect/>
          </a:stretch>
        </p:blipFill>
        <p:spPr>
          <a:xfrm>
            <a:off x="6" y="0"/>
            <a:ext cx="1085175" cy="812850"/>
          </a:xfrm>
          <a:prstGeom prst="rect">
            <a:avLst/>
          </a:prstGeom>
          <a:noFill/>
          <a:ln>
            <a:noFill/>
          </a:ln>
        </p:spPr>
      </p:pic>
      <p:sp>
        <p:nvSpPr>
          <p:cNvPr id="244" name="Google Shape;244;p31"/>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Docker Image</a:t>
            </a:r>
            <a:endParaRPr b="1" sz="3100">
              <a:solidFill>
                <a:srgbClr val="FF0000"/>
              </a:solidFill>
            </a:endParaRPr>
          </a:p>
        </p:txBody>
      </p:sp>
      <p:sp>
        <p:nvSpPr>
          <p:cNvPr id="245" name="Google Shape;245;p31"/>
          <p:cNvSpPr/>
          <p:nvPr/>
        </p:nvSpPr>
        <p:spPr>
          <a:xfrm>
            <a:off x="18200" y="1377000"/>
            <a:ext cx="2295000" cy="29868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Secure Containers at Runtime</a:t>
            </a:r>
            <a:endParaRPr b="1"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800">
                <a:solidFill>
                  <a:schemeClr val="dk1"/>
                </a:solidFill>
              </a:rPr>
              <a:t>At the center of the cloud native stack are workloads, always a prized asset for hackers. The ability to stop an attack in progress is of utmost importance but few organizations are effectively able to stop an attack or zero-day exploit as it happens, or before it happens. </a:t>
            </a:r>
            <a:endParaRPr sz="800">
              <a:solidFill>
                <a:schemeClr val="dk1"/>
              </a:solidFill>
            </a:endParaRPr>
          </a:p>
          <a:p>
            <a:pPr indent="0" lvl="0" marL="0" rtl="0" algn="l">
              <a:spcBef>
                <a:spcPts val="1200"/>
              </a:spcBef>
              <a:spcAft>
                <a:spcPts val="0"/>
              </a:spcAft>
              <a:buNone/>
            </a:pPr>
            <a:r>
              <a:t/>
            </a:r>
            <a:endParaRPr sz="500"/>
          </a:p>
        </p:txBody>
      </p:sp>
      <p:sp>
        <p:nvSpPr>
          <p:cNvPr id="246" name="Google Shape;246;p31"/>
          <p:cNvSpPr/>
          <p:nvPr/>
        </p:nvSpPr>
        <p:spPr>
          <a:xfrm>
            <a:off x="7010225" y="2611325"/>
            <a:ext cx="2080200" cy="19698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Use Metadata Labels for Images</a:t>
            </a:r>
            <a:endParaRPr b="1"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800">
                <a:solidFill>
                  <a:schemeClr val="dk1"/>
                </a:solidFill>
              </a:rPr>
              <a:t>Container labeling is a common practice, applied to objects like images, deployments, Docker containers, volumes, and networks.</a:t>
            </a:r>
            <a:endParaRPr sz="800">
              <a:solidFill>
                <a:schemeClr val="dk1"/>
              </a:solidFill>
            </a:endParaRPr>
          </a:p>
          <a:p>
            <a:pPr indent="0" lvl="0" marL="0" rtl="0" algn="l">
              <a:spcBef>
                <a:spcPts val="1200"/>
              </a:spcBef>
              <a:spcAft>
                <a:spcPts val="0"/>
              </a:spcAft>
              <a:buNone/>
            </a:pPr>
            <a:r>
              <a:t/>
            </a:r>
            <a:endParaRPr b="1" sz="100">
              <a:solidFill>
                <a:schemeClr val="dk1"/>
              </a:solidFill>
            </a:endParaRPr>
          </a:p>
        </p:txBody>
      </p:sp>
      <p:sp>
        <p:nvSpPr>
          <p:cNvPr id="247" name="Google Shape;247;p31"/>
          <p:cNvSpPr/>
          <p:nvPr/>
        </p:nvSpPr>
        <p:spPr>
          <a:xfrm>
            <a:off x="3574050" y="1672350"/>
            <a:ext cx="2295000" cy="2808600"/>
          </a:xfrm>
          <a:prstGeom prst="ellipse">
            <a:avLst/>
          </a:prstGeom>
          <a:solidFill>
            <a:schemeClr val="lt2"/>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Save Troubleshooting Data Separately from Containers</a:t>
            </a:r>
            <a:endParaRPr b="1"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800">
                <a:solidFill>
                  <a:schemeClr val="dk1"/>
                </a:solidFill>
              </a:rPr>
              <a:t>If your team needs to log into your containers using SSH for every maintenance operation, this creates a security risk. You should design a way to maintain containers without needing to directly access them.</a:t>
            </a:r>
            <a:endParaRPr sz="800">
              <a:solidFill>
                <a:schemeClr val="dk1"/>
              </a:solidFill>
            </a:endParaRPr>
          </a:p>
          <a:p>
            <a:pPr indent="0" lvl="0" marL="0" rtl="0" algn="l">
              <a:spcBef>
                <a:spcPts val="1200"/>
              </a:spcBef>
              <a:spcAft>
                <a:spcPts val="0"/>
              </a:spcAft>
              <a:buNone/>
            </a:pPr>
            <a:r>
              <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63" name="Google Shape;63;p14"/>
          <p:cNvPicPr preferRelativeResize="0"/>
          <p:nvPr/>
        </p:nvPicPr>
        <p:blipFill>
          <a:blip r:embed="rId4">
            <a:alphaModFix/>
          </a:blip>
          <a:stretch>
            <a:fillRect/>
          </a:stretch>
        </p:blipFill>
        <p:spPr>
          <a:xfrm>
            <a:off x="6" y="0"/>
            <a:ext cx="1085175" cy="812850"/>
          </a:xfrm>
          <a:prstGeom prst="rect">
            <a:avLst/>
          </a:prstGeom>
          <a:noFill/>
          <a:ln>
            <a:noFill/>
          </a:ln>
        </p:spPr>
      </p:pic>
      <p:sp>
        <p:nvSpPr>
          <p:cNvPr id="64" name="Google Shape;64;p14"/>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INFO</a:t>
            </a:r>
            <a:endParaRPr b="1" sz="3100">
              <a:solidFill>
                <a:srgbClr val="FF0000"/>
              </a:solidFill>
            </a:endParaRPr>
          </a:p>
        </p:txBody>
      </p:sp>
      <p:sp>
        <p:nvSpPr>
          <p:cNvPr id="65" name="Google Shape;65;p14"/>
          <p:cNvSpPr txBox="1"/>
          <p:nvPr/>
        </p:nvSpPr>
        <p:spPr>
          <a:xfrm>
            <a:off x="1144450" y="2048400"/>
            <a:ext cx="7222200" cy="1046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ONE the big challenge DevOps engineer and companies  face to is to make the application and </a:t>
            </a:r>
            <a:r>
              <a:rPr lang="en"/>
              <a:t>infrastructure</a:t>
            </a:r>
            <a:r>
              <a:rPr lang="en"/>
              <a:t> as secure as possible, and the best way to secure an application is to enable security from the </a:t>
            </a:r>
            <a:r>
              <a:rPr lang="en"/>
              <a:t>beginning</a:t>
            </a:r>
            <a:r>
              <a:rPr lang="en"/>
              <a:t> of the chain </a:t>
            </a:r>
            <a:r>
              <a:rPr lang="en"/>
              <a:t>meaning</a:t>
            </a:r>
            <a:r>
              <a:rPr lang="en"/>
              <a:t> from the time the application is being giving life.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2"/>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53" name="Google Shape;253;p32"/>
          <p:cNvPicPr preferRelativeResize="0"/>
          <p:nvPr/>
        </p:nvPicPr>
        <p:blipFill>
          <a:blip r:embed="rId4">
            <a:alphaModFix/>
          </a:blip>
          <a:stretch>
            <a:fillRect/>
          </a:stretch>
        </p:blipFill>
        <p:spPr>
          <a:xfrm>
            <a:off x="6" y="0"/>
            <a:ext cx="1085175" cy="812850"/>
          </a:xfrm>
          <a:prstGeom prst="rect">
            <a:avLst/>
          </a:prstGeom>
          <a:noFill/>
          <a:ln>
            <a:noFill/>
          </a:ln>
        </p:spPr>
      </p:pic>
      <p:sp>
        <p:nvSpPr>
          <p:cNvPr id="254" name="Google Shape;254;p32"/>
          <p:cNvSpPr txBox="1"/>
          <p:nvPr/>
        </p:nvSpPr>
        <p:spPr>
          <a:xfrm>
            <a:off x="1060825" y="123150"/>
            <a:ext cx="6324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Continuous Scanning on  docker-image</a:t>
            </a:r>
            <a:endParaRPr b="1" sz="3100">
              <a:solidFill>
                <a:srgbClr val="FF0000"/>
              </a:solidFill>
            </a:endParaRPr>
          </a:p>
        </p:txBody>
      </p:sp>
      <p:sp>
        <p:nvSpPr>
          <p:cNvPr id="255" name="Google Shape;255;p32"/>
          <p:cNvSpPr txBox="1"/>
          <p:nvPr/>
        </p:nvSpPr>
        <p:spPr>
          <a:xfrm>
            <a:off x="737600" y="2045700"/>
            <a:ext cx="7383600" cy="1262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By best practise DevOps engineers </a:t>
            </a:r>
            <a:r>
              <a:rPr b="1" lang="en"/>
              <a:t>SHOULD</a:t>
            </a:r>
            <a:r>
              <a:rPr lang="en"/>
              <a:t> always </a:t>
            </a:r>
            <a:r>
              <a:rPr lang="en"/>
              <a:t>enable</a:t>
            </a:r>
            <a:r>
              <a:rPr b="1" lang="en"/>
              <a:t> continuous</a:t>
            </a:r>
            <a:r>
              <a:rPr lang="en"/>
              <a:t>  </a:t>
            </a:r>
            <a:r>
              <a:rPr b="1" lang="en"/>
              <a:t>vulnerability scanning on docker-images  repositories </a:t>
            </a:r>
            <a:r>
              <a:rPr lang="en"/>
              <a:t>on their docker-images registry (DockerHub, Nexus, Gitlab-registry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DockerHub use </a:t>
            </a:r>
            <a:r>
              <a:rPr b="1" lang="en"/>
              <a:t>snyk</a:t>
            </a:r>
            <a:r>
              <a:rPr lang="en"/>
              <a:t> as vulnerability scanning tools</a:t>
            </a:r>
            <a:endParaRPr/>
          </a:p>
        </p:txBody>
      </p:sp>
      <p:pic>
        <p:nvPicPr>
          <p:cNvPr id="256" name="Google Shape;256;p32"/>
          <p:cNvPicPr preferRelativeResize="0"/>
          <p:nvPr/>
        </p:nvPicPr>
        <p:blipFill>
          <a:blip r:embed="rId5">
            <a:alphaModFix/>
          </a:blip>
          <a:stretch>
            <a:fillRect/>
          </a:stretch>
        </p:blipFill>
        <p:spPr>
          <a:xfrm>
            <a:off x="4040975" y="3762050"/>
            <a:ext cx="1135025" cy="63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62" name="Google Shape;262;p33"/>
          <p:cNvPicPr preferRelativeResize="0"/>
          <p:nvPr/>
        </p:nvPicPr>
        <p:blipFill>
          <a:blip r:embed="rId4">
            <a:alphaModFix/>
          </a:blip>
          <a:stretch>
            <a:fillRect/>
          </a:stretch>
        </p:blipFill>
        <p:spPr>
          <a:xfrm>
            <a:off x="6" y="0"/>
            <a:ext cx="1085175" cy="812850"/>
          </a:xfrm>
          <a:prstGeom prst="rect">
            <a:avLst/>
          </a:prstGeom>
          <a:noFill/>
          <a:ln>
            <a:noFill/>
          </a:ln>
        </p:spPr>
      </p:pic>
      <p:sp>
        <p:nvSpPr>
          <p:cNvPr id="263" name="Google Shape;263;p33"/>
          <p:cNvSpPr txBox="1"/>
          <p:nvPr/>
        </p:nvSpPr>
        <p:spPr>
          <a:xfrm>
            <a:off x="1060825" y="123150"/>
            <a:ext cx="6324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Continuous Scanning on  docker-image</a:t>
            </a:r>
            <a:endParaRPr b="1" sz="3100">
              <a:solidFill>
                <a:srgbClr val="FF0000"/>
              </a:solidFill>
            </a:endParaRPr>
          </a:p>
        </p:txBody>
      </p:sp>
      <p:sp>
        <p:nvSpPr>
          <p:cNvPr id="264" name="Google Shape;264;p33"/>
          <p:cNvSpPr txBox="1"/>
          <p:nvPr/>
        </p:nvSpPr>
        <p:spPr>
          <a:xfrm>
            <a:off x="263950" y="1722475"/>
            <a:ext cx="7851600" cy="2177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Container Image Scanning Best Practices &amp; Examples</a:t>
            </a:r>
            <a:endParaRPr b="1" sz="2300">
              <a:solidFill>
                <a:schemeClr val="dk1"/>
              </a:solidFill>
            </a:endParaRPr>
          </a:p>
          <a:p>
            <a:pPr indent="0" lvl="0" marL="0" rtl="0" algn="l">
              <a:spcBef>
                <a:spcPts val="600"/>
              </a:spcBef>
              <a:spcAft>
                <a:spcPts val="0"/>
              </a:spcAft>
              <a:buNone/>
            </a:pPr>
            <a:r>
              <a:rPr lang="en"/>
              <a:t>Running containers from publicly available images is convenient, but it’s a good idea to make sure you know what you’re getting.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containers created from images inherit all of an image’s characteristics including </a:t>
            </a:r>
            <a:r>
              <a:rPr b="1" lang="en"/>
              <a:t>misconfigurations, malware, and security vulnerabilities</a:t>
            </a:r>
            <a:r>
              <a:rPr lang="en"/>
              <a:t>, you need to analyze </a:t>
            </a:r>
            <a:r>
              <a:rPr b="1" lang="en"/>
              <a:t>dependencies and packages</a:t>
            </a:r>
            <a:r>
              <a:rPr lang="en"/>
              <a:t> defined in container images so that you shift security left. This means you can act before threats are deployed to your production pipeline.</a:t>
            </a:r>
            <a:endParaRPr/>
          </a:p>
        </p:txBody>
      </p:sp>
      <p:pic>
        <p:nvPicPr>
          <p:cNvPr id="265" name="Google Shape;265;p33"/>
          <p:cNvPicPr preferRelativeResize="0"/>
          <p:nvPr/>
        </p:nvPicPr>
        <p:blipFill>
          <a:blip r:embed="rId5">
            <a:alphaModFix/>
          </a:blip>
          <a:stretch>
            <a:fillRect/>
          </a:stretch>
        </p:blipFill>
        <p:spPr>
          <a:xfrm>
            <a:off x="4080000" y="4475350"/>
            <a:ext cx="1135025" cy="63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71" name="Google Shape;271;p34"/>
          <p:cNvPicPr preferRelativeResize="0"/>
          <p:nvPr/>
        </p:nvPicPr>
        <p:blipFill>
          <a:blip r:embed="rId4">
            <a:alphaModFix/>
          </a:blip>
          <a:stretch>
            <a:fillRect/>
          </a:stretch>
        </p:blipFill>
        <p:spPr>
          <a:xfrm>
            <a:off x="6" y="0"/>
            <a:ext cx="1085175" cy="812850"/>
          </a:xfrm>
          <a:prstGeom prst="rect">
            <a:avLst/>
          </a:prstGeom>
          <a:noFill/>
          <a:ln>
            <a:noFill/>
          </a:ln>
        </p:spPr>
      </p:pic>
      <p:sp>
        <p:nvSpPr>
          <p:cNvPr id="272" name="Google Shape;272;p34"/>
          <p:cNvSpPr txBox="1"/>
          <p:nvPr/>
        </p:nvSpPr>
        <p:spPr>
          <a:xfrm>
            <a:off x="1060825" y="123150"/>
            <a:ext cx="6324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Continuous Scanning on  docker-image</a:t>
            </a:r>
            <a:endParaRPr b="1" sz="3100">
              <a:solidFill>
                <a:srgbClr val="FF0000"/>
              </a:solidFill>
            </a:endParaRPr>
          </a:p>
        </p:txBody>
      </p:sp>
      <p:sp>
        <p:nvSpPr>
          <p:cNvPr id="273" name="Google Shape;273;p34"/>
          <p:cNvSpPr txBox="1"/>
          <p:nvPr/>
        </p:nvSpPr>
        <p:spPr>
          <a:xfrm>
            <a:off x="721713" y="1131800"/>
            <a:ext cx="7851600" cy="323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The following is an example </a:t>
            </a:r>
            <a:r>
              <a:rPr b="1" lang="en" sz="900">
                <a:solidFill>
                  <a:schemeClr val="dk1"/>
                </a:solidFill>
              </a:rPr>
              <a:t>Snyk scan</a:t>
            </a:r>
            <a:r>
              <a:rPr lang="en" sz="900">
                <a:solidFill>
                  <a:schemeClr val="dk1"/>
                </a:solidFill>
              </a:rPr>
              <a:t> report showing three vulnerabilities with medium severity and twenty-one with low severity.</a:t>
            </a:r>
            <a:endParaRPr sz="100"/>
          </a:p>
        </p:txBody>
      </p:sp>
      <p:pic>
        <p:nvPicPr>
          <p:cNvPr id="274" name="Google Shape;274;p34"/>
          <p:cNvPicPr preferRelativeResize="0"/>
          <p:nvPr/>
        </p:nvPicPr>
        <p:blipFill>
          <a:blip r:embed="rId5">
            <a:alphaModFix/>
          </a:blip>
          <a:stretch>
            <a:fillRect/>
          </a:stretch>
        </p:blipFill>
        <p:spPr>
          <a:xfrm>
            <a:off x="4080000" y="4475350"/>
            <a:ext cx="1135025" cy="633500"/>
          </a:xfrm>
          <a:prstGeom prst="rect">
            <a:avLst/>
          </a:prstGeom>
          <a:noFill/>
          <a:ln>
            <a:noFill/>
          </a:ln>
        </p:spPr>
      </p:pic>
      <p:pic>
        <p:nvPicPr>
          <p:cNvPr id="275" name="Google Shape;275;p34"/>
          <p:cNvPicPr preferRelativeResize="0"/>
          <p:nvPr/>
        </p:nvPicPr>
        <p:blipFill>
          <a:blip r:embed="rId6">
            <a:alphaModFix/>
          </a:blip>
          <a:stretch>
            <a:fillRect/>
          </a:stretch>
        </p:blipFill>
        <p:spPr>
          <a:xfrm>
            <a:off x="1250200" y="1607300"/>
            <a:ext cx="6100156" cy="27156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5"/>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81" name="Google Shape;281;p35"/>
          <p:cNvPicPr preferRelativeResize="0"/>
          <p:nvPr/>
        </p:nvPicPr>
        <p:blipFill>
          <a:blip r:embed="rId4">
            <a:alphaModFix/>
          </a:blip>
          <a:stretch>
            <a:fillRect/>
          </a:stretch>
        </p:blipFill>
        <p:spPr>
          <a:xfrm>
            <a:off x="6" y="0"/>
            <a:ext cx="1085175" cy="812850"/>
          </a:xfrm>
          <a:prstGeom prst="rect">
            <a:avLst/>
          </a:prstGeom>
          <a:noFill/>
          <a:ln>
            <a:noFill/>
          </a:ln>
        </p:spPr>
      </p:pic>
      <p:sp>
        <p:nvSpPr>
          <p:cNvPr id="282" name="Google Shape;282;p35"/>
          <p:cNvSpPr/>
          <p:nvPr/>
        </p:nvSpPr>
        <p:spPr>
          <a:xfrm>
            <a:off x="18200" y="1377000"/>
            <a:ext cx="2207400" cy="23850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Use the CLI First to Scan Locally</a:t>
            </a:r>
            <a:endParaRPr b="1" sz="800">
              <a:solidFill>
                <a:schemeClr val="dk1"/>
              </a:solidFill>
            </a:endParaRPr>
          </a:p>
          <a:p>
            <a:pPr indent="0" lvl="0" marL="0" rtl="0" algn="l">
              <a:spcBef>
                <a:spcPts val="0"/>
              </a:spcBef>
              <a:spcAft>
                <a:spcPts val="0"/>
              </a:spcAft>
              <a:buNone/>
            </a:pPr>
            <a:r>
              <a:rPr lang="en" sz="800">
                <a:solidFill>
                  <a:schemeClr val="dk1"/>
                </a:solidFill>
              </a:rPr>
              <a:t>Security scanning using the docker scan command is part of your Docker tooling. You can scan images by running the scan command using the image ID or name.</a:t>
            </a:r>
            <a:endParaRPr sz="800">
              <a:solidFill>
                <a:schemeClr val="dk1"/>
              </a:solidFill>
            </a:endParaRPr>
          </a:p>
        </p:txBody>
      </p:sp>
      <p:sp>
        <p:nvSpPr>
          <p:cNvPr id="283" name="Google Shape;283;p35"/>
          <p:cNvSpPr/>
          <p:nvPr/>
        </p:nvSpPr>
        <p:spPr>
          <a:xfrm>
            <a:off x="6087300" y="1377000"/>
            <a:ext cx="3003000" cy="32040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Scan Base Images</a:t>
            </a:r>
            <a:endParaRPr b="1"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New container images are typically built off an existing base image. It takes a significant amount of time and resources to scan for vulnerabilities in base images without introducing new susceptibilities.</a:t>
            </a:r>
            <a:endParaRPr sz="800">
              <a:solidFill>
                <a:schemeClr val="dk1"/>
              </a:solidFill>
            </a:endParaRPr>
          </a:p>
          <a:p>
            <a:pPr indent="0" lvl="0" marL="0" rtl="0" algn="l">
              <a:spcBef>
                <a:spcPts val="0"/>
              </a:spcBef>
              <a:spcAft>
                <a:spcPts val="0"/>
              </a:spcAft>
              <a:buNone/>
            </a:pPr>
            <a:r>
              <a:rPr lang="en" sz="800">
                <a:solidFill>
                  <a:schemeClr val="dk1"/>
                </a:solidFill>
              </a:rPr>
              <a:t>For this reason, you should focus on base images from third parties. The trustworthiness of the source of your base image and host is important. Look for images from open-source groups and known companies as well as those hosted on reputable registries. In addition, look for the availability of the source code and Dockerfile for all components.</a:t>
            </a:r>
            <a:endParaRPr sz="800">
              <a:solidFill>
                <a:schemeClr val="dk1"/>
              </a:solidFill>
            </a:endParaRPr>
          </a:p>
        </p:txBody>
      </p:sp>
      <p:sp>
        <p:nvSpPr>
          <p:cNvPr id="284" name="Google Shape;284;p35"/>
          <p:cNvSpPr/>
          <p:nvPr/>
        </p:nvSpPr>
        <p:spPr>
          <a:xfrm>
            <a:off x="3083700" y="1159650"/>
            <a:ext cx="2590200" cy="3159600"/>
          </a:xfrm>
          <a:prstGeom prst="ellipse">
            <a:avLst/>
          </a:prstGeom>
          <a:solidFill>
            <a:schemeClr val="lt2"/>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Integrate/Automate Scanning Using a CI Pipeline</a:t>
            </a:r>
            <a:endParaRPr b="1"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Developers often notice security vulnerabilities in their build when it’s too late. To avoid this, you need to embed scanning into your CI/CD pipeline to address the problem early and ensure a cleaner operating environment.</a:t>
            </a:r>
            <a:endParaRPr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Scanning early and reporting a failed build directly in the pipeline will help you know why your build failed and how to rectify it.</a:t>
            </a:r>
            <a:endParaRPr sz="800">
              <a:solidFill>
                <a:schemeClr val="dk1"/>
              </a:solidFill>
            </a:endParaRPr>
          </a:p>
          <a:p>
            <a:pPr indent="0" lvl="0" marL="0" rtl="0" algn="l">
              <a:spcBef>
                <a:spcPts val="0"/>
              </a:spcBef>
              <a:spcAft>
                <a:spcPts val="0"/>
              </a:spcAft>
              <a:buNone/>
            </a:pPr>
            <a:r>
              <a:rPr lang="en" sz="800">
                <a:solidFill>
                  <a:schemeClr val="dk1"/>
                </a:solidFill>
              </a:rPr>
              <a:t>Ideally, you should integrate security scans into every possible segment of your pipeline. You can automate the process by using a CI pipeline that will help you continuously analyze images that you build.</a:t>
            </a:r>
            <a:endParaRPr sz="800">
              <a:solidFill>
                <a:schemeClr val="dk1"/>
              </a:solidFill>
            </a:endParaRPr>
          </a:p>
        </p:txBody>
      </p:sp>
      <p:sp>
        <p:nvSpPr>
          <p:cNvPr id="285" name="Google Shape;285;p35"/>
          <p:cNvSpPr txBox="1"/>
          <p:nvPr/>
        </p:nvSpPr>
        <p:spPr>
          <a:xfrm>
            <a:off x="1060825" y="123150"/>
            <a:ext cx="6324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Continuous Scanning on  docker-image</a:t>
            </a:r>
            <a:endParaRPr b="1" sz="31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6"/>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91" name="Google Shape;291;p36"/>
          <p:cNvPicPr preferRelativeResize="0"/>
          <p:nvPr/>
        </p:nvPicPr>
        <p:blipFill>
          <a:blip r:embed="rId4">
            <a:alphaModFix/>
          </a:blip>
          <a:stretch>
            <a:fillRect/>
          </a:stretch>
        </p:blipFill>
        <p:spPr>
          <a:xfrm>
            <a:off x="6" y="0"/>
            <a:ext cx="1085175" cy="812850"/>
          </a:xfrm>
          <a:prstGeom prst="rect">
            <a:avLst/>
          </a:prstGeom>
          <a:noFill/>
          <a:ln>
            <a:noFill/>
          </a:ln>
        </p:spPr>
      </p:pic>
      <p:sp>
        <p:nvSpPr>
          <p:cNvPr id="292" name="Google Shape;292;p36"/>
          <p:cNvSpPr txBox="1"/>
          <p:nvPr/>
        </p:nvSpPr>
        <p:spPr>
          <a:xfrm>
            <a:off x="1060825" y="123150"/>
            <a:ext cx="6324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Continuous Scanning on  docker-image</a:t>
            </a:r>
            <a:endParaRPr b="1" sz="3100">
              <a:solidFill>
                <a:srgbClr val="FF0000"/>
              </a:solidFill>
            </a:endParaRPr>
          </a:p>
        </p:txBody>
      </p:sp>
      <p:pic>
        <p:nvPicPr>
          <p:cNvPr id="293" name="Google Shape;293;p36"/>
          <p:cNvPicPr preferRelativeResize="0"/>
          <p:nvPr/>
        </p:nvPicPr>
        <p:blipFill>
          <a:blip r:embed="rId5">
            <a:alphaModFix/>
          </a:blip>
          <a:stretch>
            <a:fillRect/>
          </a:stretch>
        </p:blipFill>
        <p:spPr>
          <a:xfrm>
            <a:off x="1461950" y="1380700"/>
            <a:ext cx="6486107" cy="3638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7"/>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99" name="Google Shape;299;p37"/>
          <p:cNvPicPr preferRelativeResize="0"/>
          <p:nvPr/>
        </p:nvPicPr>
        <p:blipFill>
          <a:blip r:embed="rId4">
            <a:alphaModFix/>
          </a:blip>
          <a:stretch>
            <a:fillRect/>
          </a:stretch>
        </p:blipFill>
        <p:spPr>
          <a:xfrm>
            <a:off x="6" y="0"/>
            <a:ext cx="1085175" cy="812850"/>
          </a:xfrm>
          <a:prstGeom prst="rect">
            <a:avLst/>
          </a:prstGeom>
          <a:noFill/>
          <a:ln>
            <a:noFill/>
          </a:ln>
        </p:spPr>
      </p:pic>
      <p:sp>
        <p:nvSpPr>
          <p:cNvPr id="300" name="Google Shape;300;p37"/>
          <p:cNvSpPr/>
          <p:nvPr/>
        </p:nvSpPr>
        <p:spPr>
          <a:xfrm>
            <a:off x="18200" y="1377000"/>
            <a:ext cx="1922400" cy="19392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Use Docker Hub’s Native Scanning</a:t>
            </a:r>
            <a:endParaRPr b="1" sz="800">
              <a:solidFill>
                <a:schemeClr val="dk1"/>
              </a:solidFill>
            </a:endParaRPr>
          </a:p>
          <a:p>
            <a:pPr indent="0" lvl="0" marL="0" rtl="0" algn="l">
              <a:spcBef>
                <a:spcPts val="0"/>
              </a:spcBef>
              <a:spcAft>
                <a:spcPts val="0"/>
              </a:spcAft>
              <a:buNone/>
            </a:pPr>
            <a:r>
              <a:rPr lang="en" sz="800">
                <a:solidFill>
                  <a:schemeClr val="dk1"/>
                </a:solidFill>
              </a:rPr>
              <a:t>If you’re already hosting images on Docker, you’ll be able to scan images on the specific repositories of your choice.</a:t>
            </a:r>
            <a:endParaRPr sz="800">
              <a:solidFill>
                <a:schemeClr val="dk1"/>
              </a:solidFill>
            </a:endParaRPr>
          </a:p>
        </p:txBody>
      </p:sp>
      <p:sp>
        <p:nvSpPr>
          <p:cNvPr id="301" name="Google Shape;301;p37"/>
          <p:cNvSpPr/>
          <p:nvPr/>
        </p:nvSpPr>
        <p:spPr>
          <a:xfrm>
            <a:off x="4337500" y="688025"/>
            <a:ext cx="2340600" cy="24630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Choose the Right-Sized Base Image</a:t>
            </a:r>
            <a:endParaRPr b="1"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You need to limit what you include in your runtime container to the essentials. Choosing the right size for your base image is your starting point.</a:t>
            </a:r>
            <a:endParaRPr sz="800">
              <a:solidFill>
                <a:schemeClr val="dk1"/>
              </a:solidFill>
            </a:endParaRPr>
          </a:p>
          <a:p>
            <a:pPr indent="0" lvl="0" marL="0" rtl="0" algn="l">
              <a:spcBef>
                <a:spcPts val="0"/>
              </a:spcBef>
              <a:spcAft>
                <a:spcPts val="0"/>
              </a:spcAft>
              <a:buNone/>
            </a:pPr>
            <a:r>
              <a:rPr lang="en" sz="800">
                <a:solidFill>
                  <a:schemeClr val="dk1"/>
                </a:solidFill>
              </a:rPr>
              <a:t>Images that are smaller in size and share layers have fewer dependencies and a small attack surface. That is to say, the security surface is reduced, and you require a smaller footprint for your most relevant libraries and dependencies.</a:t>
            </a:r>
            <a:endParaRPr sz="800">
              <a:solidFill>
                <a:schemeClr val="dk1"/>
              </a:solidFill>
            </a:endParaRPr>
          </a:p>
        </p:txBody>
      </p:sp>
      <p:sp>
        <p:nvSpPr>
          <p:cNvPr id="302" name="Google Shape;302;p37"/>
          <p:cNvSpPr/>
          <p:nvPr/>
        </p:nvSpPr>
        <p:spPr>
          <a:xfrm>
            <a:off x="2203250" y="1282250"/>
            <a:ext cx="1922400" cy="2078700"/>
          </a:xfrm>
          <a:prstGeom prst="ellipse">
            <a:avLst/>
          </a:prstGeom>
          <a:solidFill>
            <a:schemeClr val="lt2"/>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Scan for Secrets</a:t>
            </a:r>
            <a:endParaRPr b="1" sz="800">
              <a:solidFill>
                <a:schemeClr val="dk1"/>
              </a:solidFill>
            </a:endParaRPr>
          </a:p>
          <a:p>
            <a:pPr indent="0" lvl="0" marL="0" rtl="0" algn="l">
              <a:spcBef>
                <a:spcPts val="0"/>
              </a:spcBef>
              <a:spcAft>
                <a:spcPts val="0"/>
              </a:spcAft>
              <a:buNone/>
            </a:pPr>
            <a:r>
              <a:rPr lang="en" sz="800">
                <a:solidFill>
                  <a:schemeClr val="dk1"/>
                </a:solidFill>
              </a:rPr>
              <a:t>Using a Docker image build is convenient, since it allows you to include essential items such as secrets, password, username, private key, etc., as text in files. However, you may forget to remove these secrets before deploying the image in a production system.</a:t>
            </a:r>
            <a:endParaRPr sz="800">
              <a:solidFill>
                <a:schemeClr val="dk1"/>
              </a:solidFill>
            </a:endParaRPr>
          </a:p>
        </p:txBody>
      </p:sp>
      <p:sp>
        <p:nvSpPr>
          <p:cNvPr id="303" name="Google Shape;303;p37"/>
          <p:cNvSpPr txBox="1"/>
          <p:nvPr/>
        </p:nvSpPr>
        <p:spPr>
          <a:xfrm>
            <a:off x="1060825" y="123150"/>
            <a:ext cx="6324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Continuous Scanning on  docker-image</a:t>
            </a:r>
            <a:endParaRPr b="1" sz="3100">
              <a:solidFill>
                <a:srgbClr val="FF0000"/>
              </a:solidFill>
            </a:endParaRPr>
          </a:p>
        </p:txBody>
      </p:sp>
      <p:sp>
        <p:nvSpPr>
          <p:cNvPr id="304" name="Google Shape;304;p37"/>
          <p:cNvSpPr/>
          <p:nvPr/>
        </p:nvSpPr>
        <p:spPr>
          <a:xfrm>
            <a:off x="6713375" y="1282250"/>
            <a:ext cx="2430600" cy="2903400"/>
          </a:xfrm>
          <a:prstGeom prst="ellipse">
            <a:avLst/>
          </a:prstGeom>
          <a:solidFill>
            <a:schemeClr val="lt2"/>
          </a:solid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Scan for OS Vulnerabilities</a:t>
            </a:r>
            <a:endParaRPr b="1"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A container image consists of a complete operating system, an application, and a runtime. Updated software may be incompatible with the operating system and OSs are updated frequently to prevent this incompatibility. If an image’s OS is breached, there is a high probability that the resulting application will also be breached.</a:t>
            </a:r>
            <a:endParaRPr sz="800">
              <a:solidFill>
                <a:schemeClr val="dk1"/>
              </a:solidFill>
            </a:endParaRPr>
          </a:p>
          <a:p>
            <a:pPr indent="0" lvl="0" marL="0" rtl="0" algn="l">
              <a:spcBef>
                <a:spcPts val="0"/>
              </a:spcBef>
              <a:spcAft>
                <a:spcPts val="0"/>
              </a:spcAft>
              <a:buNone/>
            </a:pPr>
            <a:r>
              <a:rPr lang="en" sz="800">
                <a:solidFill>
                  <a:schemeClr val="dk1"/>
                </a:solidFill>
              </a:rPr>
              <a:t>Vulnerability scanning tools should always be used to review the state of your OS. If you identify any issues during the scan, fix them, and your deployment will be more secure.</a:t>
            </a:r>
            <a:endParaRPr sz="800">
              <a:solidFill>
                <a:schemeClr val="dk1"/>
              </a:solidFill>
            </a:endParaRPr>
          </a:p>
        </p:txBody>
      </p:sp>
      <p:sp>
        <p:nvSpPr>
          <p:cNvPr id="305" name="Google Shape;305;p37"/>
          <p:cNvSpPr/>
          <p:nvPr/>
        </p:nvSpPr>
        <p:spPr>
          <a:xfrm>
            <a:off x="1085175" y="3234600"/>
            <a:ext cx="1825800" cy="1842600"/>
          </a:xfrm>
          <a:prstGeom prst="ellipse">
            <a:avLst/>
          </a:prstGeom>
          <a:solidFill>
            <a:schemeClr val="lt2"/>
          </a:solidFill>
          <a:ln cap="flat" cmpd="sng" w="7620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700">
                <a:solidFill>
                  <a:schemeClr val="dk1"/>
                </a:solidFill>
              </a:rPr>
              <a:t>Update Frequently</a:t>
            </a:r>
            <a:endParaRPr b="1" sz="700">
              <a:solidFill>
                <a:schemeClr val="dk1"/>
              </a:solidFill>
            </a:endParaRPr>
          </a:p>
          <a:p>
            <a:pPr indent="0" lvl="0" marL="0" rtl="0" algn="l">
              <a:spcBef>
                <a:spcPts val="0"/>
              </a:spcBef>
              <a:spcAft>
                <a:spcPts val="0"/>
              </a:spcAft>
              <a:buNone/>
            </a:pPr>
            <a:r>
              <a:rPr lang="en" sz="700">
                <a:solidFill>
                  <a:schemeClr val="dk1"/>
                </a:solidFill>
              </a:rPr>
              <a:t>New image updates respond to pertinent security vulnerability disclosures. Older versions of images are susceptible to vulnerabilities and can ultimately make your container app more prone to malicious attacks. It’s vital to use specific tags when making updates.</a:t>
            </a:r>
            <a:endParaRPr sz="700">
              <a:solidFill>
                <a:schemeClr val="dk1"/>
              </a:solidFill>
            </a:endParaRPr>
          </a:p>
        </p:txBody>
      </p:sp>
      <p:sp>
        <p:nvSpPr>
          <p:cNvPr id="306" name="Google Shape;306;p37"/>
          <p:cNvSpPr/>
          <p:nvPr/>
        </p:nvSpPr>
        <p:spPr>
          <a:xfrm>
            <a:off x="3681875" y="3316200"/>
            <a:ext cx="2043300" cy="1727700"/>
          </a:xfrm>
          <a:prstGeom prst="ellipse">
            <a:avLst/>
          </a:prstGeom>
          <a:solidFill>
            <a:schemeClr val="lt2"/>
          </a:solidFill>
          <a:ln cap="flat" cmpd="sng" w="762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600">
                <a:solidFill>
                  <a:schemeClr val="dk1"/>
                </a:solidFill>
              </a:rPr>
              <a:t>Confirm That the Image Is Signed</a:t>
            </a:r>
            <a:endParaRPr b="1"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Before using a container image, check that it comes from a trusted source. You can do this by confirming that the image is signed.</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None/>
            </a:pPr>
            <a:r>
              <a:rPr lang="en" sz="600">
                <a:solidFill>
                  <a:schemeClr val="dk1"/>
                </a:solidFill>
              </a:rPr>
              <a:t>While image signing differs for each container platform, a digital signature is standard. As an image builder, you can use a private key to check for the image’s authenticity and verify that the image has not been tampered with.</a:t>
            </a:r>
            <a:endParaRPr sz="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8"/>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312" name="Google Shape;312;p38"/>
          <p:cNvPicPr preferRelativeResize="0"/>
          <p:nvPr/>
        </p:nvPicPr>
        <p:blipFill>
          <a:blip r:embed="rId4">
            <a:alphaModFix/>
          </a:blip>
          <a:stretch>
            <a:fillRect/>
          </a:stretch>
        </p:blipFill>
        <p:spPr>
          <a:xfrm>
            <a:off x="6" y="0"/>
            <a:ext cx="1085175" cy="812850"/>
          </a:xfrm>
          <a:prstGeom prst="rect">
            <a:avLst/>
          </a:prstGeom>
          <a:noFill/>
          <a:ln>
            <a:noFill/>
          </a:ln>
        </p:spPr>
      </p:pic>
      <p:sp>
        <p:nvSpPr>
          <p:cNvPr id="313" name="Google Shape;313;p38"/>
          <p:cNvSpPr/>
          <p:nvPr/>
        </p:nvSpPr>
        <p:spPr>
          <a:xfrm>
            <a:off x="2437275" y="1911300"/>
            <a:ext cx="1404300" cy="30204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or</a:t>
            </a:r>
            <a:endParaRPr/>
          </a:p>
        </p:txBody>
      </p:sp>
      <p:sp>
        <p:nvSpPr>
          <p:cNvPr id="314" name="Google Shape;314;p38"/>
          <p:cNvSpPr/>
          <p:nvPr/>
        </p:nvSpPr>
        <p:spPr>
          <a:xfrm>
            <a:off x="2548725" y="2172300"/>
            <a:ext cx="1085100" cy="1075500"/>
          </a:xfrm>
          <a:prstGeom prst="can">
            <a:avLst>
              <a:gd fmla="val 25000" name="adj"/>
            </a:avLst>
          </a:prstGeom>
          <a:solidFill>
            <a:srgbClr val="FF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Jenkins</a:t>
            </a:r>
            <a:endParaRPr/>
          </a:p>
        </p:txBody>
      </p:sp>
      <p:sp>
        <p:nvSpPr>
          <p:cNvPr id="315" name="Google Shape;315;p38"/>
          <p:cNvSpPr/>
          <p:nvPr/>
        </p:nvSpPr>
        <p:spPr>
          <a:xfrm>
            <a:off x="2596875" y="3720100"/>
            <a:ext cx="1085100" cy="1075500"/>
          </a:xfrm>
          <a:prstGeom prst="can">
            <a:avLst>
              <a:gd fmla="val 25000" name="adj"/>
            </a:avLst>
          </a:prstGeom>
          <a:solidFill>
            <a:srgbClr val="93C47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Gitlab</a:t>
            </a:r>
            <a:endParaRPr/>
          </a:p>
        </p:txBody>
      </p:sp>
      <p:pic>
        <p:nvPicPr>
          <p:cNvPr id="316" name="Google Shape;316;p38"/>
          <p:cNvPicPr preferRelativeResize="0"/>
          <p:nvPr/>
        </p:nvPicPr>
        <p:blipFill>
          <a:blip r:embed="rId5">
            <a:alphaModFix/>
          </a:blip>
          <a:stretch>
            <a:fillRect/>
          </a:stretch>
        </p:blipFill>
        <p:spPr>
          <a:xfrm>
            <a:off x="672800" y="1098196"/>
            <a:ext cx="872800" cy="485499"/>
          </a:xfrm>
          <a:prstGeom prst="rect">
            <a:avLst/>
          </a:prstGeom>
          <a:noFill/>
          <a:ln>
            <a:noFill/>
          </a:ln>
        </p:spPr>
      </p:pic>
      <p:cxnSp>
        <p:nvCxnSpPr>
          <p:cNvPr id="317" name="Google Shape;317;p38"/>
          <p:cNvCxnSpPr>
            <a:stCxn id="316" idx="2"/>
          </p:cNvCxnSpPr>
          <p:nvPr/>
        </p:nvCxnSpPr>
        <p:spPr>
          <a:xfrm flipH="1">
            <a:off x="816700" y="1583695"/>
            <a:ext cx="292500" cy="41190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38"/>
          <p:cNvSpPr/>
          <p:nvPr/>
        </p:nvSpPr>
        <p:spPr>
          <a:xfrm>
            <a:off x="349550" y="2005350"/>
            <a:ext cx="1390800" cy="3020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9" name="Google Shape;319;p38"/>
          <p:cNvSpPr/>
          <p:nvPr/>
        </p:nvSpPr>
        <p:spPr>
          <a:xfrm>
            <a:off x="525450" y="2172300"/>
            <a:ext cx="730500" cy="603300"/>
          </a:xfrm>
          <a:prstGeom prst="can">
            <a:avLst>
              <a:gd fmla="val 25000" name="adj"/>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Github</a:t>
            </a:r>
            <a:endParaRPr b="1" sz="1200"/>
          </a:p>
        </p:txBody>
      </p:sp>
      <p:sp>
        <p:nvSpPr>
          <p:cNvPr id="320" name="Google Shape;320;p38"/>
          <p:cNvSpPr/>
          <p:nvPr/>
        </p:nvSpPr>
        <p:spPr>
          <a:xfrm>
            <a:off x="558725" y="2972900"/>
            <a:ext cx="730500" cy="631200"/>
          </a:xfrm>
          <a:prstGeom prst="can">
            <a:avLst>
              <a:gd fmla="val 25000" name="adj"/>
            </a:avLst>
          </a:prstGeom>
          <a:solidFill>
            <a:srgbClr val="4C113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Gitlab</a:t>
            </a:r>
            <a:endParaRPr b="1"/>
          </a:p>
        </p:txBody>
      </p:sp>
      <p:cxnSp>
        <p:nvCxnSpPr>
          <p:cNvPr id="321" name="Google Shape;321;p38"/>
          <p:cNvCxnSpPr>
            <a:stCxn id="318" idx="3"/>
          </p:cNvCxnSpPr>
          <p:nvPr/>
        </p:nvCxnSpPr>
        <p:spPr>
          <a:xfrm flipH="1" rot="10800000">
            <a:off x="1740350" y="3282750"/>
            <a:ext cx="652200" cy="232800"/>
          </a:xfrm>
          <a:prstGeom prst="straightConnector1">
            <a:avLst/>
          </a:prstGeom>
          <a:noFill/>
          <a:ln cap="flat" cmpd="sng" w="9525">
            <a:solidFill>
              <a:schemeClr val="dk2"/>
            </a:solidFill>
            <a:prstDash val="solid"/>
            <a:round/>
            <a:headEnd len="med" w="med" type="none"/>
            <a:tailEnd len="med" w="med" type="triangle"/>
          </a:ln>
        </p:spPr>
      </p:cxnSp>
      <p:sp>
        <p:nvSpPr>
          <p:cNvPr id="322" name="Google Shape;322;p38"/>
          <p:cNvSpPr/>
          <p:nvPr/>
        </p:nvSpPr>
        <p:spPr>
          <a:xfrm>
            <a:off x="486300" y="3851500"/>
            <a:ext cx="1059300" cy="812700"/>
          </a:xfrm>
          <a:prstGeom prst="can">
            <a:avLst>
              <a:gd fmla="val 25000" name="adj"/>
            </a:avLst>
          </a:prstGeom>
          <a:solidFill>
            <a:srgbClr val="BF9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Bitbucket</a:t>
            </a:r>
            <a:endParaRPr b="1"/>
          </a:p>
        </p:txBody>
      </p:sp>
      <p:sp>
        <p:nvSpPr>
          <p:cNvPr id="323" name="Google Shape;323;p38"/>
          <p:cNvSpPr txBox="1"/>
          <p:nvPr/>
        </p:nvSpPr>
        <p:spPr>
          <a:xfrm>
            <a:off x="1205700" y="59950"/>
            <a:ext cx="6324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Continuous Scanning on  docker-image</a:t>
            </a:r>
            <a:endParaRPr b="1" sz="3100">
              <a:solidFill>
                <a:srgbClr val="FF0000"/>
              </a:solidFill>
            </a:endParaRPr>
          </a:p>
        </p:txBody>
      </p:sp>
      <p:sp>
        <p:nvSpPr>
          <p:cNvPr id="324" name="Google Shape;324;p38"/>
          <p:cNvSpPr/>
          <p:nvPr/>
        </p:nvSpPr>
        <p:spPr>
          <a:xfrm>
            <a:off x="4289300" y="1911300"/>
            <a:ext cx="1404300" cy="30204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325" name="Google Shape;325;p38"/>
          <p:cNvPicPr preferRelativeResize="0"/>
          <p:nvPr/>
        </p:nvPicPr>
        <p:blipFill>
          <a:blip r:embed="rId6">
            <a:alphaModFix/>
          </a:blip>
          <a:stretch>
            <a:fillRect/>
          </a:stretch>
        </p:blipFill>
        <p:spPr>
          <a:xfrm>
            <a:off x="4392050" y="2937475"/>
            <a:ext cx="1135025" cy="633500"/>
          </a:xfrm>
          <a:prstGeom prst="rect">
            <a:avLst/>
          </a:prstGeom>
          <a:noFill/>
          <a:ln>
            <a:noFill/>
          </a:ln>
        </p:spPr>
      </p:pic>
      <p:pic>
        <p:nvPicPr>
          <p:cNvPr id="326" name="Google Shape;326;p38"/>
          <p:cNvPicPr preferRelativeResize="0"/>
          <p:nvPr/>
        </p:nvPicPr>
        <p:blipFill>
          <a:blip r:embed="rId7">
            <a:alphaModFix/>
          </a:blip>
          <a:stretch>
            <a:fillRect/>
          </a:stretch>
        </p:blipFill>
        <p:spPr>
          <a:xfrm>
            <a:off x="8097850" y="1192972"/>
            <a:ext cx="730500" cy="603328"/>
          </a:xfrm>
          <a:prstGeom prst="rect">
            <a:avLst/>
          </a:prstGeom>
          <a:noFill/>
          <a:ln>
            <a:noFill/>
          </a:ln>
        </p:spPr>
      </p:pic>
      <p:pic>
        <p:nvPicPr>
          <p:cNvPr id="327" name="Google Shape;327;p38"/>
          <p:cNvPicPr preferRelativeResize="0"/>
          <p:nvPr/>
        </p:nvPicPr>
        <p:blipFill>
          <a:blip r:embed="rId8">
            <a:alphaModFix/>
          </a:blip>
          <a:stretch>
            <a:fillRect/>
          </a:stretch>
        </p:blipFill>
        <p:spPr>
          <a:xfrm>
            <a:off x="8154721" y="2159850"/>
            <a:ext cx="861004" cy="411900"/>
          </a:xfrm>
          <a:prstGeom prst="rect">
            <a:avLst/>
          </a:prstGeom>
          <a:noFill/>
          <a:ln>
            <a:noFill/>
          </a:ln>
        </p:spPr>
      </p:pic>
      <p:pic>
        <p:nvPicPr>
          <p:cNvPr id="328" name="Google Shape;328;p38"/>
          <p:cNvPicPr preferRelativeResize="0"/>
          <p:nvPr/>
        </p:nvPicPr>
        <p:blipFill>
          <a:blip r:embed="rId9">
            <a:alphaModFix/>
          </a:blip>
          <a:stretch>
            <a:fillRect/>
          </a:stretch>
        </p:blipFill>
        <p:spPr>
          <a:xfrm>
            <a:off x="8148825" y="3247808"/>
            <a:ext cx="872800" cy="454642"/>
          </a:xfrm>
          <a:prstGeom prst="rect">
            <a:avLst/>
          </a:prstGeom>
          <a:noFill/>
          <a:ln>
            <a:noFill/>
          </a:ln>
        </p:spPr>
      </p:pic>
      <p:pic>
        <p:nvPicPr>
          <p:cNvPr id="329" name="Google Shape;329;p38"/>
          <p:cNvPicPr preferRelativeResize="0"/>
          <p:nvPr/>
        </p:nvPicPr>
        <p:blipFill>
          <a:blip r:embed="rId10">
            <a:alphaModFix/>
          </a:blip>
          <a:stretch>
            <a:fillRect/>
          </a:stretch>
        </p:blipFill>
        <p:spPr>
          <a:xfrm>
            <a:off x="8154725" y="4213050"/>
            <a:ext cx="812700" cy="812700"/>
          </a:xfrm>
          <a:prstGeom prst="rect">
            <a:avLst/>
          </a:prstGeom>
          <a:noFill/>
          <a:ln>
            <a:noFill/>
          </a:ln>
        </p:spPr>
      </p:pic>
      <p:sp>
        <p:nvSpPr>
          <p:cNvPr id="330" name="Google Shape;330;p38"/>
          <p:cNvSpPr/>
          <p:nvPr/>
        </p:nvSpPr>
        <p:spPr>
          <a:xfrm>
            <a:off x="6285300" y="2224025"/>
            <a:ext cx="1434900" cy="179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Deployment areas</a:t>
            </a:r>
            <a:endParaRPr sz="1100"/>
          </a:p>
        </p:txBody>
      </p:sp>
      <p:cxnSp>
        <p:nvCxnSpPr>
          <p:cNvPr id="331" name="Google Shape;331;p38"/>
          <p:cNvCxnSpPr>
            <a:stCxn id="313" idx="3"/>
          </p:cNvCxnSpPr>
          <p:nvPr/>
        </p:nvCxnSpPr>
        <p:spPr>
          <a:xfrm flipH="1" rot="10800000">
            <a:off x="3841575" y="3188100"/>
            <a:ext cx="417900" cy="2334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38"/>
          <p:cNvCxnSpPr>
            <a:stCxn id="324" idx="3"/>
            <a:endCxn id="330" idx="2"/>
          </p:cNvCxnSpPr>
          <p:nvPr/>
        </p:nvCxnSpPr>
        <p:spPr>
          <a:xfrm flipH="1" rot="10800000">
            <a:off x="5693600" y="3121200"/>
            <a:ext cx="591600" cy="3003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38"/>
          <p:cNvCxnSpPr>
            <a:stCxn id="330" idx="7"/>
          </p:cNvCxnSpPr>
          <p:nvPr/>
        </p:nvCxnSpPr>
        <p:spPr>
          <a:xfrm flipH="1" rot="10800000">
            <a:off x="7510064" y="1633294"/>
            <a:ext cx="538800" cy="8535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38"/>
          <p:cNvCxnSpPr>
            <a:stCxn id="330" idx="6"/>
          </p:cNvCxnSpPr>
          <p:nvPr/>
        </p:nvCxnSpPr>
        <p:spPr>
          <a:xfrm flipH="1" rot="10800000">
            <a:off x="7720200" y="2469275"/>
            <a:ext cx="390000" cy="6519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38"/>
          <p:cNvCxnSpPr/>
          <p:nvPr/>
        </p:nvCxnSpPr>
        <p:spPr>
          <a:xfrm>
            <a:off x="7642075" y="3466700"/>
            <a:ext cx="629700" cy="222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38"/>
          <p:cNvCxnSpPr>
            <a:stCxn id="330" idx="5"/>
            <a:endCxn id="329" idx="1"/>
          </p:cNvCxnSpPr>
          <p:nvPr/>
        </p:nvCxnSpPr>
        <p:spPr>
          <a:xfrm>
            <a:off x="7510064" y="3755556"/>
            <a:ext cx="644700" cy="86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3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342" name="Google Shape;342;p39"/>
          <p:cNvPicPr preferRelativeResize="0"/>
          <p:nvPr/>
        </p:nvPicPr>
        <p:blipFill>
          <a:blip r:embed="rId4">
            <a:alphaModFix/>
          </a:blip>
          <a:stretch>
            <a:fillRect/>
          </a:stretch>
        </p:blipFill>
        <p:spPr>
          <a:xfrm>
            <a:off x="6" y="0"/>
            <a:ext cx="1085175" cy="812850"/>
          </a:xfrm>
          <a:prstGeom prst="rect">
            <a:avLst/>
          </a:prstGeom>
          <a:noFill/>
          <a:ln>
            <a:noFill/>
          </a:ln>
        </p:spPr>
      </p:pic>
      <p:sp>
        <p:nvSpPr>
          <p:cNvPr id="343" name="Google Shape;343;p39"/>
          <p:cNvSpPr txBox="1"/>
          <p:nvPr/>
        </p:nvSpPr>
        <p:spPr>
          <a:xfrm>
            <a:off x="1060825" y="123150"/>
            <a:ext cx="6324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General Practises</a:t>
            </a:r>
            <a:endParaRPr b="1" sz="3100">
              <a:solidFill>
                <a:srgbClr val="FF0000"/>
              </a:solidFill>
            </a:endParaRPr>
          </a:p>
        </p:txBody>
      </p:sp>
      <p:sp>
        <p:nvSpPr>
          <p:cNvPr id="344" name="Google Shape;344;p39"/>
          <p:cNvSpPr/>
          <p:nvPr/>
        </p:nvSpPr>
        <p:spPr>
          <a:xfrm>
            <a:off x="18200" y="1377000"/>
            <a:ext cx="3294000" cy="28419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Map threats and secure connections</a:t>
            </a:r>
            <a:endParaRPr b="1"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First, you must understand what potential security threats exist and which vulnerable points within the entire build and deployment process need additional protection. Conduct a threat modeling exercise to map threats to the pipeline.</a:t>
            </a:r>
            <a:endParaRPr sz="800">
              <a:solidFill>
                <a:schemeClr val="dk1"/>
              </a:solidFill>
            </a:endParaRPr>
          </a:p>
          <a:p>
            <a:pPr indent="0" lvl="0" marL="0" rtl="0" algn="l">
              <a:spcBef>
                <a:spcPts val="0"/>
              </a:spcBef>
              <a:spcAft>
                <a:spcPts val="0"/>
              </a:spcAft>
              <a:buNone/>
            </a:pPr>
            <a:r>
              <a:rPr lang="en" sz="800">
                <a:solidFill>
                  <a:schemeClr val="dk1"/>
                </a:solidFill>
              </a:rPr>
              <a:t>Every connection to the CI/CD pipeline is a potential point of compromise. Regularly patch and scan all devices that connect to the pipeline, and block the devices if they fail to meet security policy requirements. All connections should be made over Transport Layer Security. Configurations for repositories and build servers should be locked down and any scripted builds scanned for vulnerabilities.</a:t>
            </a:r>
            <a:endParaRPr sz="800">
              <a:solidFill>
                <a:schemeClr val="dk1"/>
              </a:solidFill>
            </a:endParaRPr>
          </a:p>
        </p:txBody>
      </p:sp>
      <p:sp>
        <p:nvSpPr>
          <p:cNvPr id="345" name="Google Shape;345;p39"/>
          <p:cNvSpPr/>
          <p:nvPr/>
        </p:nvSpPr>
        <p:spPr>
          <a:xfrm>
            <a:off x="5191525" y="1377000"/>
            <a:ext cx="3294000" cy="2841900"/>
          </a:xfrm>
          <a:prstGeom prst="ellipse">
            <a:avLst/>
          </a:prstGeom>
          <a:solidFill>
            <a:schemeClr val="lt2"/>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Tighten access control</a:t>
            </a:r>
            <a:endParaRPr b="1" sz="800">
              <a:solidFill>
                <a:schemeClr val="dk1"/>
              </a:solidFill>
            </a:endParaRPr>
          </a:p>
          <a:p>
            <a:pPr indent="0" lvl="0" marL="0" rtl="0" algn="l">
              <a:spcBef>
                <a:spcPts val="0"/>
              </a:spcBef>
              <a:spcAft>
                <a:spcPts val="0"/>
              </a:spcAft>
              <a:buNone/>
            </a:pPr>
            <a:r>
              <a:rPr lang="en" sz="800">
                <a:solidFill>
                  <a:schemeClr val="dk1"/>
                </a:solidFill>
              </a:rPr>
              <a:t>Establish access control lists and rules to control all access to the CI/CD pipeline -- it should be easily and instantly clear who has access to what, when and how. Log, monitor and manage access to every component and resource of the pipeline, whether it's role-based, time-based or task-based. Conduct regular audits to ensure redundant machine or service accounts and ex-employees are closed or have permissions revoked. Require strong authentication for all users, and regularly rotate passwords. Machine identity and authentication are vital to secure nonhuman access in containers.</a:t>
            </a:r>
            <a:endParaRPr sz="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0"/>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351" name="Google Shape;351;p40"/>
          <p:cNvPicPr preferRelativeResize="0"/>
          <p:nvPr/>
        </p:nvPicPr>
        <p:blipFill>
          <a:blip r:embed="rId4">
            <a:alphaModFix/>
          </a:blip>
          <a:stretch>
            <a:fillRect/>
          </a:stretch>
        </p:blipFill>
        <p:spPr>
          <a:xfrm>
            <a:off x="6" y="0"/>
            <a:ext cx="1085175" cy="812850"/>
          </a:xfrm>
          <a:prstGeom prst="rect">
            <a:avLst/>
          </a:prstGeom>
          <a:noFill/>
          <a:ln>
            <a:noFill/>
          </a:ln>
        </p:spPr>
      </p:pic>
      <p:sp>
        <p:nvSpPr>
          <p:cNvPr id="352" name="Google Shape;352;p40"/>
          <p:cNvSpPr txBox="1"/>
          <p:nvPr/>
        </p:nvSpPr>
        <p:spPr>
          <a:xfrm>
            <a:off x="1060825" y="123150"/>
            <a:ext cx="6324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General Practises</a:t>
            </a:r>
            <a:endParaRPr b="1" sz="3100">
              <a:solidFill>
                <a:srgbClr val="FF0000"/>
              </a:solidFill>
            </a:endParaRPr>
          </a:p>
        </p:txBody>
      </p:sp>
      <p:sp>
        <p:nvSpPr>
          <p:cNvPr id="353" name="Google Shape;353;p40"/>
          <p:cNvSpPr/>
          <p:nvPr/>
        </p:nvSpPr>
        <p:spPr>
          <a:xfrm>
            <a:off x="18200" y="1377000"/>
            <a:ext cx="3294000" cy="2841900"/>
          </a:xfrm>
          <a:prstGeom prst="ellipse">
            <a:avLst/>
          </a:prstGeom>
          <a:solidFill>
            <a:schemeClr val="lt2"/>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Separate duties and enforce permissions</a:t>
            </a:r>
            <a:endParaRPr b="1" sz="800">
              <a:solidFill>
                <a:schemeClr val="dk1"/>
              </a:solidFill>
            </a:endParaRPr>
          </a:p>
          <a:p>
            <a:pPr indent="0" lvl="0" marL="0" rtl="0" algn="l">
              <a:spcBef>
                <a:spcPts val="0"/>
              </a:spcBef>
              <a:spcAft>
                <a:spcPts val="0"/>
              </a:spcAft>
              <a:buNone/>
            </a:pPr>
            <a:r>
              <a:rPr lang="en" sz="800">
                <a:solidFill>
                  <a:schemeClr val="dk1"/>
                </a:solidFill>
              </a:rPr>
              <a:t>Development environments tend to be permissive when it comes to implementing least privilege because permissions can slow down or interfere with testing. Nevertheless, it's important to establish enforceable permissions for everyone who accesses the pipeline to control who can commit code changes to the repositories, create containers and deploy code to different environments. Least privilege also applies to applications, systems and connected devices within the pipeline that require privileges or permissions to perform essential tasks.</a:t>
            </a:r>
            <a:endParaRPr sz="800">
              <a:solidFill>
                <a:schemeClr val="dk1"/>
              </a:solidFill>
            </a:endParaRPr>
          </a:p>
        </p:txBody>
      </p:sp>
      <p:sp>
        <p:nvSpPr>
          <p:cNvPr id="354" name="Google Shape;354;p40"/>
          <p:cNvSpPr/>
          <p:nvPr/>
        </p:nvSpPr>
        <p:spPr>
          <a:xfrm>
            <a:off x="5191525" y="1377000"/>
            <a:ext cx="3294000" cy="2841900"/>
          </a:xfrm>
          <a:prstGeom prst="ellipse">
            <a:avLst/>
          </a:prstGeom>
          <a:solidFill>
            <a:schemeClr val="lt2"/>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Keep secrets safe</a:t>
            </a:r>
            <a:endParaRPr b="1" sz="800">
              <a:solidFill>
                <a:schemeClr val="dk1"/>
              </a:solidFill>
            </a:endParaRPr>
          </a:p>
          <a:p>
            <a:pPr indent="0" lvl="0" marL="0" rtl="0" algn="l">
              <a:spcBef>
                <a:spcPts val="0"/>
              </a:spcBef>
              <a:spcAft>
                <a:spcPts val="0"/>
              </a:spcAft>
              <a:buNone/>
            </a:pPr>
            <a:r>
              <a:rPr lang="en" sz="800">
                <a:solidFill>
                  <a:schemeClr val="dk1"/>
                </a:solidFill>
              </a:rPr>
              <a:t>Secrets are authentication credentials, such as usernames and passwords, API tokens, SSH keys and encryption keys, that allow access to applications and services. They are literally the keys to a project's data and resources. If these credentials are improperly secured and used, they can open the doors to a serious data breach or intellectual property theft.</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Control where you locate secrets and who has access to these credentials with a dedicated key management service. This encrypts, stores and injects secrets at runtime only when they are required. So, they are not exposed during the application's build or deployment, and they never appear in the actual source code.</a:t>
            </a:r>
            <a:endParaRPr sz="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1"/>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360" name="Google Shape;360;p41"/>
          <p:cNvPicPr preferRelativeResize="0"/>
          <p:nvPr/>
        </p:nvPicPr>
        <p:blipFill>
          <a:blip r:embed="rId4">
            <a:alphaModFix/>
          </a:blip>
          <a:stretch>
            <a:fillRect/>
          </a:stretch>
        </p:blipFill>
        <p:spPr>
          <a:xfrm>
            <a:off x="6" y="0"/>
            <a:ext cx="1085175" cy="812850"/>
          </a:xfrm>
          <a:prstGeom prst="rect">
            <a:avLst/>
          </a:prstGeom>
          <a:noFill/>
          <a:ln>
            <a:noFill/>
          </a:ln>
        </p:spPr>
      </p:pic>
      <p:sp>
        <p:nvSpPr>
          <p:cNvPr id="361" name="Google Shape;361;p41"/>
          <p:cNvSpPr txBox="1"/>
          <p:nvPr/>
        </p:nvSpPr>
        <p:spPr>
          <a:xfrm>
            <a:off x="1060825" y="123150"/>
            <a:ext cx="6324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General Practises</a:t>
            </a:r>
            <a:endParaRPr b="1" sz="3100">
              <a:solidFill>
                <a:srgbClr val="FF0000"/>
              </a:solidFill>
            </a:endParaRPr>
          </a:p>
        </p:txBody>
      </p:sp>
      <p:sp>
        <p:nvSpPr>
          <p:cNvPr id="362" name="Google Shape;362;p41"/>
          <p:cNvSpPr/>
          <p:nvPr/>
        </p:nvSpPr>
        <p:spPr>
          <a:xfrm>
            <a:off x="18200" y="1377000"/>
            <a:ext cx="3294000" cy="2841900"/>
          </a:xfrm>
          <a:prstGeom prst="ellipse">
            <a:avLst/>
          </a:prstGeom>
          <a:solidFill>
            <a:schemeClr val="lt2"/>
          </a:solidFill>
          <a:ln cap="flat" cmpd="sng" w="762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Lock up your code repository</a:t>
            </a:r>
            <a:endParaRPr b="1" sz="800">
              <a:solidFill>
                <a:schemeClr val="dk1"/>
              </a:solidFill>
            </a:endParaRPr>
          </a:p>
          <a:p>
            <a:pPr indent="0" lvl="0" marL="0" rtl="0" algn="l">
              <a:spcBef>
                <a:spcPts val="0"/>
              </a:spcBef>
              <a:spcAft>
                <a:spcPts val="0"/>
              </a:spcAft>
              <a:buNone/>
            </a:pPr>
            <a:r>
              <a:rPr lang="en" sz="800">
                <a:solidFill>
                  <a:schemeClr val="dk1"/>
                </a:solidFill>
              </a:rPr>
              <a:t>Businesses that self-host a Git-based code repository roll the dice against the high risk that a misconfiguration could create a vulnerability and expose the pipeline to attack -- Nissan's North America division recently learned this the hard way. However, even a hosted version control service must ensure secure access to the repository. Implement two-factor authentication and signed commits to prove the identity of the author, and preferably two people, to perform a commit. Define access roles on a per-repository basis to ensure only developers with valid access credentials can interact with individual repositories.</a:t>
            </a:r>
            <a:endParaRPr sz="800">
              <a:solidFill>
                <a:schemeClr val="dk1"/>
              </a:solidFill>
            </a:endParaRPr>
          </a:p>
        </p:txBody>
      </p:sp>
      <p:sp>
        <p:nvSpPr>
          <p:cNvPr id="363" name="Google Shape;363;p41"/>
          <p:cNvSpPr/>
          <p:nvPr/>
        </p:nvSpPr>
        <p:spPr>
          <a:xfrm>
            <a:off x="5850000" y="1377000"/>
            <a:ext cx="3294000" cy="28419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Diligently monitor and clean up</a:t>
            </a:r>
            <a:endParaRPr b="1" sz="800">
              <a:solidFill>
                <a:schemeClr val="dk1"/>
              </a:solidFill>
            </a:endParaRPr>
          </a:p>
          <a:p>
            <a:pPr indent="0" lvl="0" marL="0" rtl="0" algn="l">
              <a:spcBef>
                <a:spcPts val="0"/>
              </a:spcBef>
              <a:spcAft>
                <a:spcPts val="0"/>
              </a:spcAft>
              <a:buNone/>
            </a:pPr>
            <a:r>
              <a:rPr lang="en" sz="800">
                <a:solidFill>
                  <a:schemeClr val="dk1"/>
                </a:solidFill>
              </a:rPr>
              <a:t>A continuous software delivery pipeline, by definition, is a flow of constantly moving parts and processes for builds and deployments, but don't let the cadence distract you from proper security maintenance chores. Always monitor the CI/CD environment as it runs, and terminate any temporary resources such as containers and VMs after you complete tasks. To reduce the attack surface of containers and VMs, remove any unnecessary tools and utilities -- netcat is one example -- and launch containers in read-only mode if possible.</a:t>
            </a:r>
            <a:endParaRPr sz="800">
              <a:solidFill>
                <a:schemeClr val="dk1"/>
              </a:solidFill>
            </a:endParaRPr>
          </a:p>
        </p:txBody>
      </p:sp>
      <p:sp>
        <p:nvSpPr>
          <p:cNvPr id="364" name="Google Shape;364;p41"/>
          <p:cNvSpPr/>
          <p:nvPr/>
        </p:nvSpPr>
        <p:spPr>
          <a:xfrm>
            <a:off x="3454750" y="1381950"/>
            <a:ext cx="2252700" cy="23796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Stay informed and have a plan</a:t>
            </a:r>
            <a:endParaRPr b="1" sz="800">
              <a:solidFill>
                <a:schemeClr val="dk1"/>
              </a:solidFill>
            </a:endParaRPr>
          </a:p>
          <a:p>
            <a:pPr indent="0" lvl="0" marL="0" rtl="0" algn="l">
              <a:spcBef>
                <a:spcPts val="0"/>
              </a:spcBef>
              <a:spcAft>
                <a:spcPts val="0"/>
              </a:spcAft>
              <a:buNone/>
            </a:pPr>
            <a:r>
              <a:rPr lang="en" sz="800">
                <a:solidFill>
                  <a:schemeClr val="dk1"/>
                </a:solidFill>
              </a:rPr>
              <a:t>You can compromise third-party resources and services in a pipeline at any time. IT teams must closely monitor the security feeds and notices of vendors whose products and services they use to immediately discover and act on any breaking news. Establish an incident response plan to handle such an event and help minimize any impact on the pipeline.</a:t>
            </a:r>
            <a:endParaRPr sz="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71" name="Google Shape;71;p15"/>
          <p:cNvPicPr preferRelativeResize="0"/>
          <p:nvPr/>
        </p:nvPicPr>
        <p:blipFill>
          <a:blip r:embed="rId4">
            <a:alphaModFix/>
          </a:blip>
          <a:stretch>
            <a:fillRect/>
          </a:stretch>
        </p:blipFill>
        <p:spPr>
          <a:xfrm>
            <a:off x="6" y="0"/>
            <a:ext cx="1085175" cy="812850"/>
          </a:xfrm>
          <a:prstGeom prst="rect">
            <a:avLst/>
          </a:prstGeom>
          <a:noFill/>
          <a:ln>
            <a:noFill/>
          </a:ln>
        </p:spPr>
      </p:pic>
      <p:sp>
        <p:nvSpPr>
          <p:cNvPr id="72" name="Google Shape;72;p15"/>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INFO</a:t>
            </a:r>
            <a:endParaRPr b="1" sz="3100">
              <a:solidFill>
                <a:srgbClr val="FF0000"/>
              </a:solidFill>
            </a:endParaRPr>
          </a:p>
        </p:txBody>
      </p:sp>
      <p:sp>
        <p:nvSpPr>
          <p:cNvPr id="73" name="Google Shape;73;p15"/>
          <p:cNvSpPr txBox="1"/>
          <p:nvPr/>
        </p:nvSpPr>
        <p:spPr>
          <a:xfrm>
            <a:off x="837950" y="1457725"/>
            <a:ext cx="7222200" cy="27705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Many enterprises step up from DevOps to DevSecOps by adding continuous security validation into their CI/CD pipelines. A shift-left model builds security into applications from the beginning to greatly reduce the chances that production releases contain exploitable flaws and vulnerabilities. This compares with a process flow in which security testing occurs at the end of the development lifecycle.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However, the CI/CD pipeline itself is a target of compromise and abuse. Its access to proprietary code, databases, credentials, secrets, and development and production environments make it a rich prize for hackers. To many DevOps-driven organizations, this is a growing concern. This is especially true in the wake of the SolarWinds attacks and the Codecov breach, which compromised the software supply chains for thousands of organizations.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2"/>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370" name="Google Shape;370;p42"/>
          <p:cNvPicPr preferRelativeResize="0"/>
          <p:nvPr/>
        </p:nvPicPr>
        <p:blipFill>
          <a:blip r:embed="rId4">
            <a:alphaModFix/>
          </a:blip>
          <a:stretch>
            <a:fillRect/>
          </a:stretch>
        </p:blipFill>
        <p:spPr>
          <a:xfrm>
            <a:off x="6" y="0"/>
            <a:ext cx="1085175" cy="812850"/>
          </a:xfrm>
          <a:prstGeom prst="rect">
            <a:avLst/>
          </a:prstGeom>
          <a:noFill/>
          <a:ln>
            <a:noFill/>
          </a:ln>
        </p:spPr>
      </p:pic>
      <p:sp>
        <p:nvSpPr>
          <p:cNvPr id="371" name="Google Shape;371;p42"/>
          <p:cNvSpPr txBox="1"/>
          <p:nvPr/>
        </p:nvSpPr>
        <p:spPr>
          <a:xfrm>
            <a:off x="1060825" y="123150"/>
            <a:ext cx="6324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Password rotation</a:t>
            </a:r>
            <a:endParaRPr b="1" sz="3100">
              <a:solidFill>
                <a:srgbClr val="FF0000"/>
              </a:solidFill>
            </a:endParaRPr>
          </a:p>
        </p:txBody>
      </p:sp>
      <p:pic>
        <p:nvPicPr>
          <p:cNvPr id="372" name="Google Shape;372;p42"/>
          <p:cNvPicPr preferRelativeResize="0"/>
          <p:nvPr/>
        </p:nvPicPr>
        <p:blipFill>
          <a:blip r:embed="rId5">
            <a:alphaModFix/>
          </a:blip>
          <a:stretch>
            <a:fillRect/>
          </a:stretch>
        </p:blipFill>
        <p:spPr>
          <a:xfrm>
            <a:off x="2609925" y="1787525"/>
            <a:ext cx="2828925" cy="1619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378" name="Google Shape;378;p43"/>
          <p:cNvPicPr preferRelativeResize="0"/>
          <p:nvPr/>
        </p:nvPicPr>
        <p:blipFill>
          <a:blip r:embed="rId4">
            <a:alphaModFix/>
          </a:blip>
          <a:stretch>
            <a:fillRect/>
          </a:stretch>
        </p:blipFill>
        <p:spPr>
          <a:xfrm>
            <a:off x="6" y="0"/>
            <a:ext cx="1085175" cy="812850"/>
          </a:xfrm>
          <a:prstGeom prst="rect">
            <a:avLst/>
          </a:prstGeom>
          <a:noFill/>
          <a:ln>
            <a:noFill/>
          </a:ln>
        </p:spPr>
      </p:pic>
      <p:sp>
        <p:nvSpPr>
          <p:cNvPr id="379" name="Google Shape;379;p43"/>
          <p:cNvSpPr txBox="1"/>
          <p:nvPr/>
        </p:nvSpPr>
        <p:spPr>
          <a:xfrm>
            <a:off x="1060825" y="123150"/>
            <a:ext cx="6324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Encryption</a:t>
            </a:r>
            <a:endParaRPr b="1" sz="3100">
              <a:solidFill>
                <a:srgbClr val="FF0000"/>
              </a:solidFill>
            </a:endParaRPr>
          </a:p>
        </p:txBody>
      </p:sp>
      <p:pic>
        <p:nvPicPr>
          <p:cNvPr id="380" name="Google Shape;380;p43"/>
          <p:cNvPicPr preferRelativeResize="0"/>
          <p:nvPr/>
        </p:nvPicPr>
        <p:blipFill>
          <a:blip r:embed="rId5">
            <a:alphaModFix/>
          </a:blip>
          <a:stretch>
            <a:fillRect/>
          </a:stretch>
        </p:blipFill>
        <p:spPr>
          <a:xfrm>
            <a:off x="2609925" y="1787525"/>
            <a:ext cx="2828925" cy="1619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386" name="Google Shape;386;p44"/>
          <p:cNvPicPr preferRelativeResize="0"/>
          <p:nvPr/>
        </p:nvPicPr>
        <p:blipFill>
          <a:blip r:embed="rId4">
            <a:alphaModFix/>
          </a:blip>
          <a:stretch>
            <a:fillRect/>
          </a:stretch>
        </p:blipFill>
        <p:spPr>
          <a:xfrm>
            <a:off x="6" y="0"/>
            <a:ext cx="1085175" cy="812850"/>
          </a:xfrm>
          <a:prstGeom prst="rect">
            <a:avLst/>
          </a:prstGeom>
          <a:noFill/>
          <a:ln>
            <a:noFill/>
          </a:ln>
        </p:spPr>
      </p:pic>
      <p:sp>
        <p:nvSpPr>
          <p:cNvPr id="387" name="Google Shape;387;p44"/>
          <p:cNvSpPr txBox="1"/>
          <p:nvPr/>
        </p:nvSpPr>
        <p:spPr>
          <a:xfrm>
            <a:off x="1060825" y="123150"/>
            <a:ext cx="6324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Tools involved in the pipeline</a:t>
            </a:r>
            <a:endParaRPr b="1" sz="3100">
              <a:solidFill>
                <a:srgbClr val="FF0000"/>
              </a:solidFill>
            </a:endParaRPr>
          </a:p>
        </p:txBody>
      </p:sp>
      <p:pic>
        <p:nvPicPr>
          <p:cNvPr id="388" name="Google Shape;388;p44"/>
          <p:cNvPicPr preferRelativeResize="0"/>
          <p:nvPr/>
        </p:nvPicPr>
        <p:blipFill>
          <a:blip r:embed="rId5">
            <a:alphaModFix/>
          </a:blip>
          <a:stretch>
            <a:fillRect/>
          </a:stretch>
        </p:blipFill>
        <p:spPr>
          <a:xfrm>
            <a:off x="2325725" y="1815375"/>
            <a:ext cx="2828925" cy="1619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5"/>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394" name="Google Shape;394;p45"/>
          <p:cNvPicPr preferRelativeResize="0"/>
          <p:nvPr/>
        </p:nvPicPr>
        <p:blipFill>
          <a:blip r:embed="rId4">
            <a:alphaModFix/>
          </a:blip>
          <a:stretch>
            <a:fillRect/>
          </a:stretch>
        </p:blipFill>
        <p:spPr>
          <a:xfrm>
            <a:off x="6" y="0"/>
            <a:ext cx="1085175" cy="812850"/>
          </a:xfrm>
          <a:prstGeom prst="rect">
            <a:avLst/>
          </a:prstGeom>
          <a:noFill/>
          <a:ln>
            <a:noFill/>
          </a:ln>
        </p:spPr>
      </p:pic>
      <p:sp>
        <p:nvSpPr>
          <p:cNvPr id="395" name="Google Shape;395;p45"/>
          <p:cNvSpPr txBox="1"/>
          <p:nvPr/>
        </p:nvSpPr>
        <p:spPr>
          <a:xfrm>
            <a:off x="1060825" y="123150"/>
            <a:ext cx="6324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a:t>
            </a:r>
            <a:r>
              <a:rPr i="1" lang="en" sz="2700">
                <a:solidFill>
                  <a:srgbClr val="FF0000"/>
                </a:solidFill>
              </a:rPr>
              <a:t>Permission and Access</a:t>
            </a:r>
            <a:endParaRPr b="1" sz="3100">
              <a:solidFill>
                <a:srgbClr val="FF0000"/>
              </a:solidFill>
            </a:endParaRPr>
          </a:p>
        </p:txBody>
      </p:sp>
      <p:pic>
        <p:nvPicPr>
          <p:cNvPr id="396" name="Google Shape;396;p45"/>
          <p:cNvPicPr preferRelativeResize="0"/>
          <p:nvPr/>
        </p:nvPicPr>
        <p:blipFill>
          <a:blip r:embed="rId5">
            <a:alphaModFix/>
          </a:blip>
          <a:stretch>
            <a:fillRect/>
          </a:stretch>
        </p:blipFill>
        <p:spPr>
          <a:xfrm>
            <a:off x="2871825" y="2103325"/>
            <a:ext cx="2828925" cy="16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79" name="Google Shape;79;p16"/>
          <p:cNvPicPr preferRelativeResize="0"/>
          <p:nvPr/>
        </p:nvPicPr>
        <p:blipFill>
          <a:blip r:embed="rId4">
            <a:alphaModFix/>
          </a:blip>
          <a:stretch>
            <a:fillRect/>
          </a:stretch>
        </p:blipFill>
        <p:spPr>
          <a:xfrm>
            <a:off x="6" y="0"/>
            <a:ext cx="1085175" cy="812850"/>
          </a:xfrm>
          <a:prstGeom prst="rect">
            <a:avLst/>
          </a:prstGeom>
          <a:noFill/>
          <a:ln>
            <a:noFill/>
          </a:ln>
        </p:spPr>
      </p:pic>
      <p:sp>
        <p:nvSpPr>
          <p:cNvPr id="80" name="Google Shape;80;p16"/>
          <p:cNvSpPr txBox="1"/>
          <p:nvPr/>
        </p:nvSpPr>
        <p:spPr>
          <a:xfrm>
            <a:off x="1963625" y="147925"/>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INFO</a:t>
            </a:r>
            <a:endParaRPr b="1" sz="3100">
              <a:solidFill>
                <a:srgbClr val="FF0000"/>
              </a:solidFill>
            </a:endParaRPr>
          </a:p>
        </p:txBody>
      </p:sp>
      <p:sp>
        <p:nvSpPr>
          <p:cNvPr id="81" name="Google Shape;81;p16"/>
          <p:cNvSpPr txBox="1"/>
          <p:nvPr/>
        </p:nvSpPr>
        <p:spPr>
          <a:xfrm>
            <a:off x="837950" y="1457725"/>
            <a:ext cx="7222200" cy="17931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t>DevOps is at a crossroads when it comes to securing containers and Kubernetes. You must meet security and compliance requirements before you can deploy new apps—but containers introduce new security challenges that existing DevOps tools and processes simply don’t address.</a:t>
            </a:r>
            <a:endParaRPr/>
          </a:p>
          <a:p>
            <a:pPr indent="0" lvl="0" marL="0" rtl="0" algn="l">
              <a:lnSpc>
                <a:spcPct val="115000"/>
              </a:lnSpc>
              <a:spcBef>
                <a:spcPts val="1200"/>
              </a:spcBef>
              <a:spcAft>
                <a:spcPts val="1200"/>
              </a:spcAft>
              <a:buNone/>
            </a:pPr>
            <a:r>
              <a:rPr lang="en"/>
              <a:t>So, how can you secure what you cannot see and further, how can you get the scale and data depth you need to secure your DevOps workflows effectively?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87" name="Google Shape;87;p17"/>
          <p:cNvPicPr preferRelativeResize="0"/>
          <p:nvPr/>
        </p:nvPicPr>
        <p:blipFill>
          <a:blip r:embed="rId4">
            <a:alphaModFix/>
          </a:blip>
          <a:stretch>
            <a:fillRect/>
          </a:stretch>
        </p:blipFill>
        <p:spPr>
          <a:xfrm>
            <a:off x="6" y="0"/>
            <a:ext cx="1085175" cy="812850"/>
          </a:xfrm>
          <a:prstGeom prst="rect">
            <a:avLst/>
          </a:prstGeom>
          <a:noFill/>
          <a:ln>
            <a:noFill/>
          </a:ln>
        </p:spPr>
      </p:pic>
      <p:sp>
        <p:nvSpPr>
          <p:cNvPr id="88" name="Google Shape;88;p17"/>
          <p:cNvSpPr txBox="1"/>
          <p:nvPr/>
        </p:nvSpPr>
        <p:spPr>
          <a:xfrm>
            <a:off x="1974750" y="123150"/>
            <a:ext cx="4870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INFO</a:t>
            </a:r>
            <a:endParaRPr b="1" sz="3100">
              <a:solidFill>
                <a:srgbClr val="FF0000"/>
              </a:solidFill>
            </a:endParaRPr>
          </a:p>
        </p:txBody>
      </p:sp>
      <p:sp>
        <p:nvSpPr>
          <p:cNvPr id="89" name="Google Shape;89;p17"/>
          <p:cNvSpPr txBox="1"/>
          <p:nvPr/>
        </p:nvSpPr>
        <p:spPr>
          <a:xfrm>
            <a:off x="1144450" y="2048400"/>
            <a:ext cx="7222200" cy="1354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800"/>
              </a:spcBef>
              <a:spcAft>
                <a:spcPts val="0"/>
              </a:spcAft>
              <a:buClr>
                <a:schemeClr val="dk1"/>
              </a:buClr>
              <a:buSzPts val="1100"/>
              <a:buFont typeface="Arial"/>
              <a:buNone/>
            </a:pPr>
            <a:r>
              <a:rPr lang="en" sz="1700">
                <a:solidFill>
                  <a:schemeClr val="dk1"/>
                </a:solidFill>
              </a:rPr>
              <a:t>CI/CD security means fortifying everything that flows through your software pipeline with securing elements -- but the pipeline itself can be a target. Lock it down with these CI/CD protective steps.</a:t>
            </a:r>
            <a:endParaRPr sz="1700">
              <a:solidFill>
                <a:schemeClr val="dk1"/>
              </a:solidFill>
            </a:endParaRPr>
          </a:p>
          <a:p>
            <a:pPr indent="0" lvl="0" marL="0" rtl="0" algn="l">
              <a:spcBef>
                <a:spcPts val="4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95" name="Google Shape;95;p18"/>
          <p:cNvPicPr preferRelativeResize="0"/>
          <p:nvPr/>
        </p:nvPicPr>
        <p:blipFill>
          <a:blip r:embed="rId4">
            <a:alphaModFix/>
          </a:blip>
          <a:stretch>
            <a:fillRect/>
          </a:stretch>
        </p:blipFill>
        <p:spPr>
          <a:xfrm>
            <a:off x="6" y="0"/>
            <a:ext cx="1085175" cy="812850"/>
          </a:xfrm>
          <a:prstGeom prst="rect">
            <a:avLst/>
          </a:prstGeom>
          <a:noFill/>
          <a:ln>
            <a:noFill/>
          </a:ln>
        </p:spPr>
      </p:pic>
      <p:sp>
        <p:nvSpPr>
          <p:cNvPr id="96" name="Google Shape;96;p18"/>
          <p:cNvSpPr txBox="1"/>
          <p:nvPr/>
        </p:nvSpPr>
        <p:spPr>
          <a:xfrm>
            <a:off x="1289300" y="123150"/>
            <a:ext cx="55557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from  code:</a:t>
            </a:r>
            <a:endParaRPr b="1" sz="3100">
              <a:solidFill>
                <a:srgbClr val="0000FF"/>
              </a:solidFill>
            </a:endParaRPr>
          </a:p>
          <a:p>
            <a:pPr indent="0" lvl="0" marL="0" rtl="0" algn="l">
              <a:spcBef>
                <a:spcPts val="0"/>
              </a:spcBef>
              <a:spcAft>
                <a:spcPts val="0"/>
              </a:spcAft>
              <a:buNone/>
            </a:pPr>
            <a:r>
              <a:rPr i="1" lang="en" sz="2200">
                <a:solidFill>
                  <a:srgbClr val="FF0000"/>
                </a:solidFill>
              </a:rPr>
              <a:t>Integrated Development Environment (IDE)</a:t>
            </a:r>
            <a:r>
              <a:rPr b="1" lang="en" sz="3100">
                <a:solidFill>
                  <a:srgbClr val="0000FF"/>
                </a:solidFill>
              </a:rPr>
              <a:t> </a:t>
            </a:r>
            <a:endParaRPr b="1" sz="3100">
              <a:solidFill>
                <a:srgbClr val="FF0000"/>
              </a:solidFill>
            </a:endParaRPr>
          </a:p>
        </p:txBody>
      </p:sp>
      <p:sp>
        <p:nvSpPr>
          <p:cNvPr id="97" name="Google Shape;97;p18"/>
          <p:cNvSpPr txBox="1"/>
          <p:nvPr/>
        </p:nvSpPr>
        <p:spPr>
          <a:xfrm>
            <a:off x="1085175" y="1819925"/>
            <a:ext cx="7222200" cy="1754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Since the Development (DEV) is in charge of writing the entire application code the first CI/CD security layer start from them, from  best practices the DEV team need to integrated in their IDE (</a:t>
            </a:r>
            <a:r>
              <a:rPr b="1" lang="en" sz="1700">
                <a:solidFill>
                  <a:schemeClr val="dk1"/>
                </a:solidFill>
              </a:rPr>
              <a:t>vscode</a:t>
            </a:r>
            <a:r>
              <a:rPr lang="en" sz="1700">
                <a:solidFill>
                  <a:schemeClr val="dk1"/>
                </a:solidFill>
              </a:rPr>
              <a:t>,</a:t>
            </a:r>
            <a:r>
              <a:rPr b="1" lang="en" sz="1700">
                <a:solidFill>
                  <a:schemeClr val="dk1"/>
                </a:solidFill>
              </a:rPr>
              <a:t>NetBeans, Eclipse, IntelliJ)</a:t>
            </a:r>
            <a:r>
              <a:rPr lang="en" sz="1700">
                <a:solidFill>
                  <a:schemeClr val="dk1"/>
                </a:solidFill>
              </a:rPr>
              <a:t> a tool such as </a:t>
            </a:r>
            <a:r>
              <a:rPr b="1" lang="en" sz="1700">
                <a:solidFill>
                  <a:srgbClr val="FF00FF"/>
                </a:solidFill>
              </a:rPr>
              <a:t>Sonarlint </a:t>
            </a:r>
            <a:r>
              <a:rPr lang="en" sz="1700">
                <a:solidFill>
                  <a:schemeClr val="dk1"/>
                </a:solidFill>
              </a:rPr>
              <a:t>which will</a:t>
            </a:r>
            <a:r>
              <a:rPr lang="en" sz="1700">
                <a:solidFill>
                  <a:srgbClr val="00FF00"/>
                </a:solidFill>
              </a:rPr>
              <a:t> </a:t>
            </a:r>
            <a:r>
              <a:rPr b="1" lang="en" sz="1700">
                <a:solidFill>
                  <a:srgbClr val="00FF00"/>
                </a:solidFill>
              </a:rPr>
              <a:t>scan</a:t>
            </a:r>
            <a:r>
              <a:rPr lang="en" sz="1700">
                <a:solidFill>
                  <a:schemeClr val="dk1"/>
                </a:solidFill>
              </a:rPr>
              <a:t> and </a:t>
            </a:r>
            <a:r>
              <a:rPr b="1" lang="en" sz="1700">
                <a:solidFill>
                  <a:srgbClr val="00FF00"/>
                </a:solidFill>
              </a:rPr>
              <a:t>detect </a:t>
            </a:r>
            <a:r>
              <a:rPr b="1" lang="en" sz="1700">
                <a:solidFill>
                  <a:srgbClr val="00FF00"/>
                </a:solidFill>
              </a:rPr>
              <a:t>security</a:t>
            </a:r>
            <a:r>
              <a:rPr b="1" lang="en" sz="1700">
                <a:solidFill>
                  <a:srgbClr val="00FF00"/>
                </a:solidFill>
              </a:rPr>
              <a:t> hotspot</a:t>
            </a:r>
            <a:r>
              <a:rPr lang="en" sz="1700">
                <a:solidFill>
                  <a:schemeClr val="dk1"/>
                </a:solidFill>
              </a:rPr>
              <a:t> on the code on their IDE before they commit the code to the repository (gitlab, github, bitbucket) </a:t>
            </a:r>
            <a:endParaRPr/>
          </a:p>
        </p:txBody>
      </p:sp>
      <p:pic>
        <p:nvPicPr>
          <p:cNvPr id="98" name="Google Shape;98;p18"/>
          <p:cNvPicPr preferRelativeResize="0"/>
          <p:nvPr/>
        </p:nvPicPr>
        <p:blipFill>
          <a:blip r:embed="rId5">
            <a:alphaModFix/>
          </a:blip>
          <a:stretch>
            <a:fillRect/>
          </a:stretch>
        </p:blipFill>
        <p:spPr>
          <a:xfrm>
            <a:off x="2708350" y="3816200"/>
            <a:ext cx="3771900" cy="120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04" name="Google Shape;104;p19"/>
          <p:cNvPicPr preferRelativeResize="0"/>
          <p:nvPr/>
        </p:nvPicPr>
        <p:blipFill>
          <a:blip r:embed="rId4">
            <a:alphaModFix/>
          </a:blip>
          <a:stretch>
            <a:fillRect/>
          </a:stretch>
        </p:blipFill>
        <p:spPr>
          <a:xfrm>
            <a:off x="6" y="0"/>
            <a:ext cx="1085175" cy="812850"/>
          </a:xfrm>
          <a:prstGeom prst="rect">
            <a:avLst/>
          </a:prstGeom>
          <a:noFill/>
          <a:ln>
            <a:noFill/>
          </a:ln>
        </p:spPr>
      </p:pic>
      <p:sp>
        <p:nvSpPr>
          <p:cNvPr id="105" name="Google Shape;105;p19"/>
          <p:cNvSpPr txBox="1"/>
          <p:nvPr/>
        </p:nvSpPr>
        <p:spPr>
          <a:xfrm>
            <a:off x="1289300" y="123150"/>
            <a:ext cx="55557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from  code:</a:t>
            </a:r>
            <a:endParaRPr b="1" sz="3100">
              <a:solidFill>
                <a:srgbClr val="0000FF"/>
              </a:solidFill>
            </a:endParaRPr>
          </a:p>
          <a:p>
            <a:pPr indent="0" lvl="0" marL="0" rtl="0" algn="l">
              <a:spcBef>
                <a:spcPts val="0"/>
              </a:spcBef>
              <a:spcAft>
                <a:spcPts val="0"/>
              </a:spcAft>
              <a:buNone/>
            </a:pPr>
            <a:r>
              <a:rPr i="1" lang="en" sz="2200">
                <a:solidFill>
                  <a:srgbClr val="FF0000"/>
                </a:solidFill>
              </a:rPr>
              <a:t>Integrated Development Environment (IDE)</a:t>
            </a:r>
            <a:r>
              <a:rPr b="1" lang="en" sz="3100">
                <a:solidFill>
                  <a:srgbClr val="0000FF"/>
                </a:solidFill>
              </a:rPr>
              <a:t> </a:t>
            </a:r>
            <a:endParaRPr b="1" sz="3100">
              <a:solidFill>
                <a:srgbClr val="FF0000"/>
              </a:solidFill>
            </a:endParaRPr>
          </a:p>
        </p:txBody>
      </p:sp>
      <p:sp>
        <p:nvSpPr>
          <p:cNvPr id="106" name="Google Shape;106;p19"/>
          <p:cNvSpPr/>
          <p:nvPr/>
        </p:nvSpPr>
        <p:spPr>
          <a:xfrm>
            <a:off x="74500" y="1554750"/>
            <a:ext cx="1675500" cy="1711500"/>
          </a:xfrm>
          <a:prstGeom prst="cube">
            <a:avLst>
              <a:gd fmla="val 25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Developer</a:t>
            </a:r>
            <a:r>
              <a:rPr lang="en"/>
              <a:t> is typing code on vscode </a:t>
            </a:r>
            <a:endParaRPr/>
          </a:p>
        </p:txBody>
      </p:sp>
      <p:pic>
        <p:nvPicPr>
          <p:cNvPr id="107" name="Google Shape;107;p19"/>
          <p:cNvPicPr preferRelativeResize="0"/>
          <p:nvPr/>
        </p:nvPicPr>
        <p:blipFill>
          <a:blip r:embed="rId5">
            <a:alphaModFix/>
          </a:blip>
          <a:stretch>
            <a:fillRect/>
          </a:stretch>
        </p:blipFill>
        <p:spPr>
          <a:xfrm>
            <a:off x="1289300" y="1393150"/>
            <a:ext cx="587175" cy="587175"/>
          </a:xfrm>
          <a:prstGeom prst="rect">
            <a:avLst/>
          </a:prstGeom>
          <a:noFill/>
          <a:ln>
            <a:noFill/>
          </a:ln>
        </p:spPr>
      </p:pic>
      <p:sp>
        <p:nvSpPr>
          <p:cNvPr id="108" name="Google Shape;108;p19"/>
          <p:cNvSpPr/>
          <p:nvPr/>
        </p:nvSpPr>
        <p:spPr>
          <a:xfrm>
            <a:off x="2857200" y="1470450"/>
            <a:ext cx="1909500" cy="1795800"/>
          </a:xfrm>
          <a:prstGeom prst="cube">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Sonarlint scan the code as the developer type for </a:t>
            </a:r>
            <a:r>
              <a:rPr lang="en"/>
              <a:t>security</a:t>
            </a:r>
            <a:r>
              <a:rPr lang="en"/>
              <a:t> hotspot </a:t>
            </a:r>
            <a:r>
              <a:rPr lang="en"/>
              <a:t> </a:t>
            </a:r>
            <a:endParaRPr/>
          </a:p>
        </p:txBody>
      </p:sp>
      <p:sp>
        <p:nvSpPr>
          <p:cNvPr id="109" name="Google Shape;109;p19"/>
          <p:cNvSpPr/>
          <p:nvPr/>
        </p:nvSpPr>
        <p:spPr>
          <a:xfrm>
            <a:off x="1233575" y="3772650"/>
            <a:ext cx="1203675" cy="1337975"/>
          </a:xfrm>
          <a:prstGeom prst="flowChartMerg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dk1"/>
                </a:solidFill>
              </a:rPr>
              <a:t>Sonarlint detect an issue </a:t>
            </a:r>
            <a:endParaRPr/>
          </a:p>
        </p:txBody>
      </p:sp>
      <p:cxnSp>
        <p:nvCxnSpPr>
          <p:cNvPr id="110" name="Google Shape;110;p19"/>
          <p:cNvCxnSpPr>
            <a:endCxn id="108" idx="2"/>
          </p:cNvCxnSpPr>
          <p:nvPr/>
        </p:nvCxnSpPr>
        <p:spPr>
          <a:xfrm>
            <a:off x="1645800" y="2324325"/>
            <a:ext cx="1211400" cy="268500"/>
          </a:xfrm>
          <a:prstGeom prst="straightConnector1">
            <a:avLst/>
          </a:prstGeom>
          <a:noFill/>
          <a:ln cap="flat" cmpd="sng" w="28575">
            <a:solidFill>
              <a:schemeClr val="dk2"/>
            </a:solidFill>
            <a:prstDash val="solid"/>
            <a:round/>
            <a:headEnd len="med" w="med" type="none"/>
            <a:tailEnd len="med" w="med" type="triangle"/>
          </a:ln>
        </p:spPr>
      </p:cxnSp>
      <p:cxnSp>
        <p:nvCxnSpPr>
          <p:cNvPr id="111" name="Google Shape;111;p19"/>
          <p:cNvCxnSpPr>
            <a:stCxn id="108" idx="3"/>
            <a:endCxn id="109" idx="3"/>
          </p:cNvCxnSpPr>
          <p:nvPr/>
        </p:nvCxnSpPr>
        <p:spPr>
          <a:xfrm flipH="1">
            <a:off x="2136375" y="3266250"/>
            <a:ext cx="1451100" cy="1175400"/>
          </a:xfrm>
          <a:prstGeom prst="straightConnector1">
            <a:avLst/>
          </a:prstGeom>
          <a:noFill/>
          <a:ln cap="flat" cmpd="sng" w="28575">
            <a:solidFill>
              <a:schemeClr val="dk2"/>
            </a:solidFill>
            <a:prstDash val="solid"/>
            <a:round/>
            <a:headEnd len="med" w="med" type="none"/>
            <a:tailEnd len="med" w="med" type="triangle"/>
          </a:ln>
        </p:spPr>
      </p:cxnSp>
      <p:pic>
        <p:nvPicPr>
          <p:cNvPr id="112" name="Google Shape;112;p19"/>
          <p:cNvPicPr preferRelativeResize="0"/>
          <p:nvPr/>
        </p:nvPicPr>
        <p:blipFill>
          <a:blip r:embed="rId6">
            <a:alphaModFix/>
          </a:blip>
          <a:stretch>
            <a:fillRect/>
          </a:stretch>
        </p:blipFill>
        <p:spPr>
          <a:xfrm>
            <a:off x="4111250" y="1359700"/>
            <a:ext cx="990700" cy="317725"/>
          </a:xfrm>
          <a:prstGeom prst="rect">
            <a:avLst/>
          </a:prstGeom>
          <a:noFill/>
          <a:ln>
            <a:noFill/>
          </a:ln>
        </p:spPr>
      </p:pic>
      <p:pic>
        <p:nvPicPr>
          <p:cNvPr id="113" name="Google Shape;113;p19"/>
          <p:cNvPicPr preferRelativeResize="0"/>
          <p:nvPr/>
        </p:nvPicPr>
        <p:blipFill>
          <a:blip r:embed="rId7">
            <a:alphaModFix/>
          </a:blip>
          <a:stretch>
            <a:fillRect/>
          </a:stretch>
        </p:blipFill>
        <p:spPr>
          <a:xfrm>
            <a:off x="4863000" y="2118150"/>
            <a:ext cx="4078451" cy="3025350"/>
          </a:xfrm>
          <a:prstGeom prst="rect">
            <a:avLst/>
          </a:prstGeom>
          <a:noFill/>
          <a:ln>
            <a:noFill/>
          </a:ln>
        </p:spPr>
      </p:pic>
      <p:cxnSp>
        <p:nvCxnSpPr>
          <p:cNvPr id="114" name="Google Shape;114;p19"/>
          <p:cNvCxnSpPr/>
          <p:nvPr/>
        </p:nvCxnSpPr>
        <p:spPr>
          <a:xfrm flipH="1" rot="10800000">
            <a:off x="2136331" y="3628338"/>
            <a:ext cx="3109500" cy="813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20" name="Google Shape;120;p20"/>
          <p:cNvPicPr preferRelativeResize="0"/>
          <p:nvPr/>
        </p:nvPicPr>
        <p:blipFill>
          <a:blip r:embed="rId4">
            <a:alphaModFix/>
          </a:blip>
          <a:stretch>
            <a:fillRect/>
          </a:stretch>
        </p:blipFill>
        <p:spPr>
          <a:xfrm>
            <a:off x="6" y="0"/>
            <a:ext cx="1085175" cy="812850"/>
          </a:xfrm>
          <a:prstGeom prst="rect">
            <a:avLst/>
          </a:prstGeom>
          <a:noFill/>
          <a:ln>
            <a:noFill/>
          </a:ln>
        </p:spPr>
      </p:pic>
      <p:sp>
        <p:nvSpPr>
          <p:cNvPr id="121" name="Google Shape;121;p20"/>
          <p:cNvSpPr txBox="1"/>
          <p:nvPr/>
        </p:nvSpPr>
        <p:spPr>
          <a:xfrm>
            <a:off x="1974750" y="123150"/>
            <a:ext cx="4870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 from  code:</a:t>
            </a:r>
            <a:endParaRPr b="1" sz="3100">
              <a:solidFill>
                <a:srgbClr val="0000FF"/>
              </a:solidFill>
            </a:endParaRPr>
          </a:p>
          <a:p>
            <a:pPr indent="0" lvl="0" marL="0" rtl="0" algn="l">
              <a:spcBef>
                <a:spcPts val="0"/>
              </a:spcBef>
              <a:spcAft>
                <a:spcPts val="0"/>
              </a:spcAft>
              <a:buNone/>
            </a:pPr>
            <a:r>
              <a:rPr i="1" lang="en" sz="2700">
                <a:solidFill>
                  <a:srgbClr val="FF0000"/>
                </a:solidFill>
              </a:rPr>
              <a:t>Continuous Integration (CI)</a:t>
            </a:r>
            <a:endParaRPr b="1" sz="3100">
              <a:solidFill>
                <a:srgbClr val="FF0000"/>
              </a:solidFill>
            </a:endParaRPr>
          </a:p>
        </p:txBody>
      </p:sp>
      <p:sp>
        <p:nvSpPr>
          <p:cNvPr id="122" name="Google Shape;122;p20"/>
          <p:cNvSpPr txBox="1"/>
          <p:nvPr/>
        </p:nvSpPr>
        <p:spPr>
          <a:xfrm>
            <a:off x="1127725" y="1418700"/>
            <a:ext cx="7222200" cy="3089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1700">
                <a:solidFill>
                  <a:schemeClr val="dk1"/>
                </a:solidFill>
              </a:rPr>
              <a:t>The </a:t>
            </a:r>
            <a:r>
              <a:rPr b="1" lang="en" sz="1700">
                <a:solidFill>
                  <a:schemeClr val="dk1"/>
                </a:solidFill>
              </a:rPr>
              <a:t>DevOps</a:t>
            </a:r>
            <a:r>
              <a:rPr lang="en" sz="1700">
                <a:solidFill>
                  <a:schemeClr val="dk1"/>
                </a:solidFill>
              </a:rPr>
              <a:t> team should always make sure that the </a:t>
            </a:r>
            <a:r>
              <a:rPr b="1" lang="en" sz="1700">
                <a:solidFill>
                  <a:schemeClr val="dk1"/>
                </a:solidFill>
              </a:rPr>
              <a:t>Development</a:t>
            </a:r>
            <a:r>
              <a:rPr lang="en" sz="1700">
                <a:solidFill>
                  <a:schemeClr val="dk1"/>
                </a:solidFill>
              </a:rPr>
              <a:t> team write clean light and </a:t>
            </a:r>
            <a:r>
              <a:rPr lang="en" sz="1700">
                <a:solidFill>
                  <a:schemeClr val="dk1"/>
                </a:solidFill>
              </a:rPr>
              <a:t>secure code, therefore by best practise the DevOps team should always do continue inspection on the Development code at each commit my mean of tool such as Gitlab and/or jenkins as continuous integration tool then </a:t>
            </a:r>
            <a:r>
              <a:rPr b="1" lang="en" sz="1700">
                <a:solidFill>
                  <a:schemeClr val="dk1"/>
                </a:solidFill>
              </a:rPr>
              <a:t>SonarQube</a:t>
            </a:r>
            <a:r>
              <a:rPr lang="en" sz="1700">
                <a:solidFill>
                  <a:schemeClr val="dk1"/>
                </a:solidFill>
              </a:rPr>
              <a:t> as Continue inspection tool. </a:t>
            </a:r>
            <a:endParaRPr sz="1700">
              <a:solidFill>
                <a:schemeClr val="dk1"/>
              </a:solidFill>
            </a:endParaRPr>
          </a:p>
          <a:p>
            <a:pPr indent="0" lvl="0" marL="0" rtl="0" algn="l">
              <a:lnSpc>
                <a:spcPct val="115000"/>
              </a:lnSpc>
              <a:spcBef>
                <a:spcPts val="1800"/>
              </a:spcBef>
              <a:spcAft>
                <a:spcPts val="0"/>
              </a:spcAft>
              <a:buNone/>
            </a:pPr>
            <a:r>
              <a:rPr b="1" lang="en" sz="1700">
                <a:solidFill>
                  <a:schemeClr val="dk1"/>
                </a:solidFill>
              </a:rPr>
              <a:t>Sonarqube</a:t>
            </a:r>
            <a:r>
              <a:rPr lang="en" sz="1700">
                <a:solidFill>
                  <a:schemeClr val="dk1"/>
                </a:solidFill>
              </a:rPr>
              <a:t> need to be integrates and program with Gitlab and/or jenkins such ways that in case of security issue the build should be mark as fails and a report available or sonarqube UI </a:t>
            </a:r>
            <a:endParaRPr sz="1700">
              <a:solidFill>
                <a:schemeClr val="dk1"/>
              </a:solidFill>
            </a:endParaRPr>
          </a:p>
          <a:p>
            <a:pPr indent="0" lvl="0" marL="0" rtl="0" algn="l">
              <a:spcBef>
                <a:spcPts val="4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28" name="Google Shape;128;p21"/>
          <p:cNvPicPr preferRelativeResize="0"/>
          <p:nvPr/>
        </p:nvPicPr>
        <p:blipFill>
          <a:blip r:embed="rId4">
            <a:alphaModFix/>
          </a:blip>
          <a:stretch>
            <a:fillRect/>
          </a:stretch>
        </p:blipFill>
        <p:spPr>
          <a:xfrm>
            <a:off x="6" y="0"/>
            <a:ext cx="1085175" cy="812850"/>
          </a:xfrm>
          <a:prstGeom prst="rect">
            <a:avLst/>
          </a:prstGeom>
          <a:noFill/>
          <a:ln>
            <a:noFill/>
          </a:ln>
        </p:spPr>
      </p:pic>
      <p:sp>
        <p:nvSpPr>
          <p:cNvPr id="129" name="Google Shape;129;p21"/>
          <p:cNvSpPr/>
          <p:nvPr/>
        </p:nvSpPr>
        <p:spPr>
          <a:xfrm>
            <a:off x="6821600" y="1708050"/>
            <a:ext cx="2318100" cy="2004000"/>
          </a:xfrm>
          <a:prstGeom prst="cube">
            <a:avLst>
              <a:gd fmla="val 25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Sonarqube UI</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EKTECH sonarqube UI</a:t>
            </a:r>
            <a:endParaRPr/>
          </a:p>
        </p:txBody>
      </p:sp>
      <p:sp>
        <p:nvSpPr>
          <p:cNvPr id="130" name="Google Shape;130;p21"/>
          <p:cNvSpPr/>
          <p:nvPr/>
        </p:nvSpPr>
        <p:spPr>
          <a:xfrm>
            <a:off x="4571988" y="2005350"/>
            <a:ext cx="1779600" cy="1703100"/>
          </a:xfrm>
          <a:prstGeom prst="cube">
            <a:avLst>
              <a:gd fmla="val 25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Continue code inspection with Sonar scanner </a:t>
            </a:r>
            <a:endParaRPr/>
          </a:p>
        </p:txBody>
      </p:sp>
      <p:pic>
        <p:nvPicPr>
          <p:cNvPr id="131" name="Google Shape;131;p21"/>
          <p:cNvPicPr preferRelativeResize="0"/>
          <p:nvPr/>
        </p:nvPicPr>
        <p:blipFill>
          <a:blip r:embed="rId6">
            <a:alphaModFix/>
          </a:blip>
          <a:stretch>
            <a:fillRect/>
          </a:stretch>
        </p:blipFill>
        <p:spPr>
          <a:xfrm>
            <a:off x="7359800" y="1482850"/>
            <a:ext cx="1241700" cy="522500"/>
          </a:xfrm>
          <a:prstGeom prst="rect">
            <a:avLst/>
          </a:prstGeom>
          <a:noFill/>
          <a:ln>
            <a:noFill/>
          </a:ln>
        </p:spPr>
      </p:pic>
      <p:sp>
        <p:nvSpPr>
          <p:cNvPr id="132" name="Google Shape;132;p21"/>
          <p:cNvSpPr/>
          <p:nvPr/>
        </p:nvSpPr>
        <p:spPr>
          <a:xfrm>
            <a:off x="2437275" y="1911300"/>
            <a:ext cx="1404300" cy="30204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or</a:t>
            </a:r>
            <a:endParaRPr/>
          </a:p>
        </p:txBody>
      </p:sp>
      <p:sp>
        <p:nvSpPr>
          <p:cNvPr id="133" name="Google Shape;133;p21"/>
          <p:cNvSpPr/>
          <p:nvPr/>
        </p:nvSpPr>
        <p:spPr>
          <a:xfrm>
            <a:off x="2548725" y="2172300"/>
            <a:ext cx="1085100" cy="1075500"/>
          </a:xfrm>
          <a:prstGeom prst="can">
            <a:avLst>
              <a:gd fmla="val 25000" name="adj"/>
            </a:avLst>
          </a:prstGeom>
          <a:solidFill>
            <a:srgbClr val="FF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Jenkins</a:t>
            </a:r>
            <a:endParaRPr/>
          </a:p>
        </p:txBody>
      </p:sp>
      <p:sp>
        <p:nvSpPr>
          <p:cNvPr id="134" name="Google Shape;134;p21"/>
          <p:cNvSpPr/>
          <p:nvPr/>
        </p:nvSpPr>
        <p:spPr>
          <a:xfrm>
            <a:off x="2596875" y="3720100"/>
            <a:ext cx="1085100" cy="1075500"/>
          </a:xfrm>
          <a:prstGeom prst="can">
            <a:avLst>
              <a:gd fmla="val 25000" name="adj"/>
            </a:avLst>
          </a:prstGeom>
          <a:solidFill>
            <a:srgbClr val="93C47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Gitlab</a:t>
            </a:r>
            <a:endParaRPr/>
          </a:p>
        </p:txBody>
      </p:sp>
      <p:pic>
        <p:nvPicPr>
          <p:cNvPr id="135" name="Google Shape;135;p21"/>
          <p:cNvPicPr preferRelativeResize="0"/>
          <p:nvPr/>
        </p:nvPicPr>
        <p:blipFill>
          <a:blip r:embed="rId7">
            <a:alphaModFix/>
          </a:blip>
          <a:stretch>
            <a:fillRect/>
          </a:stretch>
        </p:blipFill>
        <p:spPr>
          <a:xfrm>
            <a:off x="672800" y="1098196"/>
            <a:ext cx="872800" cy="485499"/>
          </a:xfrm>
          <a:prstGeom prst="rect">
            <a:avLst/>
          </a:prstGeom>
          <a:noFill/>
          <a:ln>
            <a:noFill/>
          </a:ln>
        </p:spPr>
      </p:pic>
      <p:cxnSp>
        <p:nvCxnSpPr>
          <p:cNvPr id="136" name="Google Shape;136;p21"/>
          <p:cNvCxnSpPr>
            <a:stCxn id="135" idx="2"/>
          </p:cNvCxnSpPr>
          <p:nvPr/>
        </p:nvCxnSpPr>
        <p:spPr>
          <a:xfrm flipH="1">
            <a:off x="816700" y="1583695"/>
            <a:ext cx="292500" cy="4119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21"/>
          <p:cNvSpPr txBox="1"/>
          <p:nvPr/>
        </p:nvSpPr>
        <p:spPr>
          <a:xfrm>
            <a:off x="1423050" y="59950"/>
            <a:ext cx="6202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000FF"/>
                </a:solidFill>
              </a:rPr>
              <a:t>Security:</a:t>
            </a:r>
            <a:r>
              <a:rPr i="1" lang="en" sz="2700">
                <a:solidFill>
                  <a:srgbClr val="FF0000"/>
                </a:solidFill>
              </a:rPr>
              <a:t>Continuous Integration (CI)</a:t>
            </a:r>
            <a:endParaRPr b="1" sz="3100">
              <a:solidFill>
                <a:srgbClr val="FF0000"/>
              </a:solidFill>
            </a:endParaRPr>
          </a:p>
        </p:txBody>
      </p:sp>
      <p:sp>
        <p:nvSpPr>
          <p:cNvPr id="138" name="Google Shape;138;p21"/>
          <p:cNvSpPr/>
          <p:nvPr/>
        </p:nvSpPr>
        <p:spPr>
          <a:xfrm>
            <a:off x="349550" y="2005350"/>
            <a:ext cx="1390800" cy="3020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9" name="Google Shape;139;p21"/>
          <p:cNvSpPr/>
          <p:nvPr/>
        </p:nvSpPr>
        <p:spPr>
          <a:xfrm>
            <a:off x="525450" y="2172300"/>
            <a:ext cx="730500" cy="603300"/>
          </a:xfrm>
          <a:prstGeom prst="can">
            <a:avLst>
              <a:gd fmla="val 25000" name="adj"/>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Github</a:t>
            </a:r>
            <a:endParaRPr b="1" sz="1200"/>
          </a:p>
        </p:txBody>
      </p:sp>
      <p:sp>
        <p:nvSpPr>
          <p:cNvPr id="140" name="Google Shape;140;p21"/>
          <p:cNvSpPr/>
          <p:nvPr/>
        </p:nvSpPr>
        <p:spPr>
          <a:xfrm>
            <a:off x="558725" y="2972900"/>
            <a:ext cx="730500" cy="631200"/>
          </a:xfrm>
          <a:prstGeom prst="can">
            <a:avLst>
              <a:gd fmla="val 25000" name="adj"/>
            </a:avLst>
          </a:prstGeom>
          <a:solidFill>
            <a:srgbClr val="4C113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Gitlab</a:t>
            </a:r>
            <a:endParaRPr b="1"/>
          </a:p>
        </p:txBody>
      </p:sp>
      <p:cxnSp>
        <p:nvCxnSpPr>
          <p:cNvPr id="141" name="Google Shape;141;p21"/>
          <p:cNvCxnSpPr>
            <a:stCxn id="138" idx="3"/>
          </p:cNvCxnSpPr>
          <p:nvPr/>
        </p:nvCxnSpPr>
        <p:spPr>
          <a:xfrm flipH="1" rot="10800000">
            <a:off x="1740350" y="3282750"/>
            <a:ext cx="652200" cy="2328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1"/>
          <p:cNvCxnSpPr>
            <a:stCxn id="132" idx="3"/>
            <a:endCxn id="130" idx="2"/>
          </p:cNvCxnSpPr>
          <p:nvPr/>
        </p:nvCxnSpPr>
        <p:spPr>
          <a:xfrm flipH="1" rot="10800000">
            <a:off x="3841575" y="3069900"/>
            <a:ext cx="730500" cy="3516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1"/>
          <p:cNvCxnSpPr/>
          <p:nvPr/>
        </p:nvCxnSpPr>
        <p:spPr>
          <a:xfrm flipH="1" rot="10800000">
            <a:off x="6221050" y="2753350"/>
            <a:ext cx="512700" cy="2787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1"/>
          <p:cNvSpPr/>
          <p:nvPr/>
        </p:nvSpPr>
        <p:spPr>
          <a:xfrm>
            <a:off x="486300" y="3851500"/>
            <a:ext cx="1059300" cy="812700"/>
          </a:xfrm>
          <a:prstGeom prst="can">
            <a:avLst>
              <a:gd fmla="val 25000" name="adj"/>
            </a:avLst>
          </a:prstGeom>
          <a:solidFill>
            <a:srgbClr val="BF9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Bitbucket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