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5143500" cx="9144000"/>
  <p:notesSz cx="6858000" cy="9144000"/>
  <p:embeddedFontLst>
    <p:embeddedFont>
      <p:font typeface="Roboto"/>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oboto-regular.fnt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Roboto-italic.fntdata"/><Relationship Id="rId43" Type="http://schemas.openxmlformats.org/officeDocument/2006/relationships/slide" Target="slides/slide38.xml"/><Relationship Id="rId87" Type="http://schemas.openxmlformats.org/officeDocument/2006/relationships/font" Target="fonts/Roboto-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6bbd69df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16bbd69df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bbd69dfb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6bbd69dfb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bbd69dfb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6bbd69dfb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bbd69dfb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6bbd69dfb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bbd69dfb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6bbd69dfb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bbd69dfb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6bbd69dfb4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6bbd69dfb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6bbd69dfb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bbd69dfb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6bbd69dfb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6bbd69dfb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6bbd69dfb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bbd69dfb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6bbd69dfb4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bbd69dfb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6bbd69dfb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bbd69dfb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16bbd69dfb4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bbd69dfb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6bbd69dfb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6bbd69dfb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16bbd69dfb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bbd69dfb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6bbd69dfb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6bbd69dfb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6bbd69dfb4_0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6bbd69dfb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6bbd69dfb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6bbd69dfb4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6bbd69dfb4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6bbd69dfb4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6bbd69dfb4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6bbd69dfb4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6bbd69dfb4_0_4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6bbd69dfb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16bbd69dfb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6bbd69dfb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16bbd69dfb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bbd69df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6bbd69df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bbd69dfb4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16bbd69dfb4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6bbd69dfb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6bbd69dfb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6bbd69dfb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6bbd69dfb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6bbd69dfb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6bbd69dfb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6bbd69dfb4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16bbd69dfb4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6bbd69dfb4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6bbd69dfb4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6bbd69dfb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16bbd69dfb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6bbd69dfb4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6bbd69dfb4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6bbd69dfb4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16bbd69dfb4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6bbd69dfb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6bbd69dfb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bbd69dfb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6bbd69dfb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6bbd69dfb4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16bbd69dfb4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bbd69dfb4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6bbd69dfb4_0_6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6bbd69dfb4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16bbd69dfb4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6bbd69dfb4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16bbd69dfb4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6bbd69dfb4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16bbd69dfb4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6bbd69dfb4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16bbd69dfb4_0_6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6bbd69dfb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16bbd69dfb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6bbd69dfb4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16bbd69dfb4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bbd69dfb4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16bbd69dfb4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6bbd69dfb4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16bbd69dfb4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bbd69dfb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6bbd69dfb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bbd69dfb4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16bbd69dfb4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6bbd69dfb4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16bbd69dfb4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6bbd69dfb4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16bbd69dfb4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6bbd69dfb4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16bbd69dfb4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6bbd69dfb4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16bbd69dfb4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6bbd69dfb4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16bbd69dfb4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6bbd69dfb4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16bbd69dfb4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6bbd69dfb4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16bbd69dfb4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6bbd69dfb4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16bbd69dfb4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6bbd69dfb4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16bbd69dfb4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bbd69df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6bbd69dfb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6bbd69dfb4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16bbd69dfb4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6bbd69dfb4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16bbd69dfb4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6bbd69dfb4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16bbd69dfb4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6bbd69dfb4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16bbd69dfb4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6bbd69dfb4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16bbd69dfb4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6bbd69dfb4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16bbd69dfb4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6bbd69dfb4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16bbd69dfb4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6bbd69dfb4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16bbd69dfb4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6bbd69dfb4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16bbd69dfb4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6bbd69dfb4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16bbd69dfb4_0_5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bbd69dfb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6bbd69dfb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6bbd69dfb4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16bbd69dfb4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6bbd69dfb4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16bbd69dfb4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6bbd69dfb4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g16bbd69dfb4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6bbd69dfb4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g16bbd69dfb4_0_9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6bbd69dfb4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16bbd69dfb4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6bbd69dfb4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16bbd69dfb4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6bbd69dfb4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16bbd69dfb4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23d4716a0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123d4716a0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23d4716a0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123d4716a0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24917e3b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124917e3be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bbd69dfb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6bbd69dfb4_0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21ebd144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121ebd1446b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bbd69dfb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6bbd69dfb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6.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 Id="rId3"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 Id="rId3"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 Id="rId3" Type="http://schemas.openxmlformats.org/officeDocument/2006/relationships/image" Target="../media/image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 Id="rId3"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 Id="rId3"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 Id="rId3"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 Id="rId3"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1.png"/><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9.png"/><Relationship Id="rId4" Type="http://schemas.openxmlformats.org/officeDocument/2006/relationships/image" Target="../media/image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5" name="Google Shape;55;p13"/>
          <p:cNvSpPr/>
          <p:nvPr/>
        </p:nvSpPr>
        <p:spPr>
          <a:xfrm flipH="1" rot="-2700000">
            <a:off x="5951977" y="1028961"/>
            <a:ext cx="4598611" cy="4150751"/>
          </a:xfrm>
          <a:custGeom>
            <a:rect b="b" l="l" r="r" t="t"/>
            <a:pathLst>
              <a:path extrusionOk="0" h="5537781" w="6135300">
                <a:moveTo>
                  <a:pt x="0" y="0"/>
                </a:moveTo>
                <a:lnTo>
                  <a:pt x="6135300" y="0"/>
                </a:lnTo>
                <a:lnTo>
                  <a:pt x="6135300" y="3548931"/>
                </a:lnTo>
                <a:lnTo>
                  <a:pt x="4146451" y="5537781"/>
                </a:lnTo>
                <a:lnTo>
                  <a:pt x="0" y="1391331"/>
                </a:lnTo>
                <a:close/>
              </a:path>
            </a:pathLst>
          </a:custGeom>
          <a:solidFill>
            <a:schemeClr val="accent1">
              <a:alpha val="2902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6" name="Google Shape;56;p13"/>
          <p:cNvSpPr/>
          <p:nvPr/>
        </p:nvSpPr>
        <p:spPr>
          <a:xfrm>
            <a:off x="3587890" y="3954286"/>
            <a:ext cx="2378400" cy="1189200"/>
          </a:xfrm>
          <a:prstGeom prst="triangle">
            <a:avLst>
              <a:gd fmla="val 50000" name="adj"/>
            </a:avLst>
          </a:prstGeom>
          <a:solidFill>
            <a:schemeClr val="accent4">
              <a:alpha val="2902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7" name="Google Shape;57;p13"/>
          <p:cNvSpPr/>
          <p:nvPr/>
        </p:nvSpPr>
        <p:spPr>
          <a:xfrm rot="2700000">
            <a:off x="5205229" y="1307168"/>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8" name="Google Shape;58;p13"/>
          <p:cNvSpPr/>
          <p:nvPr/>
        </p:nvSpPr>
        <p:spPr>
          <a:xfrm rot="2700000">
            <a:off x="48762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9" name="Google Shape;59;p13"/>
          <p:cNvSpPr txBox="1"/>
          <p:nvPr>
            <p:ph type="ctrTitle"/>
          </p:nvPr>
        </p:nvSpPr>
        <p:spPr>
          <a:xfrm>
            <a:off x="5112893" y="204134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lang="en" sz="2100">
                <a:solidFill>
                  <a:srgbClr val="080808"/>
                </a:solidFill>
                <a:latin typeface="Times New Roman"/>
                <a:ea typeface="Times New Roman"/>
                <a:cs typeface="Times New Roman"/>
                <a:sym typeface="Times New Roman"/>
              </a:rPr>
              <a:t>Version Control System (VCS) - Git</a:t>
            </a:r>
            <a:endParaRPr sz="2100">
              <a:solidFill>
                <a:srgbClr val="080808"/>
              </a:solidFill>
              <a:latin typeface="Times New Roman"/>
              <a:ea typeface="Times New Roman"/>
              <a:cs typeface="Times New Roman"/>
              <a:sym typeface="Times New Roman"/>
            </a:endParaRPr>
          </a:p>
        </p:txBody>
      </p:sp>
      <p:sp>
        <p:nvSpPr>
          <p:cNvPr id="60" name="Google Shape;60;p13"/>
          <p:cNvSpPr/>
          <p:nvPr/>
        </p:nvSpPr>
        <p:spPr>
          <a:xfrm flipH="1" rot="-2700000">
            <a:off x="-685252" y="219325"/>
            <a:ext cx="3787880" cy="6896447"/>
          </a:xfrm>
          <a:custGeom>
            <a:rect b="b" l="l" r="r" t="t"/>
            <a:pathLst>
              <a:path extrusionOk="0" h="9200989" w="5053652">
                <a:moveTo>
                  <a:pt x="0" y="209273"/>
                </a:moveTo>
                <a:lnTo>
                  <a:pt x="209274" y="0"/>
                </a:lnTo>
                <a:lnTo>
                  <a:pt x="5053652" y="4844379"/>
                </a:lnTo>
                <a:lnTo>
                  <a:pt x="697042" y="9200989"/>
                </a:lnTo>
                <a:lnTo>
                  <a:pt x="0" y="9200989"/>
                </a:lnTo>
                <a:close/>
              </a:path>
            </a:pathLst>
          </a:custGeom>
          <a:solidFill>
            <a:schemeClr val="accent1">
              <a:alpha val="2902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Logo&#10;&#10;Description automatically generated" id="61" name="Google Shape;61;p13"/>
          <p:cNvPicPr preferRelativeResize="0"/>
          <p:nvPr/>
        </p:nvPicPr>
        <p:blipFill rotWithShape="1">
          <a:blip r:embed="rId3">
            <a:alphaModFix/>
          </a:blip>
          <a:srcRect b="0" l="0" r="0" t="0"/>
          <a:stretch/>
        </p:blipFill>
        <p:spPr>
          <a:xfrm>
            <a:off x="241301" y="1638365"/>
            <a:ext cx="3733538" cy="18667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45" name="Google Shape;145;p2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146" name="Google Shape;146;p2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47" name="Google Shape;147;p2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148" name="Google Shape;148;p22"/>
          <p:cNvPicPr preferRelativeResize="0"/>
          <p:nvPr/>
        </p:nvPicPr>
        <p:blipFill>
          <a:blip r:embed="rId4">
            <a:alphaModFix/>
          </a:blip>
          <a:stretch>
            <a:fillRect/>
          </a:stretch>
        </p:blipFill>
        <p:spPr>
          <a:xfrm>
            <a:off x="399825" y="715988"/>
            <a:ext cx="8153285" cy="3441400"/>
          </a:xfrm>
          <a:prstGeom prst="rect">
            <a:avLst/>
          </a:prstGeom>
          <a:noFill/>
          <a:ln>
            <a:noFill/>
          </a:ln>
        </p:spPr>
      </p:pic>
      <p:sp>
        <p:nvSpPr>
          <p:cNvPr id="149" name="Google Shape;149;p22"/>
          <p:cNvSpPr txBox="1"/>
          <p:nvPr/>
        </p:nvSpPr>
        <p:spPr>
          <a:xfrm>
            <a:off x="399825" y="4301850"/>
            <a:ext cx="30984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rgbClr val="FFFFFF"/>
                </a:highlight>
                <a:latin typeface="Times New Roman"/>
                <a:ea typeface="Times New Roman"/>
                <a:cs typeface="Times New Roman"/>
                <a:sym typeface="Times New Roman"/>
              </a:rPr>
              <a:t>Client</a:t>
            </a:r>
            <a:r>
              <a:rPr lang="en" sz="1700">
                <a:solidFill>
                  <a:srgbClr val="26282A"/>
                </a:solidFill>
                <a:highlight>
                  <a:srgbClr val="FFFFFF"/>
                </a:highlight>
                <a:latin typeface="Times New Roman"/>
                <a:ea typeface="Times New Roman"/>
                <a:cs typeface="Times New Roman"/>
                <a:sym typeface="Times New Roman"/>
              </a:rPr>
              <a:t> didn’t like the new feature</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55" name="Google Shape;155;p2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156" name="Google Shape;156;p2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57" name="Google Shape;157;p2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58" name="Google Shape;158;p23"/>
          <p:cNvSpPr txBox="1"/>
          <p:nvPr/>
        </p:nvSpPr>
        <p:spPr>
          <a:xfrm>
            <a:off x="399825" y="4301850"/>
            <a:ext cx="56787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delete the code and continue with the development</a:t>
            </a:r>
            <a:endParaRPr sz="1700">
              <a:latin typeface="Roboto"/>
              <a:ea typeface="Roboto"/>
              <a:cs typeface="Roboto"/>
              <a:sym typeface="Roboto"/>
            </a:endParaRPr>
          </a:p>
        </p:txBody>
      </p:sp>
      <p:pic>
        <p:nvPicPr>
          <p:cNvPr id="159" name="Google Shape;159;p23"/>
          <p:cNvPicPr preferRelativeResize="0"/>
          <p:nvPr/>
        </p:nvPicPr>
        <p:blipFill>
          <a:blip r:embed="rId4">
            <a:alphaModFix/>
          </a:blip>
          <a:stretch>
            <a:fillRect/>
          </a:stretch>
        </p:blipFill>
        <p:spPr>
          <a:xfrm>
            <a:off x="637350" y="524125"/>
            <a:ext cx="7697951" cy="3838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65" name="Google Shape;165;p2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 VCS</a:t>
            </a:r>
            <a:endParaRPr b="1" sz="1800">
              <a:solidFill>
                <a:srgbClr val="0B5394"/>
              </a:solidFill>
            </a:endParaRPr>
          </a:p>
        </p:txBody>
      </p:sp>
      <p:pic>
        <p:nvPicPr>
          <p:cNvPr id="166" name="Google Shape;166;p2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67" name="Google Shape;167;p2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68" name="Google Shape;168;p24"/>
          <p:cNvSpPr txBox="1"/>
          <p:nvPr/>
        </p:nvSpPr>
        <p:spPr>
          <a:xfrm>
            <a:off x="399825" y="4301850"/>
            <a:ext cx="67089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is similling now because he will take advantage of VCS when the client change his mind, and he want the new feature back</a:t>
            </a:r>
            <a:endParaRPr sz="1700">
              <a:latin typeface="Roboto"/>
              <a:ea typeface="Roboto"/>
              <a:cs typeface="Roboto"/>
              <a:sym typeface="Roboto"/>
            </a:endParaRPr>
          </a:p>
        </p:txBody>
      </p:sp>
      <p:pic>
        <p:nvPicPr>
          <p:cNvPr id="169" name="Google Shape;169;p24"/>
          <p:cNvPicPr preferRelativeResize="0"/>
          <p:nvPr/>
        </p:nvPicPr>
        <p:blipFill>
          <a:blip r:embed="rId4">
            <a:alphaModFix/>
          </a:blip>
          <a:stretch>
            <a:fillRect/>
          </a:stretch>
        </p:blipFill>
        <p:spPr>
          <a:xfrm>
            <a:off x="538675" y="707075"/>
            <a:ext cx="7396825" cy="354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75" name="Google Shape;175;p2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 VCS</a:t>
            </a:r>
            <a:endParaRPr b="1" sz="1800">
              <a:solidFill>
                <a:srgbClr val="0B5394"/>
              </a:solidFill>
            </a:endParaRPr>
          </a:p>
        </p:txBody>
      </p:sp>
      <p:pic>
        <p:nvPicPr>
          <p:cNvPr id="176" name="Google Shape;176;p2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77" name="Google Shape;177;p2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78" name="Google Shape;178;p25"/>
          <p:cNvSpPr txBox="1"/>
          <p:nvPr/>
        </p:nvSpPr>
        <p:spPr>
          <a:xfrm>
            <a:off x="399825" y="4301850"/>
            <a:ext cx="67089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is happy with VCS because it makes life easy </a:t>
            </a:r>
            <a:endParaRPr sz="1700">
              <a:latin typeface="Roboto"/>
              <a:ea typeface="Roboto"/>
              <a:cs typeface="Roboto"/>
              <a:sym typeface="Roboto"/>
            </a:endParaRPr>
          </a:p>
        </p:txBody>
      </p:sp>
      <p:pic>
        <p:nvPicPr>
          <p:cNvPr id="179" name="Google Shape;179;p25"/>
          <p:cNvPicPr preferRelativeResize="0"/>
          <p:nvPr/>
        </p:nvPicPr>
        <p:blipFill>
          <a:blip r:embed="rId4">
            <a:alphaModFix/>
          </a:blip>
          <a:stretch>
            <a:fillRect/>
          </a:stretch>
        </p:blipFill>
        <p:spPr>
          <a:xfrm>
            <a:off x="681000" y="646075"/>
            <a:ext cx="7369724" cy="351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26"/>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5" name="Google Shape;185;p26"/>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6" name="Google Shape;186;p26"/>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87" name="Google Shape;187;p26"/>
          <p:cNvSpPr txBox="1"/>
          <p:nvPr>
            <p:ph type="ctrTitle"/>
          </p:nvPr>
        </p:nvSpPr>
        <p:spPr>
          <a:xfrm>
            <a:off x="3167643" y="191259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What is VCS and it Benefits?</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188" name="Google Shape;188;p26"/>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94" name="Google Shape;194;p2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Version Control System (VCS)</a:t>
            </a:r>
            <a:endParaRPr b="1" sz="1800">
              <a:solidFill>
                <a:srgbClr val="0B5394"/>
              </a:solidFill>
            </a:endParaRPr>
          </a:p>
        </p:txBody>
      </p:sp>
      <p:pic>
        <p:nvPicPr>
          <p:cNvPr id="195" name="Google Shape;195;p2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96" name="Google Shape;196;p2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97" name="Google Shape;197;p27"/>
          <p:cNvSpPr txBox="1"/>
          <p:nvPr/>
        </p:nvSpPr>
        <p:spPr>
          <a:xfrm>
            <a:off x="463400" y="1078275"/>
            <a:ext cx="4443000" cy="34170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Clr>
                <a:srgbClr val="26282A"/>
              </a:buClr>
              <a:buSzPts val="1200"/>
              <a:buFont typeface="Times New Roman"/>
              <a:buChar char="●"/>
            </a:pPr>
            <a:r>
              <a:rPr b="1" lang="en" sz="1200">
                <a:solidFill>
                  <a:srgbClr val="26282A"/>
                </a:solidFill>
                <a:highlight>
                  <a:srgbClr val="FFFFFF"/>
                </a:highlight>
                <a:latin typeface="Times New Roman"/>
                <a:ea typeface="Times New Roman"/>
                <a:cs typeface="Times New Roman"/>
                <a:sym typeface="Times New Roman"/>
              </a:rPr>
              <a:t>VCS </a:t>
            </a:r>
            <a:r>
              <a:rPr lang="en" sz="1200">
                <a:solidFill>
                  <a:srgbClr val="26282A"/>
                </a:solidFill>
                <a:highlight>
                  <a:srgbClr val="FFFFFF"/>
                </a:highlight>
                <a:latin typeface="Times New Roman"/>
                <a:ea typeface="Times New Roman"/>
                <a:cs typeface="Times New Roman"/>
                <a:sym typeface="Times New Roman"/>
              </a:rPr>
              <a:t>is a system that document changes made to a file or a set of files. It allows multiple users to manage multiple revision of the same unit of information.</a:t>
            </a:r>
            <a:endParaRPr sz="1200">
              <a:solidFill>
                <a:srgbClr val="26282A"/>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26282A"/>
              </a:buClr>
              <a:buSzPts val="1200"/>
              <a:buFont typeface="Times New Roman"/>
              <a:buChar char="●"/>
            </a:pPr>
            <a:r>
              <a:rPr b="1" lang="en" sz="1200">
                <a:solidFill>
                  <a:srgbClr val="26282A"/>
                </a:solidFill>
                <a:highlight>
                  <a:srgbClr val="FFFFFF"/>
                </a:highlight>
                <a:latin typeface="Times New Roman"/>
                <a:ea typeface="Times New Roman"/>
                <a:cs typeface="Times New Roman"/>
                <a:sym typeface="Times New Roman"/>
              </a:rPr>
              <a:t>Version control</a:t>
            </a:r>
            <a:r>
              <a:rPr lang="en" sz="1200">
                <a:solidFill>
                  <a:srgbClr val="26282A"/>
                </a:solidFill>
                <a:highlight>
                  <a:srgbClr val="FFFFFF"/>
                </a:highlight>
                <a:latin typeface="Times New Roman"/>
                <a:ea typeface="Times New Roman"/>
                <a:cs typeface="Times New Roman"/>
                <a:sym typeface="Times New Roman"/>
              </a:rPr>
              <a:t>, also known as source control, is the practice of tracking and managing changes to software code. Version control systems are software tools that help software teams manage changes to source code over time.</a:t>
            </a:r>
            <a:endParaRPr sz="1200">
              <a:solidFill>
                <a:srgbClr val="26282A"/>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26282A"/>
              </a:buClr>
              <a:buSzPts val="1200"/>
              <a:buFont typeface="Times New Roman"/>
              <a:buChar char="●"/>
            </a:pPr>
            <a:r>
              <a:rPr b="1" lang="en" sz="1200">
                <a:solidFill>
                  <a:srgbClr val="26282A"/>
                </a:solidFill>
                <a:highlight>
                  <a:srgbClr val="FFFFFF"/>
                </a:highlight>
                <a:latin typeface="Times New Roman"/>
                <a:ea typeface="Times New Roman"/>
                <a:cs typeface="Times New Roman"/>
                <a:sym typeface="Times New Roman"/>
              </a:rPr>
              <a:t>A version control</a:t>
            </a:r>
            <a:r>
              <a:rPr lang="en" sz="1200">
                <a:solidFill>
                  <a:srgbClr val="26282A"/>
                </a:solidFill>
                <a:highlight>
                  <a:srgbClr val="FFFFFF"/>
                </a:highlight>
                <a:latin typeface="Times New Roman"/>
                <a:ea typeface="Times New Roman"/>
                <a:cs typeface="Times New Roman"/>
                <a:sym typeface="Times New Roman"/>
              </a:rPr>
              <a:t> system records changes to files stored in the system. These files can be source code, assets, or other documents that might be part of a software development project. Teams make changes in groups called commits or revisions</a:t>
            </a:r>
            <a:endParaRPr sz="1200">
              <a:solidFill>
                <a:srgbClr val="26282A"/>
              </a:solidFill>
              <a:highlight>
                <a:srgbClr val="FFFFFF"/>
              </a:highlight>
              <a:latin typeface="Times New Roman"/>
              <a:ea typeface="Times New Roman"/>
              <a:cs typeface="Times New Roman"/>
              <a:sym typeface="Times New Roman"/>
            </a:endParaRPr>
          </a:p>
        </p:txBody>
      </p:sp>
      <p:pic>
        <p:nvPicPr>
          <p:cNvPr id="198" name="Google Shape;198;p27"/>
          <p:cNvPicPr preferRelativeResize="0"/>
          <p:nvPr/>
        </p:nvPicPr>
        <p:blipFill>
          <a:blip r:embed="rId4">
            <a:alphaModFix/>
          </a:blip>
          <a:stretch>
            <a:fillRect/>
          </a:stretch>
        </p:blipFill>
        <p:spPr>
          <a:xfrm>
            <a:off x="5308750" y="1032700"/>
            <a:ext cx="3577275" cy="275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04" name="Google Shape;204;p2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Benefits </a:t>
            </a:r>
            <a:r>
              <a:rPr b="1" lang="en" sz="1800">
                <a:solidFill>
                  <a:srgbClr val="0B5394"/>
                </a:solidFill>
                <a:latin typeface="Roboto"/>
                <a:ea typeface="Roboto"/>
                <a:cs typeface="Roboto"/>
                <a:sym typeface="Roboto"/>
              </a:rPr>
              <a:t>Version Control System </a:t>
            </a:r>
            <a:endParaRPr b="1" sz="1800">
              <a:solidFill>
                <a:srgbClr val="0B5394"/>
              </a:solidFill>
            </a:endParaRPr>
          </a:p>
        </p:txBody>
      </p:sp>
      <p:pic>
        <p:nvPicPr>
          <p:cNvPr id="205" name="Google Shape;205;p2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06" name="Google Shape;206;p2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207" name="Google Shape;207;p28"/>
          <p:cNvSpPr txBox="1"/>
          <p:nvPr/>
        </p:nvSpPr>
        <p:spPr>
          <a:xfrm>
            <a:off x="605675" y="1620313"/>
            <a:ext cx="4639500" cy="258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rgbClr val="24292F"/>
                </a:solidFill>
                <a:highlight>
                  <a:schemeClr val="lt1"/>
                </a:highlight>
                <a:latin typeface="Times New Roman"/>
                <a:ea typeface="Times New Roman"/>
                <a:cs typeface="Times New Roman"/>
                <a:sym typeface="Times New Roman"/>
              </a:rPr>
              <a:t>Control System VCS allows you to:</a:t>
            </a:r>
            <a:endParaRPr b="1"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Revert the code files back to their previous state</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Recall and revert the entire project back to its previous state</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Compare code changes over specific durations of time</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Find who last modified a piece of code that might be causing an issue or a problem</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Know who introduced a particular issue and when</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Manage versioning of you code overtime</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keep track of of all changes</a:t>
            </a:r>
            <a:endParaRPr sz="1200">
              <a:solidFill>
                <a:srgbClr val="24292F"/>
              </a:solidFill>
              <a:highlight>
                <a:schemeClr val="lt1"/>
              </a:highlight>
              <a:latin typeface="Times New Roman"/>
              <a:ea typeface="Times New Roman"/>
              <a:cs typeface="Times New Roman"/>
              <a:sym typeface="Times New Roman"/>
            </a:endParaRPr>
          </a:p>
        </p:txBody>
      </p:sp>
      <p:pic>
        <p:nvPicPr>
          <p:cNvPr id="208" name="Google Shape;208;p28"/>
          <p:cNvPicPr preferRelativeResize="0"/>
          <p:nvPr/>
        </p:nvPicPr>
        <p:blipFill>
          <a:blip r:embed="rId4">
            <a:alphaModFix/>
          </a:blip>
          <a:stretch>
            <a:fillRect/>
          </a:stretch>
        </p:blipFill>
        <p:spPr>
          <a:xfrm>
            <a:off x="5335850" y="1120800"/>
            <a:ext cx="3577275" cy="275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14" name="Google Shape;214;p2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Tools for</a:t>
            </a:r>
            <a:r>
              <a:rPr b="1" lang="en" sz="1800">
                <a:solidFill>
                  <a:srgbClr val="0B5394"/>
                </a:solidFill>
                <a:latin typeface="Roboto"/>
                <a:ea typeface="Roboto"/>
                <a:cs typeface="Roboto"/>
                <a:sym typeface="Roboto"/>
              </a:rPr>
              <a:t> Version Control System </a:t>
            </a:r>
            <a:endParaRPr b="1" sz="1800">
              <a:solidFill>
                <a:srgbClr val="0B5394"/>
              </a:solidFill>
            </a:endParaRPr>
          </a:p>
        </p:txBody>
      </p:sp>
      <p:pic>
        <p:nvPicPr>
          <p:cNvPr id="215" name="Google Shape;215;p2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16" name="Google Shape;216;p2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17" name="Google Shape;217;p29"/>
          <p:cNvPicPr preferRelativeResize="0"/>
          <p:nvPr/>
        </p:nvPicPr>
        <p:blipFill>
          <a:blip r:embed="rId4">
            <a:alphaModFix/>
          </a:blip>
          <a:stretch>
            <a:fillRect/>
          </a:stretch>
        </p:blipFill>
        <p:spPr>
          <a:xfrm>
            <a:off x="6473750" y="571548"/>
            <a:ext cx="1912046" cy="886300"/>
          </a:xfrm>
          <a:prstGeom prst="rect">
            <a:avLst/>
          </a:prstGeom>
          <a:noFill/>
          <a:ln>
            <a:noFill/>
          </a:ln>
        </p:spPr>
      </p:pic>
      <p:pic>
        <p:nvPicPr>
          <p:cNvPr id="218" name="Google Shape;218;p29"/>
          <p:cNvPicPr preferRelativeResize="0"/>
          <p:nvPr/>
        </p:nvPicPr>
        <p:blipFill>
          <a:blip r:embed="rId5">
            <a:alphaModFix/>
          </a:blip>
          <a:stretch>
            <a:fillRect/>
          </a:stretch>
        </p:blipFill>
        <p:spPr>
          <a:xfrm>
            <a:off x="4120823" y="2639498"/>
            <a:ext cx="1687725" cy="1934709"/>
          </a:xfrm>
          <a:prstGeom prst="rect">
            <a:avLst/>
          </a:prstGeom>
          <a:noFill/>
          <a:ln>
            <a:noFill/>
          </a:ln>
        </p:spPr>
      </p:pic>
      <p:pic>
        <p:nvPicPr>
          <p:cNvPr id="219" name="Google Shape;219;p29"/>
          <p:cNvPicPr preferRelativeResize="0"/>
          <p:nvPr/>
        </p:nvPicPr>
        <p:blipFill>
          <a:blip r:embed="rId6">
            <a:alphaModFix/>
          </a:blip>
          <a:stretch>
            <a:fillRect/>
          </a:stretch>
        </p:blipFill>
        <p:spPr>
          <a:xfrm>
            <a:off x="6785950" y="2029550"/>
            <a:ext cx="1599850" cy="1899287"/>
          </a:xfrm>
          <a:prstGeom prst="rect">
            <a:avLst/>
          </a:prstGeom>
          <a:noFill/>
          <a:ln>
            <a:noFill/>
          </a:ln>
        </p:spPr>
      </p:pic>
      <p:pic>
        <p:nvPicPr>
          <p:cNvPr id="220" name="Google Shape;220;p29"/>
          <p:cNvPicPr preferRelativeResize="0"/>
          <p:nvPr/>
        </p:nvPicPr>
        <p:blipFill>
          <a:blip r:embed="rId7">
            <a:alphaModFix/>
          </a:blip>
          <a:stretch>
            <a:fillRect/>
          </a:stretch>
        </p:blipFill>
        <p:spPr>
          <a:xfrm>
            <a:off x="4120825" y="681600"/>
            <a:ext cx="1599850" cy="1229425"/>
          </a:xfrm>
          <a:prstGeom prst="rect">
            <a:avLst/>
          </a:prstGeom>
          <a:noFill/>
          <a:ln>
            <a:noFill/>
          </a:ln>
        </p:spPr>
      </p:pic>
      <p:pic>
        <p:nvPicPr>
          <p:cNvPr id="221" name="Google Shape;221;p29"/>
          <p:cNvPicPr preferRelativeResize="0"/>
          <p:nvPr/>
        </p:nvPicPr>
        <p:blipFill>
          <a:blip r:embed="rId8">
            <a:alphaModFix/>
          </a:blip>
          <a:stretch>
            <a:fillRect/>
          </a:stretch>
        </p:blipFill>
        <p:spPr>
          <a:xfrm>
            <a:off x="613225" y="1093425"/>
            <a:ext cx="1343275" cy="1478325"/>
          </a:xfrm>
          <a:prstGeom prst="rect">
            <a:avLst/>
          </a:prstGeom>
          <a:noFill/>
          <a:ln>
            <a:noFill/>
          </a:ln>
        </p:spPr>
      </p:pic>
      <p:pic>
        <p:nvPicPr>
          <p:cNvPr id="222" name="Google Shape;222;p29"/>
          <p:cNvPicPr preferRelativeResize="0"/>
          <p:nvPr/>
        </p:nvPicPr>
        <p:blipFill>
          <a:blip r:embed="rId9">
            <a:alphaModFix/>
          </a:blip>
          <a:stretch>
            <a:fillRect/>
          </a:stretch>
        </p:blipFill>
        <p:spPr>
          <a:xfrm>
            <a:off x="440997" y="3462925"/>
            <a:ext cx="1687726" cy="105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0"/>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8" name="Google Shape;228;p30"/>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9" name="Google Shape;229;p30"/>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30" name="Google Shape;230;p30"/>
          <p:cNvSpPr txBox="1"/>
          <p:nvPr>
            <p:ph type="ctrTitle"/>
          </p:nvPr>
        </p:nvSpPr>
        <p:spPr>
          <a:xfrm>
            <a:off x="3167643" y="191259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Centralized VCS and Distributed VCS</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231" name="Google Shape;231;p30"/>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37" name="Google Shape;237;p3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Centralize Vs </a:t>
            </a:r>
            <a:r>
              <a:rPr b="1" lang="en" sz="1800">
                <a:solidFill>
                  <a:srgbClr val="0B5394"/>
                </a:solidFill>
                <a:latin typeface="Roboto"/>
                <a:ea typeface="Roboto"/>
                <a:cs typeface="Roboto"/>
                <a:sym typeface="Roboto"/>
              </a:rPr>
              <a:t>Distributed</a:t>
            </a:r>
            <a:r>
              <a:rPr b="1" lang="en" sz="1800">
                <a:solidFill>
                  <a:srgbClr val="0B5394"/>
                </a:solidFill>
                <a:latin typeface="Roboto"/>
                <a:ea typeface="Roboto"/>
                <a:cs typeface="Roboto"/>
                <a:sym typeface="Roboto"/>
              </a:rPr>
              <a:t> VCS</a:t>
            </a:r>
            <a:endParaRPr b="1" sz="1800">
              <a:solidFill>
                <a:srgbClr val="0B5394"/>
              </a:solidFill>
            </a:endParaRPr>
          </a:p>
        </p:txBody>
      </p:sp>
      <p:pic>
        <p:nvPicPr>
          <p:cNvPr id="238" name="Google Shape;238;p3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39" name="Google Shape;239;p3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40" name="Google Shape;240;p31"/>
          <p:cNvPicPr preferRelativeResize="0"/>
          <p:nvPr/>
        </p:nvPicPr>
        <p:blipFill>
          <a:blip r:embed="rId4">
            <a:alphaModFix/>
          </a:blip>
          <a:stretch>
            <a:fillRect/>
          </a:stretch>
        </p:blipFill>
        <p:spPr>
          <a:xfrm>
            <a:off x="4572000" y="1006375"/>
            <a:ext cx="4193675" cy="3130750"/>
          </a:xfrm>
          <a:prstGeom prst="rect">
            <a:avLst/>
          </a:prstGeom>
          <a:noFill/>
          <a:ln>
            <a:noFill/>
          </a:ln>
        </p:spPr>
      </p:pic>
      <p:pic>
        <p:nvPicPr>
          <p:cNvPr id="241" name="Google Shape;241;p31"/>
          <p:cNvPicPr preferRelativeResize="0"/>
          <p:nvPr/>
        </p:nvPicPr>
        <p:blipFill>
          <a:blip r:embed="rId5">
            <a:alphaModFix/>
          </a:blip>
          <a:stretch>
            <a:fillRect/>
          </a:stretch>
        </p:blipFill>
        <p:spPr>
          <a:xfrm>
            <a:off x="359125" y="928400"/>
            <a:ext cx="3543401" cy="34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4"/>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7" name="Google Shape;67;p14"/>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8" name="Google Shape;68;p14"/>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69" name="Google Shape;69;p14"/>
          <p:cNvSpPr txBox="1"/>
          <p:nvPr>
            <p:ph type="ctrTitle"/>
          </p:nvPr>
        </p:nvSpPr>
        <p:spPr>
          <a:xfrm>
            <a:off x="3167643" y="191259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Scenarios without Version Control System (VCS)</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70" name="Google Shape;70;p14"/>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47" name="Google Shape;247;p3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Centralize Vs Distributed VCS</a:t>
            </a:r>
            <a:endParaRPr b="1" sz="1800">
              <a:solidFill>
                <a:srgbClr val="0B5394"/>
              </a:solidFill>
            </a:endParaRPr>
          </a:p>
        </p:txBody>
      </p:sp>
      <p:pic>
        <p:nvPicPr>
          <p:cNvPr id="248" name="Google Shape;248;p3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49" name="Google Shape;249;p3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50" name="Google Shape;250;p32"/>
          <p:cNvPicPr preferRelativeResize="0"/>
          <p:nvPr/>
        </p:nvPicPr>
        <p:blipFill rotWithShape="1">
          <a:blip r:embed="rId4">
            <a:alphaModFix/>
          </a:blip>
          <a:srcRect b="0" l="5318" r="4232" t="0"/>
          <a:stretch/>
        </p:blipFill>
        <p:spPr>
          <a:xfrm>
            <a:off x="4269300" y="169575"/>
            <a:ext cx="4553926" cy="2223750"/>
          </a:xfrm>
          <a:prstGeom prst="rect">
            <a:avLst/>
          </a:prstGeom>
          <a:noFill/>
          <a:ln>
            <a:noFill/>
          </a:ln>
        </p:spPr>
      </p:pic>
      <p:pic>
        <p:nvPicPr>
          <p:cNvPr id="251" name="Google Shape;251;p32"/>
          <p:cNvPicPr preferRelativeResize="0"/>
          <p:nvPr/>
        </p:nvPicPr>
        <p:blipFill rotWithShape="1">
          <a:blip r:embed="rId5">
            <a:alphaModFix/>
          </a:blip>
          <a:srcRect b="0" l="4791" r="4291" t="0"/>
          <a:stretch/>
        </p:blipFill>
        <p:spPr>
          <a:xfrm>
            <a:off x="223600" y="1173525"/>
            <a:ext cx="3849150" cy="2799900"/>
          </a:xfrm>
          <a:prstGeom prst="rect">
            <a:avLst/>
          </a:prstGeom>
          <a:noFill/>
          <a:ln>
            <a:noFill/>
          </a:ln>
        </p:spPr>
      </p:pic>
      <p:pic>
        <p:nvPicPr>
          <p:cNvPr id="252" name="Google Shape;252;p32"/>
          <p:cNvPicPr preferRelativeResize="0"/>
          <p:nvPr/>
        </p:nvPicPr>
        <p:blipFill rotWithShape="1">
          <a:blip r:embed="rId6">
            <a:alphaModFix/>
          </a:blip>
          <a:srcRect b="0" l="0" r="0" t="23206"/>
          <a:stretch/>
        </p:blipFill>
        <p:spPr>
          <a:xfrm>
            <a:off x="4157087" y="2514150"/>
            <a:ext cx="4778350" cy="1745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8" name="Google Shape;258;p3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Centralize Vs Distributed VCS</a:t>
            </a:r>
            <a:r>
              <a:rPr b="1" lang="en" sz="1800">
                <a:solidFill>
                  <a:srgbClr val="0B5394"/>
                </a:solidFill>
                <a:latin typeface="Roboto"/>
                <a:ea typeface="Roboto"/>
                <a:cs typeface="Roboto"/>
                <a:sym typeface="Roboto"/>
              </a:rPr>
              <a:t> </a:t>
            </a:r>
            <a:endParaRPr b="1" sz="1800">
              <a:solidFill>
                <a:srgbClr val="0B5394"/>
              </a:solidFill>
            </a:endParaRPr>
          </a:p>
        </p:txBody>
      </p:sp>
      <p:pic>
        <p:nvPicPr>
          <p:cNvPr id="259" name="Google Shape;259;p3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60" name="Google Shape;260;p3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61" name="Google Shape;261;p33"/>
          <p:cNvPicPr preferRelativeResize="0"/>
          <p:nvPr/>
        </p:nvPicPr>
        <p:blipFill>
          <a:blip r:embed="rId4">
            <a:alphaModFix/>
          </a:blip>
          <a:stretch>
            <a:fillRect/>
          </a:stretch>
        </p:blipFill>
        <p:spPr>
          <a:xfrm>
            <a:off x="500500" y="1005425"/>
            <a:ext cx="3233450" cy="3233450"/>
          </a:xfrm>
          <a:prstGeom prst="rect">
            <a:avLst/>
          </a:prstGeom>
          <a:noFill/>
          <a:ln>
            <a:noFill/>
          </a:ln>
        </p:spPr>
      </p:pic>
      <p:pic>
        <p:nvPicPr>
          <p:cNvPr id="262" name="Google Shape;262;p33"/>
          <p:cNvPicPr preferRelativeResize="0"/>
          <p:nvPr/>
        </p:nvPicPr>
        <p:blipFill>
          <a:blip r:embed="rId5">
            <a:alphaModFix/>
          </a:blip>
          <a:stretch>
            <a:fillRect/>
          </a:stretch>
        </p:blipFill>
        <p:spPr>
          <a:xfrm>
            <a:off x="4477125" y="1005425"/>
            <a:ext cx="2628125" cy="326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8" name="Google Shape;268;p3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Centralize Vs Distributed VCS</a:t>
            </a:r>
            <a:r>
              <a:rPr b="1" lang="en" sz="1800">
                <a:solidFill>
                  <a:srgbClr val="0B5394"/>
                </a:solidFill>
                <a:latin typeface="Roboto"/>
                <a:ea typeface="Roboto"/>
                <a:cs typeface="Roboto"/>
                <a:sym typeface="Roboto"/>
              </a:rPr>
              <a:t> </a:t>
            </a:r>
            <a:endParaRPr b="1" sz="1800">
              <a:solidFill>
                <a:srgbClr val="0B5394"/>
              </a:solidFill>
            </a:endParaRPr>
          </a:p>
        </p:txBody>
      </p:sp>
      <p:pic>
        <p:nvPicPr>
          <p:cNvPr id="269" name="Google Shape;269;p3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70" name="Google Shape;270;p3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271" name="Google Shape;271;p34"/>
          <p:cNvSpPr txBox="1"/>
          <p:nvPr/>
        </p:nvSpPr>
        <p:spPr>
          <a:xfrm>
            <a:off x="180600" y="715400"/>
            <a:ext cx="4391400" cy="4248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Unlike a </a:t>
            </a:r>
            <a:r>
              <a:rPr b="1" lang="en" sz="1200">
                <a:latin typeface="Times New Roman"/>
                <a:ea typeface="Times New Roman"/>
                <a:cs typeface="Times New Roman"/>
                <a:sym typeface="Times New Roman"/>
              </a:rPr>
              <a:t>centralized version control system</a:t>
            </a:r>
            <a:r>
              <a:rPr lang="en" sz="1200">
                <a:latin typeface="Times New Roman"/>
                <a:ea typeface="Times New Roman"/>
                <a:cs typeface="Times New Roman"/>
                <a:sym typeface="Times New Roman"/>
              </a:rPr>
              <a:t>, a </a:t>
            </a:r>
            <a:r>
              <a:rPr b="1" lang="en" sz="1200">
                <a:latin typeface="Times New Roman"/>
                <a:ea typeface="Times New Roman"/>
                <a:cs typeface="Times New Roman"/>
                <a:sym typeface="Times New Roman"/>
              </a:rPr>
              <a:t>distributed version control</a:t>
            </a:r>
            <a:r>
              <a:rPr lang="en" sz="1200">
                <a:latin typeface="Times New Roman"/>
                <a:ea typeface="Times New Roman"/>
                <a:cs typeface="Times New Roman"/>
                <a:sym typeface="Times New Roman"/>
              </a:rPr>
              <a:t> doesn’t have a </a:t>
            </a:r>
            <a:r>
              <a:rPr b="1" lang="en" sz="1200">
                <a:solidFill>
                  <a:srgbClr val="FF0000"/>
                </a:solidFill>
                <a:latin typeface="Times New Roman"/>
                <a:ea typeface="Times New Roman"/>
                <a:cs typeface="Times New Roman"/>
                <a:sym typeface="Times New Roman"/>
              </a:rPr>
              <a:t>single point of failure</a:t>
            </a:r>
            <a:r>
              <a:rPr lang="en" sz="1200">
                <a:latin typeface="Times New Roman"/>
                <a:ea typeface="Times New Roman"/>
                <a:cs typeface="Times New Roman"/>
                <a:sym typeface="Times New Roman"/>
              </a:rPr>
              <a:t>, because developers clone repositories on their distributed version control workstations, creating multiple backup copies. If the source code is </a:t>
            </a:r>
            <a:r>
              <a:rPr b="1" lang="en" sz="1200">
                <a:latin typeface="Times New Roman"/>
                <a:ea typeface="Times New Roman"/>
                <a:cs typeface="Times New Roman"/>
                <a:sym typeface="Times New Roman"/>
              </a:rPr>
              <a:t>corrupted</a:t>
            </a:r>
            <a:r>
              <a:rPr lang="en" sz="1200">
                <a:latin typeface="Times New Roman"/>
                <a:ea typeface="Times New Roman"/>
                <a:cs typeface="Times New Roman"/>
                <a:sym typeface="Times New Roman"/>
              </a:rPr>
              <a:t>, teams can use any developer’s clone as a backup, </a:t>
            </a:r>
            <a:r>
              <a:rPr b="1" lang="en" sz="1200">
                <a:latin typeface="Times New Roman"/>
                <a:ea typeface="Times New Roman"/>
                <a:cs typeface="Times New Roman"/>
                <a:sym typeface="Times New Roman"/>
              </a:rPr>
              <a:t>increasing security</a:t>
            </a:r>
            <a:r>
              <a:rPr lang="en" sz="1200">
                <a:latin typeface="Times New Roman"/>
                <a:ea typeface="Times New Roman"/>
                <a:cs typeface="Times New Roman"/>
                <a:sym typeface="Times New Roman"/>
              </a:rPr>
              <a:t> since there’s little risk of losing a </a:t>
            </a:r>
            <a:r>
              <a:rPr b="1" lang="en" sz="1200">
                <a:latin typeface="Times New Roman"/>
                <a:ea typeface="Times New Roman"/>
                <a:cs typeface="Times New Roman"/>
                <a:sym typeface="Times New Roman"/>
              </a:rPr>
              <a:t>project’s entire history</a:t>
            </a:r>
            <a:r>
              <a:rPr lang="en" sz="1200">
                <a:latin typeface="Times New Roman"/>
                <a:ea typeface="Times New Roman"/>
                <a:cs typeface="Times New Roman"/>
                <a:sym typeface="Times New Roman"/>
              </a:rPr>
              <a:t>. Also, because there are local copies, developers can </a:t>
            </a:r>
            <a:r>
              <a:rPr b="1" lang="en" sz="1200">
                <a:latin typeface="Times New Roman"/>
                <a:ea typeface="Times New Roman"/>
                <a:cs typeface="Times New Roman"/>
                <a:sym typeface="Times New Roman"/>
              </a:rPr>
              <a:t>commit offline</a:t>
            </a:r>
            <a:r>
              <a:rPr lang="en" sz="1200">
                <a:latin typeface="Times New Roman"/>
                <a:ea typeface="Times New Roman"/>
                <a:cs typeface="Times New Roman"/>
                <a:sym typeface="Times New Roman"/>
              </a:rPr>
              <a:t>, which offers flexibility in their personal workflow and prevents having to commit as a giant changeset. Distributed version control, such as Git, and Mercurial, offers fast branching, because there’s no communication </a:t>
            </a:r>
            <a:r>
              <a:rPr b="1" lang="en" sz="1200">
                <a:solidFill>
                  <a:srgbClr val="FF0000"/>
                </a:solidFill>
                <a:latin typeface="Times New Roman"/>
                <a:ea typeface="Times New Roman"/>
                <a:cs typeface="Times New Roman"/>
                <a:sym typeface="Times New Roman"/>
              </a:rPr>
              <a:t>with a remote server</a:t>
            </a:r>
            <a:r>
              <a:rPr lang="en" sz="1200">
                <a:latin typeface="Times New Roman"/>
                <a:ea typeface="Times New Roman"/>
                <a:cs typeface="Times New Roman"/>
                <a:sym typeface="Times New Roman"/>
              </a:rPr>
              <a:t> - everything is done on a local drive.</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200">
                <a:latin typeface="Times New Roman"/>
                <a:ea typeface="Times New Roman"/>
                <a:cs typeface="Times New Roman"/>
                <a:sym typeface="Times New Roman"/>
              </a:rPr>
              <a:t>PS:</a:t>
            </a:r>
            <a:r>
              <a:rPr lang="en" sz="1200">
                <a:latin typeface="Times New Roman"/>
                <a:ea typeface="Times New Roman"/>
                <a:cs typeface="Times New Roman"/>
                <a:sym typeface="Times New Roman"/>
              </a:rPr>
              <a:t> The only communication with the remote server is when we want to push the code the remote server</a:t>
            </a:r>
            <a:endParaRPr sz="1200">
              <a:latin typeface="Times New Roman"/>
              <a:ea typeface="Times New Roman"/>
              <a:cs typeface="Times New Roman"/>
              <a:sym typeface="Times New Roman"/>
            </a:endParaRPr>
          </a:p>
        </p:txBody>
      </p:sp>
      <p:sp>
        <p:nvSpPr>
          <p:cNvPr id="272" name="Google Shape;272;p34"/>
          <p:cNvSpPr txBox="1"/>
          <p:nvPr/>
        </p:nvSpPr>
        <p:spPr>
          <a:xfrm>
            <a:off x="4825100" y="810275"/>
            <a:ext cx="4079400" cy="397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A centralized version control system </a:t>
            </a:r>
            <a:r>
              <a:rPr b="1" lang="en" sz="1200">
                <a:latin typeface="Times New Roman"/>
                <a:ea typeface="Times New Roman"/>
                <a:cs typeface="Times New Roman"/>
                <a:sym typeface="Times New Roman"/>
              </a:rPr>
              <a:t>relies on a central server</a:t>
            </a:r>
            <a:r>
              <a:rPr lang="en" sz="1200">
                <a:latin typeface="Times New Roman"/>
                <a:ea typeface="Times New Roman"/>
                <a:cs typeface="Times New Roman"/>
                <a:sym typeface="Times New Roman"/>
              </a:rPr>
              <a:t> where developers commit changes. Centralized vcs, like Subversion, CVS, and Perforce store the copy </a:t>
            </a:r>
            <a:r>
              <a:rPr lang="en" sz="1200">
                <a:latin typeface="Times New Roman"/>
                <a:ea typeface="Times New Roman"/>
                <a:cs typeface="Times New Roman"/>
                <a:sym typeface="Times New Roman"/>
              </a:rPr>
              <a:t>of</a:t>
            </a:r>
            <a:r>
              <a:rPr lang="en" sz="1200">
                <a:latin typeface="Times New Roman"/>
                <a:ea typeface="Times New Roman"/>
                <a:cs typeface="Times New Roman"/>
                <a:sym typeface="Times New Roman"/>
              </a:rPr>
              <a:t> the code only on the </a:t>
            </a:r>
            <a:r>
              <a:rPr b="1" lang="en" sz="1200">
                <a:latin typeface="Times New Roman"/>
                <a:ea typeface="Times New Roman"/>
                <a:cs typeface="Times New Roman"/>
                <a:sym typeface="Times New Roman"/>
              </a:rPr>
              <a:t>remote server</a:t>
            </a:r>
            <a:r>
              <a:rPr lang="en" sz="1200">
                <a:latin typeface="Times New Roman"/>
                <a:ea typeface="Times New Roman"/>
                <a:cs typeface="Times New Roman"/>
                <a:sym typeface="Times New Roman"/>
              </a:rPr>
              <a:t>. Use need to be </a:t>
            </a:r>
            <a:r>
              <a:rPr b="1" lang="en" sz="1200">
                <a:solidFill>
                  <a:srgbClr val="FF0000"/>
                </a:solidFill>
                <a:latin typeface="Times New Roman"/>
                <a:ea typeface="Times New Roman"/>
                <a:cs typeface="Times New Roman"/>
                <a:sym typeface="Times New Roman"/>
              </a:rPr>
              <a:t>online to interact</a:t>
            </a:r>
            <a:r>
              <a:rPr lang="en" sz="1200">
                <a:latin typeface="Times New Roman"/>
                <a:ea typeface="Times New Roman"/>
                <a:cs typeface="Times New Roman"/>
                <a:sym typeface="Times New Roman"/>
              </a:rPr>
              <a:t> with the the remote server. Chances cannot not be done offline.</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If the only copy of a project becomes corrupted or goes down, developers are </a:t>
            </a:r>
            <a:r>
              <a:rPr b="1" lang="en" sz="1200">
                <a:latin typeface="Times New Roman"/>
                <a:ea typeface="Times New Roman"/>
                <a:cs typeface="Times New Roman"/>
                <a:sym typeface="Times New Roman"/>
              </a:rPr>
              <a:t>unable to access the code or retrieve previous versions</a:t>
            </a:r>
            <a:r>
              <a:rPr lang="en" sz="1200">
                <a:latin typeface="Times New Roman"/>
                <a:ea typeface="Times New Roman"/>
                <a:cs typeface="Times New Roman"/>
                <a:sym typeface="Times New Roman"/>
              </a:rPr>
              <a:t>. Also, remote commits are extremely slow, because users must commit through a network to the central repository, which can slow down systems. Users must also be in network to push changes, limiting where and when developers can commit. Merging and branching are also difficult and confusing,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35"/>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8" name="Google Shape;278;p35"/>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9" name="Google Shape;279;p35"/>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80" name="Google Shape;280;p35"/>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Repository in Git</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281" name="Google Shape;281;p35"/>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a:t>
            </a:r>
            <a:r>
              <a:rPr b="1" lang="en" sz="1800">
                <a:solidFill>
                  <a:srgbClr val="0B5394"/>
                </a:solidFill>
                <a:latin typeface="Roboto"/>
                <a:ea typeface="Roboto"/>
                <a:cs typeface="Roboto"/>
                <a:sym typeface="Roboto"/>
              </a:rPr>
              <a:t>Repository</a:t>
            </a:r>
            <a:endParaRPr b="1" sz="1800">
              <a:solidFill>
                <a:srgbClr val="0B5394"/>
              </a:solidFill>
            </a:endParaRPr>
          </a:p>
        </p:txBody>
      </p:sp>
      <p:pic>
        <p:nvPicPr>
          <p:cNvPr id="288" name="Google Shape;288;p3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89" name="Google Shape;289;p3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90" name="Google Shape;290;p36"/>
          <p:cNvPicPr preferRelativeResize="0"/>
          <p:nvPr/>
        </p:nvPicPr>
        <p:blipFill rotWithShape="1">
          <a:blip r:embed="rId4">
            <a:alphaModFix/>
          </a:blip>
          <a:srcRect b="5394" l="19261" r="5499" t="2871"/>
          <a:stretch/>
        </p:blipFill>
        <p:spPr>
          <a:xfrm>
            <a:off x="5888925" y="1226600"/>
            <a:ext cx="3002100" cy="2059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Private Repository</a:t>
            </a:r>
            <a:endParaRPr b="1" sz="1800">
              <a:solidFill>
                <a:srgbClr val="0B5394"/>
              </a:solidFill>
            </a:endParaRPr>
          </a:p>
        </p:txBody>
      </p:sp>
      <p:pic>
        <p:nvPicPr>
          <p:cNvPr id="297" name="Google Shape;297;p3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98" name="Google Shape;298;p3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99" name="Google Shape;299;p37"/>
          <p:cNvPicPr preferRelativeResize="0"/>
          <p:nvPr/>
        </p:nvPicPr>
        <p:blipFill rotWithShape="1">
          <a:blip r:embed="rId4">
            <a:alphaModFix/>
          </a:blip>
          <a:srcRect b="5394" l="19261" r="5499" t="2871"/>
          <a:stretch/>
        </p:blipFill>
        <p:spPr>
          <a:xfrm>
            <a:off x="5888925" y="1226600"/>
            <a:ext cx="3002100" cy="20590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Public</a:t>
            </a:r>
            <a:r>
              <a:rPr b="1" lang="en" sz="1800">
                <a:solidFill>
                  <a:srgbClr val="0B5394"/>
                </a:solidFill>
                <a:latin typeface="Roboto"/>
                <a:ea typeface="Roboto"/>
                <a:cs typeface="Roboto"/>
                <a:sym typeface="Roboto"/>
              </a:rPr>
              <a:t> Repository</a:t>
            </a:r>
            <a:endParaRPr b="1" sz="1800">
              <a:solidFill>
                <a:srgbClr val="0B5394"/>
              </a:solidFill>
            </a:endParaRPr>
          </a:p>
        </p:txBody>
      </p:sp>
      <p:pic>
        <p:nvPicPr>
          <p:cNvPr id="306" name="Google Shape;306;p3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07" name="Google Shape;307;p3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08" name="Google Shape;308;p38"/>
          <p:cNvPicPr preferRelativeResize="0"/>
          <p:nvPr/>
        </p:nvPicPr>
        <p:blipFill rotWithShape="1">
          <a:blip r:embed="rId4">
            <a:alphaModFix/>
          </a:blip>
          <a:srcRect b="5394" l="19261" r="5499" t="2871"/>
          <a:stretch/>
        </p:blipFill>
        <p:spPr>
          <a:xfrm>
            <a:off x="5888925" y="1226600"/>
            <a:ext cx="3002100" cy="2059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39"/>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4" name="Google Shape;314;p39"/>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5" name="Google Shape;315;p39"/>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16" name="Google Shape;316;p39"/>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Working with Local Repository</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317" name="Google Shape;317;p39"/>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23" name="Google Shape;323;p4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Workflow</a:t>
            </a:r>
            <a:endParaRPr b="1" sz="1800">
              <a:solidFill>
                <a:srgbClr val="0B5394"/>
              </a:solidFill>
            </a:endParaRPr>
          </a:p>
        </p:txBody>
      </p:sp>
      <p:pic>
        <p:nvPicPr>
          <p:cNvPr id="324" name="Google Shape;324;p4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25" name="Google Shape;325;p4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26" name="Google Shape;326;p40"/>
          <p:cNvPicPr preferRelativeResize="0"/>
          <p:nvPr/>
        </p:nvPicPr>
        <p:blipFill>
          <a:blip r:embed="rId4">
            <a:alphaModFix/>
          </a:blip>
          <a:stretch>
            <a:fillRect/>
          </a:stretch>
        </p:blipFill>
        <p:spPr>
          <a:xfrm>
            <a:off x="976075" y="547888"/>
            <a:ext cx="6643925" cy="4051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Init</a:t>
            </a:r>
            <a:endParaRPr b="1" sz="1800">
              <a:solidFill>
                <a:srgbClr val="0B5394"/>
              </a:solidFill>
            </a:endParaRPr>
          </a:p>
        </p:txBody>
      </p:sp>
      <p:pic>
        <p:nvPicPr>
          <p:cNvPr id="333" name="Google Shape;333;p4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34" name="Google Shape;334;p4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335" name="Google Shape;335;p41"/>
          <p:cNvSpPr txBox="1"/>
          <p:nvPr/>
        </p:nvSpPr>
        <p:spPr>
          <a:xfrm>
            <a:off x="252350" y="989425"/>
            <a:ext cx="46353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git int</a:t>
            </a:r>
            <a:endParaRPr b="1">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The git init command creates a new Git repository.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It can be used to convert an existing directory or unversioned project to a Git repository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It can be used to initialize a new, empty repository.</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git init is one way to start a new project with Git. To start a repository, use either git init or git clone</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Char char="●"/>
            </a:pPr>
            <a:r>
              <a:rPr b="1" lang="en" sz="1200">
                <a:solidFill>
                  <a:srgbClr val="24292F"/>
                </a:solidFill>
                <a:highlight>
                  <a:srgbClr val="FFFFFF"/>
                </a:highlight>
                <a:latin typeface="Times New Roman"/>
                <a:ea typeface="Times New Roman"/>
                <a:cs typeface="Times New Roman"/>
                <a:sym typeface="Times New Roman"/>
              </a:rPr>
              <a:t>git init:</a:t>
            </a:r>
            <a:r>
              <a:rPr lang="en" sz="1200">
                <a:solidFill>
                  <a:srgbClr val="24292F"/>
                </a:solidFill>
                <a:highlight>
                  <a:srgbClr val="FFFFFF"/>
                </a:highlight>
                <a:latin typeface="Times New Roman"/>
                <a:ea typeface="Times New Roman"/>
                <a:cs typeface="Times New Roman"/>
                <a:sym typeface="Times New Roman"/>
              </a:rPr>
              <a:t> Transform the current directory into a Git repository</a:t>
            </a:r>
            <a:endParaRPr sz="1200">
              <a:solidFill>
                <a:srgbClr val="24292F"/>
              </a:solidFill>
              <a:highlight>
                <a:srgbClr val="FFFFFF"/>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Char char="●"/>
            </a:pPr>
            <a:r>
              <a:rPr b="1" lang="en" sz="1200">
                <a:solidFill>
                  <a:srgbClr val="24292F"/>
                </a:solidFill>
                <a:highlight>
                  <a:srgbClr val="FFFFFF"/>
                </a:highlight>
                <a:latin typeface="Times New Roman"/>
                <a:ea typeface="Times New Roman"/>
                <a:cs typeface="Times New Roman"/>
                <a:sym typeface="Times New Roman"/>
              </a:rPr>
              <a:t>git init &lt;directory&gt;:</a:t>
            </a:r>
            <a:r>
              <a:rPr lang="en" sz="1200">
                <a:solidFill>
                  <a:srgbClr val="24292F"/>
                </a:solidFill>
                <a:highlight>
                  <a:srgbClr val="FFFFFF"/>
                </a:highlight>
                <a:latin typeface="Times New Roman"/>
                <a:ea typeface="Times New Roman"/>
                <a:cs typeface="Times New Roman"/>
                <a:sym typeface="Times New Roman"/>
              </a:rPr>
              <a:t> Transform a directory in the current path into a Git repository</a:t>
            </a:r>
            <a:endParaRPr>
              <a:solidFill>
                <a:schemeClr val="dk1"/>
              </a:solidFill>
              <a:latin typeface="Times New Roman"/>
              <a:ea typeface="Times New Roman"/>
              <a:cs typeface="Times New Roman"/>
              <a:sym typeface="Times New Roman"/>
            </a:endParaRPr>
          </a:p>
        </p:txBody>
      </p:sp>
      <p:pic>
        <p:nvPicPr>
          <p:cNvPr id="336" name="Google Shape;336;p41"/>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76" name="Google Shape;76;p1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77" name="Google Shape;77;p1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8" name="Google Shape;78;p1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79" name="Google Shape;79;p15"/>
          <p:cNvPicPr preferRelativeResize="0"/>
          <p:nvPr/>
        </p:nvPicPr>
        <p:blipFill>
          <a:blip r:embed="rId4">
            <a:alphaModFix/>
          </a:blip>
          <a:stretch>
            <a:fillRect/>
          </a:stretch>
        </p:blipFill>
        <p:spPr>
          <a:xfrm>
            <a:off x="596925" y="571550"/>
            <a:ext cx="7433450" cy="3668799"/>
          </a:xfrm>
          <a:prstGeom prst="rect">
            <a:avLst/>
          </a:prstGeom>
          <a:noFill/>
          <a:ln>
            <a:noFill/>
          </a:ln>
        </p:spPr>
      </p:pic>
      <p:sp>
        <p:nvSpPr>
          <p:cNvPr id="80" name="Google Shape;80;p15"/>
          <p:cNvSpPr txBox="1"/>
          <p:nvPr/>
        </p:nvSpPr>
        <p:spPr>
          <a:xfrm>
            <a:off x="483225" y="4301825"/>
            <a:ext cx="37917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rgbClr val="FFFFFF"/>
                </a:highlight>
                <a:latin typeface="Times New Roman"/>
                <a:ea typeface="Times New Roman"/>
                <a:cs typeface="Times New Roman"/>
                <a:sym typeface="Times New Roman"/>
              </a:rPr>
              <a:t>Dave</a:t>
            </a:r>
            <a:r>
              <a:rPr lang="en" sz="1700">
                <a:solidFill>
                  <a:srgbClr val="26282A"/>
                </a:solidFill>
                <a:highlight>
                  <a:srgbClr val="FFFFFF"/>
                </a:highlight>
                <a:latin typeface="Times New Roman"/>
                <a:ea typeface="Times New Roman"/>
                <a:cs typeface="Times New Roman"/>
                <a:sym typeface="Times New Roman"/>
              </a:rPr>
              <a:t> is working on a new feature</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.git Directory?</a:t>
            </a:r>
            <a:endParaRPr b="1" sz="1800">
              <a:solidFill>
                <a:srgbClr val="0B5394"/>
              </a:solidFill>
            </a:endParaRPr>
          </a:p>
        </p:txBody>
      </p:sp>
      <p:pic>
        <p:nvPicPr>
          <p:cNvPr id="343" name="Google Shape;343;p4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44" name="Google Shape;344;p4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345" name="Google Shape;345;p42"/>
          <p:cNvSpPr txBox="1"/>
          <p:nvPr/>
        </p:nvSpPr>
        <p:spPr>
          <a:xfrm>
            <a:off x="413225" y="571550"/>
            <a:ext cx="4818300" cy="44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a:t>
            </a:r>
            <a:r>
              <a:rPr b="1" lang="en">
                <a:solidFill>
                  <a:schemeClr val="dk1"/>
                </a:solidFill>
                <a:latin typeface="Times New Roman"/>
                <a:ea typeface="Times New Roman"/>
                <a:cs typeface="Times New Roman"/>
                <a:sym typeface="Times New Roman"/>
              </a:rPr>
              <a:t>git directory</a:t>
            </a:r>
            <a:endParaRPr>
              <a:solidFill>
                <a:schemeClr val="dk1"/>
              </a:solidFill>
              <a:latin typeface="Times New Roman"/>
              <a:ea typeface="Times New Roman"/>
              <a:cs typeface="Times New Roman"/>
              <a:sym typeface="Times New Roman"/>
            </a:endParaRPr>
          </a:p>
          <a:p>
            <a:pPr indent="-285750" lvl="0" marL="457200" rtl="0" algn="l">
              <a:lnSpc>
                <a:spcPct val="150000"/>
              </a:lnSpc>
              <a:spcBef>
                <a:spcPts val="1500"/>
              </a:spcBef>
              <a:spcAft>
                <a:spcPts val="0"/>
              </a:spcAft>
              <a:buClr>
                <a:srgbClr val="24292F"/>
              </a:buClr>
              <a:buSzPts val="900"/>
              <a:buChar char="●"/>
            </a:pPr>
            <a:r>
              <a:rPr lang="en" sz="1200">
                <a:solidFill>
                  <a:schemeClr val="dk1"/>
                </a:solidFill>
                <a:latin typeface="Times New Roman"/>
                <a:ea typeface="Times New Roman"/>
                <a:cs typeface="Times New Roman"/>
                <a:sym typeface="Times New Roman"/>
              </a:rPr>
              <a:t>The </a:t>
            </a:r>
            <a:r>
              <a:rPr b="1" lang="en" sz="1200">
                <a:solidFill>
                  <a:schemeClr val="dk1"/>
                </a:solidFill>
                <a:latin typeface="Times New Roman"/>
                <a:ea typeface="Times New Roman"/>
                <a:cs typeface="Times New Roman"/>
                <a:sym typeface="Times New Roman"/>
              </a:rPr>
              <a:t>.git</a:t>
            </a:r>
            <a:r>
              <a:rPr lang="en" sz="1200">
                <a:solidFill>
                  <a:schemeClr val="dk1"/>
                </a:solidFill>
                <a:latin typeface="Times New Roman"/>
                <a:ea typeface="Times New Roman"/>
                <a:cs typeface="Times New Roman"/>
                <a:sym typeface="Times New Roman"/>
              </a:rPr>
              <a:t> folder contains all information that is necessary for the project and all information relating commits, remote repository address, etc.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Char char="●"/>
            </a:pPr>
            <a:r>
              <a:rPr lang="en" sz="1200">
                <a:solidFill>
                  <a:schemeClr val="dk1"/>
                </a:solidFill>
                <a:latin typeface="Times New Roman"/>
                <a:ea typeface="Times New Roman"/>
                <a:cs typeface="Times New Roman"/>
                <a:sym typeface="Times New Roman"/>
              </a:rPr>
              <a:t>It also contains a log that stores the commit history.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Char char="●"/>
            </a:pPr>
            <a:r>
              <a:rPr lang="en" sz="1200">
                <a:solidFill>
                  <a:schemeClr val="dk1"/>
                </a:solidFill>
                <a:latin typeface="Times New Roman"/>
                <a:ea typeface="Times New Roman"/>
                <a:cs typeface="Times New Roman"/>
                <a:sym typeface="Times New Roman"/>
              </a:rPr>
              <a:t>This log can help you to roll back to the desired version of the code</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The </a:t>
            </a:r>
            <a:r>
              <a:rPr b="1" lang="en" sz="1200">
                <a:solidFill>
                  <a:schemeClr val="dk1"/>
                </a:solidFill>
                <a:latin typeface="Times New Roman"/>
                <a:ea typeface="Times New Roman"/>
                <a:cs typeface="Times New Roman"/>
                <a:sym typeface="Times New Roman"/>
              </a:rPr>
              <a:t>.git folder</a:t>
            </a:r>
            <a:r>
              <a:rPr lang="en" sz="1200">
                <a:solidFill>
                  <a:schemeClr val="dk1"/>
                </a:solidFill>
                <a:latin typeface="Times New Roman"/>
                <a:ea typeface="Times New Roman"/>
                <a:cs typeface="Times New Roman"/>
                <a:sym typeface="Times New Roman"/>
              </a:rPr>
              <a:t> will contain details of every single change made to the code base. All snapshots of the modifications will be recorded in this folder which makes it possible to undo the changes and rollback to the desired version of the code.</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The</a:t>
            </a:r>
            <a:r>
              <a:rPr b="1" lang="en" sz="1200">
                <a:solidFill>
                  <a:schemeClr val="dk1"/>
                </a:solidFill>
                <a:latin typeface="Times New Roman"/>
                <a:ea typeface="Times New Roman"/>
                <a:cs typeface="Times New Roman"/>
                <a:sym typeface="Times New Roman"/>
              </a:rPr>
              <a:t> .git</a:t>
            </a:r>
            <a:r>
              <a:rPr lang="en" sz="1200">
                <a:solidFill>
                  <a:schemeClr val="dk1"/>
                </a:solidFill>
                <a:latin typeface="Times New Roman"/>
                <a:ea typeface="Times New Roman"/>
                <a:cs typeface="Times New Roman"/>
                <a:sym typeface="Times New Roman"/>
              </a:rPr>
              <a:t> folder is hidden to prevent accidental deletion or modification of the folder.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b="1" lang="en" sz="1200">
                <a:solidFill>
                  <a:srgbClr val="FF0000"/>
                </a:solidFill>
                <a:latin typeface="Times New Roman"/>
                <a:ea typeface="Times New Roman"/>
                <a:cs typeface="Times New Roman"/>
                <a:sym typeface="Times New Roman"/>
              </a:rPr>
              <a:t>The version history of the code base will be lost if this folder is deleted.</a:t>
            </a:r>
            <a:r>
              <a:rPr lang="en" sz="1200">
                <a:solidFill>
                  <a:schemeClr val="dk1"/>
                </a:solidFill>
                <a:latin typeface="Times New Roman"/>
                <a:ea typeface="Times New Roman"/>
                <a:cs typeface="Times New Roman"/>
                <a:sym typeface="Times New Roman"/>
              </a:rPr>
              <a:t> This means, we will not be able to rollback changes made to the code in future.</a:t>
            </a:r>
            <a:endParaRPr sz="1200">
              <a:solidFill>
                <a:schemeClr val="dk1"/>
              </a:solidFill>
              <a:latin typeface="Times New Roman"/>
              <a:ea typeface="Times New Roman"/>
              <a:cs typeface="Times New Roman"/>
              <a:sym typeface="Times New Roman"/>
            </a:endParaRPr>
          </a:p>
        </p:txBody>
      </p:sp>
      <p:pic>
        <p:nvPicPr>
          <p:cNvPr id="346" name="Google Shape;346;p42"/>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Git Config Command?</a:t>
            </a:r>
            <a:endParaRPr b="1" sz="1800">
              <a:solidFill>
                <a:srgbClr val="0B5394"/>
              </a:solidFill>
            </a:endParaRPr>
          </a:p>
        </p:txBody>
      </p:sp>
      <p:pic>
        <p:nvPicPr>
          <p:cNvPr id="353" name="Google Shape;353;p4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54" name="Google Shape;354;p4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355" name="Google Shape;355;p43"/>
          <p:cNvSpPr txBox="1"/>
          <p:nvPr/>
        </p:nvSpPr>
        <p:spPr>
          <a:xfrm>
            <a:off x="413225" y="571550"/>
            <a:ext cx="48183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git config</a:t>
            </a:r>
            <a:endParaRPr sz="1200">
              <a:solidFill>
                <a:schemeClr val="dk1"/>
              </a:solidFill>
              <a:latin typeface="Times New Roman"/>
              <a:ea typeface="Times New Roman"/>
              <a:cs typeface="Times New Roman"/>
              <a:sym typeface="Times New Roman"/>
            </a:endParaRPr>
          </a:p>
        </p:txBody>
      </p:sp>
      <p:pic>
        <p:nvPicPr>
          <p:cNvPr id="356" name="Google Shape;356;p43"/>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357" name="Google Shape;357;p43"/>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1C4587"/>
                </a:solidFill>
                <a:latin typeface="Times New Roman"/>
                <a:ea typeface="Times New Roman"/>
                <a:cs typeface="Times New Roman"/>
                <a:sym typeface="Times New Roman"/>
              </a:rPr>
              <a:t>git config --global user.email "you@example.com"</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rgbClr val="1C4587"/>
                </a:solidFill>
                <a:latin typeface="Times New Roman"/>
                <a:ea typeface="Times New Roman"/>
                <a:cs typeface="Times New Roman"/>
                <a:sym typeface="Times New Roman"/>
              </a:rPr>
              <a:t>git config --global user.name "Your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Add</a:t>
            </a:r>
            <a:endParaRPr b="1" sz="1800">
              <a:solidFill>
                <a:srgbClr val="0B5394"/>
              </a:solidFill>
            </a:endParaRPr>
          </a:p>
        </p:txBody>
      </p:sp>
      <p:pic>
        <p:nvPicPr>
          <p:cNvPr id="364" name="Google Shape;364;p4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65" name="Google Shape;365;p4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66" name="Google Shape;366;p44"/>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367" name="Google Shape;367;p44"/>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add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add -A</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Status</a:t>
            </a:r>
            <a:endParaRPr b="1" sz="1800">
              <a:solidFill>
                <a:srgbClr val="0B5394"/>
              </a:solidFill>
            </a:endParaRPr>
          </a:p>
        </p:txBody>
      </p:sp>
      <p:pic>
        <p:nvPicPr>
          <p:cNvPr id="374" name="Google Shape;374;p4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75" name="Google Shape;375;p4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76" name="Google Shape;376;p45"/>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Commit</a:t>
            </a:r>
            <a:endParaRPr b="1" sz="1800">
              <a:solidFill>
                <a:srgbClr val="0B5394"/>
              </a:solidFill>
            </a:endParaRPr>
          </a:p>
        </p:txBody>
      </p:sp>
      <p:pic>
        <p:nvPicPr>
          <p:cNvPr id="383" name="Google Shape;383;p4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84" name="Google Shape;384;p4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85" name="Google Shape;385;p46"/>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386" name="Google Shape;386;p46"/>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commit -m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Checkout</a:t>
            </a:r>
            <a:endParaRPr b="1" sz="1800">
              <a:solidFill>
                <a:srgbClr val="0B5394"/>
              </a:solidFill>
            </a:endParaRPr>
          </a:p>
        </p:txBody>
      </p:sp>
      <p:pic>
        <p:nvPicPr>
          <p:cNvPr id="393" name="Google Shape;393;p4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94" name="Google Shape;394;p4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95" name="Google Shape;395;p47"/>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396" name="Google Shape;396;p47"/>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checkout -b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branch</a:t>
            </a:r>
            <a:endParaRPr b="1" sz="1800">
              <a:solidFill>
                <a:srgbClr val="0B5394"/>
              </a:solidFill>
            </a:endParaRPr>
          </a:p>
        </p:txBody>
      </p:sp>
      <p:pic>
        <p:nvPicPr>
          <p:cNvPr id="403" name="Google Shape;403;p4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04" name="Google Shape;404;p4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05" name="Google Shape;405;p48"/>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406" name="Google Shape;406;p48"/>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-a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Log</a:t>
            </a:r>
            <a:endParaRPr b="1" sz="1800">
              <a:solidFill>
                <a:srgbClr val="0B5394"/>
              </a:solidFill>
            </a:endParaRPr>
          </a:p>
        </p:txBody>
      </p:sp>
      <p:pic>
        <p:nvPicPr>
          <p:cNvPr id="413" name="Google Shape;413;p4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14" name="Google Shape;414;p4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15" name="Google Shape;415;p49"/>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0"/>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Restore</a:t>
            </a:r>
            <a:endParaRPr b="1" sz="1800">
              <a:solidFill>
                <a:srgbClr val="0B5394"/>
              </a:solidFill>
            </a:endParaRPr>
          </a:p>
        </p:txBody>
      </p:sp>
      <p:pic>
        <p:nvPicPr>
          <p:cNvPr id="422" name="Google Shape;422;p5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23" name="Google Shape;423;p5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24" name="Google Shape;424;p50"/>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425" name="Google Shape;425;p50"/>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restore [file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restore *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5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Branch -d</a:t>
            </a:r>
            <a:endParaRPr b="1" sz="1800">
              <a:solidFill>
                <a:srgbClr val="0B5394"/>
              </a:solidFill>
            </a:endParaRPr>
          </a:p>
        </p:txBody>
      </p:sp>
      <p:pic>
        <p:nvPicPr>
          <p:cNvPr id="432" name="Google Shape;432;p5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33" name="Google Shape;433;p5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34" name="Google Shape;434;p51"/>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435" name="Google Shape;435;p51"/>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a:t>
            </a:r>
            <a:r>
              <a:rPr b="1" lang="en">
                <a:solidFill>
                  <a:srgbClr val="1C4587"/>
                </a:solidFill>
                <a:latin typeface="Times New Roman"/>
                <a:ea typeface="Times New Roman"/>
                <a:cs typeface="Times New Roman"/>
                <a:sym typeface="Times New Roman"/>
              </a:rPr>
              <a:t>--delete</a:t>
            </a:r>
            <a:r>
              <a:rPr b="1" lang="en">
                <a:solidFill>
                  <a:srgbClr val="1C4587"/>
                </a:solidFill>
                <a:latin typeface="Times New Roman"/>
                <a:ea typeface="Times New Roman"/>
                <a:cs typeface="Times New Roman"/>
                <a:sym typeface="Times New Roman"/>
              </a:rPr>
              <a:t> [branch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-delete [branch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86" name="Google Shape;86;p1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87" name="Google Shape;87;p1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88" name="Google Shape;88;p1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89" name="Google Shape;89;p16"/>
          <p:cNvPicPr preferRelativeResize="0"/>
          <p:nvPr/>
        </p:nvPicPr>
        <p:blipFill>
          <a:blip r:embed="rId4">
            <a:alphaModFix/>
          </a:blip>
          <a:stretch>
            <a:fillRect/>
          </a:stretch>
        </p:blipFill>
        <p:spPr>
          <a:xfrm>
            <a:off x="399825" y="715988"/>
            <a:ext cx="8153285" cy="3441400"/>
          </a:xfrm>
          <a:prstGeom prst="rect">
            <a:avLst/>
          </a:prstGeom>
          <a:noFill/>
          <a:ln>
            <a:noFill/>
          </a:ln>
        </p:spPr>
      </p:pic>
      <p:sp>
        <p:nvSpPr>
          <p:cNvPr id="90" name="Google Shape;90;p16"/>
          <p:cNvSpPr txBox="1"/>
          <p:nvPr/>
        </p:nvSpPr>
        <p:spPr>
          <a:xfrm>
            <a:off x="399825" y="4301850"/>
            <a:ext cx="30984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rgbClr val="FFFFFF"/>
                </a:highlight>
                <a:latin typeface="Times New Roman"/>
                <a:ea typeface="Times New Roman"/>
                <a:cs typeface="Times New Roman"/>
                <a:sym typeface="Times New Roman"/>
              </a:rPr>
              <a:t>Client</a:t>
            </a:r>
            <a:r>
              <a:rPr lang="en" sz="1700">
                <a:solidFill>
                  <a:srgbClr val="26282A"/>
                </a:solidFill>
                <a:highlight>
                  <a:srgbClr val="FFFFFF"/>
                </a:highlight>
                <a:latin typeface="Times New Roman"/>
                <a:ea typeface="Times New Roman"/>
                <a:cs typeface="Times New Roman"/>
                <a:sym typeface="Times New Roman"/>
              </a:rPr>
              <a:t> didn’t like the new feature</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Stash</a:t>
            </a:r>
            <a:endParaRPr b="1" sz="1800">
              <a:solidFill>
                <a:srgbClr val="0B5394"/>
              </a:solidFill>
            </a:endParaRPr>
          </a:p>
        </p:txBody>
      </p:sp>
      <p:pic>
        <p:nvPicPr>
          <p:cNvPr id="442" name="Google Shape;442;p5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43" name="Google Shape;443;p5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44" name="Google Shape;444;p52"/>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445" name="Google Shape;445;p52"/>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--delete [branch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-delete [branch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53"/>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1" name="Google Shape;451;p53"/>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2" name="Google Shape;452;p53"/>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53" name="Google Shape;453;p53"/>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Authentication</a:t>
            </a:r>
            <a:r>
              <a:rPr b="1" lang="en" sz="2000">
                <a:solidFill>
                  <a:srgbClr val="0B5394"/>
                </a:solidFill>
                <a:latin typeface="Times New Roman"/>
                <a:ea typeface="Times New Roman"/>
                <a:cs typeface="Times New Roman"/>
                <a:sym typeface="Times New Roman"/>
              </a:rPr>
              <a:t> in Git</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454" name="Google Shape;454;p53"/>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5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Password Authentication</a:t>
            </a:r>
            <a:endParaRPr b="1" sz="1800">
              <a:solidFill>
                <a:srgbClr val="0B5394"/>
              </a:solidFill>
            </a:endParaRPr>
          </a:p>
        </p:txBody>
      </p:sp>
      <p:pic>
        <p:nvPicPr>
          <p:cNvPr id="461" name="Google Shape;461;p5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62" name="Google Shape;462;p5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63" name="Google Shape;463;p54"/>
          <p:cNvPicPr preferRelativeResize="0"/>
          <p:nvPr/>
        </p:nvPicPr>
        <p:blipFill>
          <a:blip r:embed="rId4">
            <a:alphaModFix/>
          </a:blip>
          <a:stretch>
            <a:fillRect/>
          </a:stretch>
        </p:blipFill>
        <p:spPr>
          <a:xfrm>
            <a:off x="6908750" y="3100275"/>
            <a:ext cx="1236825" cy="1236825"/>
          </a:xfrm>
          <a:prstGeom prst="rect">
            <a:avLst/>
          </a:prstGeom>
          <a:noFill/>
          <a:ln>
            <a:noFill/>
          </a:ln>
        </p:spPr>
      </p:pic>
      <p:pic>
        <p:nvPicPr>
          <p:cNvPr id="464" name="Google Shape;464;p54"/>
          <p:cNvPicPr preferRelativeResize="0"/>
          <p:nvPr/>
        </p:nvPicPr>
        <p:blipFill>
          <a:blip r:embed="rId5">
            <a:alphaModFix/>
          </a:blip>
          <a:stretch>
            <a:fillRect/>
          </a:stretch>
        </p:blipFill>
        <p:spPr>
          <a:xfrm>
            <a:off x="6252138" y="453200"/>
            <a:ext cx="2550050" cy="2223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Token</a:t>
            </a:r>
            <a:r>
              <a:rPr b="1" lang="en" sz="1800">
                <a:solidFill>
                  <a:srgbClr val="0B5394"/>
                </a:solidFill>
                <a:latin typeface="Roboto"/>
                <a:ea typeface="Roboto"/>
                <a:cs typeface="Roboto"/>
                <a:sym typeface="Roboto"/>
              </a:rPr>
              <a:t> Authentication</a:t>
            </a:r>
            <a:endParaRPr b="1" sz="1800">
              <a:solidFill>
                <a:srgbClr val="0B5394"/>
              </a:solidFill>
            </a:endParaRPr>
          </a:p>
        </p:txBody>
      </p:sp>
      <p:pic>
        <p:nvPicPr>
          <p:cNvPr id="471" name="Google Shape;471;p5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72" name="Google Shape;472;p5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73" name="Google Shape;473;p55"/>
          <p:cNvPicPr preferRelativeResize="0"/>
          <p:nvPr/>
        </p:nvPicPr>
        <p:blipFill>
          <a:blip r:embed="rId4">
            <a:alphaModFix/>
          </a:blip>
          <a:stretch>
            <a:fillRect/>
          </a:stretch>
        </p:blipFill>
        <p:spPr>
          <a:xfrm>
            <a:off x="6908750" y="3100275"/>
            <a:ext cx="1236825" cy="1236825"/>
          </a:xfrm>
          <a:prstGeom prst="rect">
            <a:avLst/>
          </a:prstGeom>
          <a:noFill/>
          <a:ln>
            <a:noFill/>
          </a:ln>
        </p:spPr>
      </p:pic>
      <p:pic>
        <p:nvPicPr>
          <p:cNvPr id="474" name="Google Shape;474;p55"/>
          <p:cNvPicPr preferRelativeResize="0"/>
          <p:nvPr/>
        </p:nvPicPr>
        <p:blipFill>
          <a:blip r:embed="rId5">
            <a:alphaModFix/>
          </a:blip>
          <a:stretch>
            <a:fillRect/>
          </a:stretch>
        </p:blipFill>
        <p:spPr>
          <a:xfrm>
            <a:off x="6252138" y="453200"/>
            <a:ext cx="2550050" cy="2223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6"/>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5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SSH</a:t>
            </a:r>
            <a:r>
              <a:rPr b="1" lang="en" sz="1800">
                <a:solidFill>
                  <a:srgbClr val="0B5394"/>
                </a:solidFill>
                <a:latin typeface="Roboto"/>
                <a:ea typeface="Roboto"/>
                <a:cs typeface="Roboto"/>
                <a:sym typeface="Roboto"/>
              </a:rPr>
              <a:t> Authentication</a:t>
            </a:r>
            <a:endParaRPr b="1" sz="1800">
              <a:solidFill>
                <a:srgbClr val="0B5394"/>
              </a:solidFill>
            </a:endParaRPr>
          </a:p>
        </p:txBody>
      </p:sp>
      <p:pic>
        <p:nvPicPr>
          <p:cNvPr id="481" name="Google Shape;481;p5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82" name="Google Shape;482;p5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83" name="Google Shape;483;p56"/>
          <p:cNvPicPr preferRelativeResize="0"/>
          <p:nvPr/>
        </p:nvPicPr>
        <p:blipFill>
          <a:blip r:embed="rId4">
            <a:alphaModFix/>
          </a:blip>
          <a:stretch>
            <a:fillRect/>
          </a:stretch>
        </p:blipFill>
        <p:spPr>
          <a:xfrm>
            <a:off x="6908750" y="3100275"/>
            <a:ext cx="1236825" cy="1236825"/>
          </a:xfrm>
          <a:prstGeom prst="rect">
            <a:avLst/>
          </a:prstGeom>
          <a:noFill/>
          <a:ln>
            <a:noFill/>
          </a:ln>
        </p:spPr>
      </p:pic>
      <p:pic>
        <p:nvPicPr>
          <p:cNvPr id="484" name="Google Shape;484;p56"/>
          <p:cNvPicPr preferRelativeResize="0"/>
          <p:nvPr/>
        </p:nvPicPr>
        <p:blipFill>
          <a:blip r:embed="rId5">
            <a:alphaModFix/>
          </a:blip>
          <a:stretch>
            <a:fillRect/>
          </a:stretch>
        </p:blipFill>
        <p:spPr>
          <a:xfrm>
            <a:off x="6252138" y="453200"/>
            <a:ext cx="2550050" cy="2223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8" name="Shape 488"/>
        <p:cNvGrpSpPr/>
        <p:nvPr/>
      </p:nvGrpSpPr>
      <p:grpSpPr>
        <a:xfrm>
          <a:off x="0" y="0"/>
          <a:ext cx="0" cy="0"/>
          <a:chOff x="0" y="0"/>
          <a:chExt cx="0" cy="0"/>
        </a:xfrm>
      </p:grpSpPr>
      <p:sp>
        <p:nvSpPr>
          <p:cNvPr id="489" name="Google Shape;489;p57"/>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90" name="Google Shape;490;p57"/>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91" name="Google Shape;491;p57"/>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92" name="Google Shape;492;p57"/>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Working with Remote Repository</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493" name="Google Shape;493;p57"/>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Push</a:t>
            </a:r>
            <a:endParaRPr b="1" sz="1800">
              <a:solidFill>
                <a:srgbClr val="0B5394"/>
              </a:solidFill>
            </a:endParaRPr>
          </a:p>
        </p:txBody>
      </p:sp>
      <p:pic>
        <p:nvPicPr>
          <p:cNvPr id="500" name="Google Shape;500;p5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01" name="Google Shape;501;p5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02" name="Google Shape;502;p58"/>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503" name="Google Shape;503;p58"/>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rPr>
              <a:t>push --set-upstream [branch name]</a:t>
            </a:r>
            <a:r>
              <a:rPr b="1" lang="en">
                <a:solidFill>
                  <a:srgbClr val="1C4587"/>
                </a:solidFill>
                <a:latin typeface="Times New Roman"/>
                <a:ea typeface="Times New Roman"/>
                <a:cs typeface="Times New Roman"/>
                <a:sym typeface="Times New Roman"/>
              </a:rPr>
              <a:t>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Clone</a:t>
            </a:r>
            <a:endParaRPr b="1" sz="1800">
              <a:solidFill>
                <a:srgbClr val="0B5394"/>
              </a:solidFill>
            </a:endParaRPr>
          </a:p>
        </p:txBody>
      </p:sp>
      <p:pic>
        <p:nvPicPr>
          <p:cNvPr id="510" name="Google Shape;510;p5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11" name="Google Shape;511;p5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12" name="Google Shape;512;p59"/>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0"/>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6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Pull</a:t>
            </a:r>
            <a:endParaRPr b="1" sz="1800">
              <a:solidFill>
                <a:srgbClr val="0B5394"/>
              </a:solidFill>
            </a:endParaRPr>
          </a:p>
        </p:txBody>
      </p:sp>
      <p:pic>
        <p:nvPicPr>
          <p:cNvPr id="519" name="Google Shape;519;p6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20" name="Google Shape;520;p6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21" name="Google Shape;521;p60"/>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6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Revert</a:t>
            </a:r>
            <a:endParaRPr b="1" sz="1800">
              <a:solidFill>
                <a:srgbClr val="0B5394"/>
              </a:solidFill>
            </a:endParaRPr>
          </a:p>
        </p:txBody>
      </p:sp>
      <p:pic>
        <p:nvPicPr>
          <p:cNvPr id="528" name="Google Shape;528;p6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29" name="Google Shape;529;p6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30" name="Google Shape;530;p61"/>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96" name="Google Shape;96;p1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97" name="Google Shape;97;p1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98" name="Google Shape;98;p1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99" name="Google Shape;99;p17"/>
          <p:cNvSpPr txBox="1"/>
          <p:nvPr/>
        </p:nvSpPr>
        <p:spPr>
          <a:xfrm>
            <a:off x="399825" y="4301850"/>
            <a:ext cx="56787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delete the code and continue with the development</a:t>
            </a:r>
            <a:endParaRPr sz="1700">
              <a:latin typeface="Roboto"/>
              <a:ea typeface="Roboto"/>
              <a:cs typeface="Roboto"/>
              <a:sym typeface="Roboto"/>
            </a:endParaRPr>
          </a:p>
        </p:txBody>
      </p:sp>
      <p:pic>
        <p:nvPicPr>
          <p:cNvPr id="100" name="Google Shape;100;p17"/>
          <p:cNvPicPr preferRelativeResize="0"/>
          <p:nvPr/>
        </p:nvPicPr>
        <p:blipFill>
          <a:blip r:embed="rId4">
            <a:alphaModFix/>
          </a:blip>
          <a:stretch>
            <a:fillRect/>
          </a:stretch>
        </p:blipFill>
        <p:spPr>
          <a:xfrm>
            <a:off x="637350" y="524125"/>
            <a:ext cx="7697951" cy="3838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6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Reset</a:t>
            </a:r>
            <a:endParaRPr b="1" sz="1800">
              <a:solidFill>
                <a:srgbClr val="0B5394"/>
              </a:solidFill>
            </a:endParaRPr>
          </a:p>
        </p:txBody>
      </p:sp>
      <p:pic>
        <p:nvPicPr>
          <p:cNvPr id="537" name="Google Shape;537;p6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38" name="Google Shape;538;p6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39" name="Google Shape;539;p62"/>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6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Branch?</a:t>
            </a:r>
            <a:endParaRPr b="1" sz="1800">
              <a:solidFill>
                <a:srgbClr val="0B5394"/>
              </a:solidFill>
            </a:endParaRPr>
          </a:p>
        </p:txBody>
      </p:sp>
      <p:pic>
        <p:nvPicPr>
          <p:cNvPr id="546" name="Google Shape;546;p6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47" name="Google Shape;547;p6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Master or Main Branch?</a:t>
            </a:r>
            <a:endParaRPr b="1" sz="1800">
              <a:solidFill>
                <a:srgbClr val="0B5394"/>
              </a:solidFill>
            </a:endParaRPr>
          </a:p>
        </p:txBody>
      </p:sp>
      <p:pic>
        <p:nvPicPr>
          <p:cNvPr id="554" name="Google Shape;554;p6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55" name="Google Shape;555;p6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Develop Branch?</a:t>
            </a:r>
            <a:endParaRPr b="1" sz="1800">
              <a:solidFill>
                <a:srgbClr val="0B5394"/>
              </a:solidFill>
            </a:endParaRPr>
          </a:p>
        </p:txBody>
      </p:sp>
      <p:pic>
        <p:nvPicPr>
          <p:cNvPr id="562" name="Google Shape;562;p6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63" name="Google Shape;563;p6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6"/>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Feature Branch?</a:t>
            </a:r>
            <a:endParaRPr b="1" sz="1800">
              <a:solidFill>
                <a:srgbClr val="0B5394"/>
              </a:solidFill>
            </a:endParaRPr>
          </a:p>
        </p:txBody>
      </p:sp>
      <p:pic>
        <p:nvPicPr>
          <p:cNvPr id="570" name="Google Shape;570;p6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71" name="Google Shape;571;p6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6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Release Branch?</a:t>
            </a:r>
            <a:endParaRPr b="1" sz="1800">
              <a:solidFill>
                <a:srgbClr val="0B5394"/>
              </a:solidFill>
            </a:endParaRPr>
          </a:p>
        </p:txBody>
      </p:sp>
      <p:pic>
        <p:nvPicPr>
          <p:cNvPr id="578" name="Google Shape;578;p6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79" name="Google Shape;579;p6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6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Code Freeze?</a:t>
            </a:r>
            <a:endParaRPr b="1" sz="1800">
              <a:solidFill>
                <a:srgbClr val="0B5394"/>
              </a:solidFill>
            </a:endParaRPr>
          </a:p>
        </p:txBody>
      </p:sp>
      <p:pic>
        <p:nvPicPr>
          <p:cNvPr id="586" name="Google Shape;586;p6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87" name="Google Shape;587;p6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Protected Branch?</a:t>
            </a:r>
            <a:endParaRPr b="1" sz="1800">
              <a:solidFill>
                <a:srgbClr val="0B5394"/>
              </a:solidFill>
            </a:endParaRPr>
          </a:p>
        </p:txBody>
      </p:sp>
      <p:pic>
        <p:nvPicPr>
          <p:cNvPr id="594" name="Google Shape;594;p6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95" name="Google Shape;595;p6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0"/>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7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Create / Delete a Remote branch</a:t>
            </a:r>
            <a:endParaRPr b="1" sz="1800">
              <a:solidFill>
                <a:srgbClr val="0B5394"/>
              </a:solidFill>
            </a:endParaRPr>
          </a:p>
        </p:txBody>
      </p:sp>
      <p:pic>
        <p:nvPicPr>
          <p:cNvPr id="602" name="Google Shape;602;p7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03" name="Google Shape;603;p7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7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.Gitignore File?</a:t>
            </a:r>
            <a:endParaRPr b="1" sz="1800">
              <a:solidFill>
                <a:srgbClr val="0B5394"/>
              </a:solidFill>
            </a:endParaRPr>
          </a:p>
        </p:txBody>
      </p:sp>
      <p:pic>
        <p:nvPicPr>
          <p:cNvPr id="610" name="Google Shape;610;p7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11" name="Google Shape;611;p7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06" name="Google Shape;106;p1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107" name="Google Shape;107;p1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08" name="Google Shape;108;p1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09" name="Google Shape;109;p18"/>
          <p:cNvSpPr txBox="1"/>
          <p:nvPr/>
        </p:nvSpPr>
        <p:spPr>
          <a:xfrm>
            <a:off x="399825" y="4301850"/>
            <a:ext cx="56787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is going crazy now because the client change his mind and he want the new feature back</a:t>
            </a:r>
            <a:endParaRPr sz="1700">
              <a:latin typeface="Roboto"/>
              <a:ea typeface="Roboto"/>
              <a:cs typeface="Roboto"/>
              <a:sym typeface="Roboto"/>
            </a:endParaRPr>
          </a:p>
        </p:txBody>
      </p:sp>
      <p:pic>
        <p:nvPicPr>
          <p:cNvPr id="110" name="Google Shape;110;p18"/>
          <p:cNvPicPr preferRelativeResize="0"/>
          <p:nvPr/>
        </p:nvPicPr>
        <p:blipFill>
          <a:blip r:embed="rId4">
            <a:alphaModFix/>
          </a:blip>
          <a:stretch>
            <a:fillRect/>
          </a:stretch>
        </p:blipFill>
        <p:spPr>
          <a:xfrm>
            <a:off x="399825" y="591925"/>
            <a:ext cx="8179451" cy="36895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7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Readme File?</a:t>
            </a:r>
            <a:endParaRPr b="1" sz="1800">
              <a:solidFill>
                <a:srgbClr val="0B5394"/>
              </a:solidFill>
            </a:endParaRPr>
          </a:p>
        </p:txBody>
      </p:sp>
      <p:pic>
        <p:nvPicPr>
          <p:cNvPr id="618" name="Google Shape;618;p7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19" name="Google Shape;619;p7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7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Readme File?</a:t>
            </a:r>
            <a:endParaRPr b="1" sz="1800">
              <a:solidFill>
                <a:srgbClr val="0B5394"/>
              </a:solidFill>
            </a:endParaRPr>
          </a:p>
        </p:txBody>
      </p:sp>
      <p:pic>
        <p:nvPicPr>
          <p:cNvPr id="626" name="Google Shape;626;p7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27" name="Google Shape;627;p7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7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Fork in Git?</a:t>
            </a:r>
            <a:endParaRPr b="1" sz="1800">
              <a:solidFill>
                <a:srgbClr val="0B5394"/>
              </a:solidFill>
            </a:endParaRPr>
          </a:p>
        </p:txBody>
      </p:sp>
      <p:pic>
        <p:nvPicPr>
          <p:cNvPr id="634" name="Google Shape;634;p7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35" name="Google Shape;635;p7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7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Manage a Repository Setting</a:t>
            </a:r>
            <a:r>
              <a:rPr b="1" lang="en" sz="1800">
                <a:solidFill>
                  <a:srgbClr val="0B5394"/>
                </a:solidFill>
                <a:latin typeface="Roboto"/>
                <a:ea typeface="Roboto"/>
                <a:cs typeface="Roboto"/>
                <a:sym typeface="Roboto"/>
              </a:rPr>
              <a:t>?</a:t>
            </a:r>
            <a:endParaRPr b="1" sz="1800">
              <a:solidFill>
                <a:srgbClr val="0B5394"/>
              </a:solidFill>
            </a:endParaRPr>
          </a:p>
        </p:txBody>
      </p:sp>
      <p:pic>
        <p:nvPicPr>
          <p:cNvPr id="642" name="Google Shape;642;p7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43" name="Google Shape;643;p7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6"/>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7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GitHub Global Setting?</a:t>
            </a:r>
            <a:endParaRPr b="1" sz="1800">
              <a:solidFill>
                <a:srgbClr val="0B5394"/>
              </a:solidFill>
            </a:endParaRPr>
          </a:p>
        </p:txBody>
      </p:sp>
      <p:pic>
        <p:nvPicPr>
          <p:cNvPr id="650" name="Google Shape;650;p7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51" name="Google Shape;651;p7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7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Protect a Branch in GitHub?</a:t>
            </a:r>
            <a:endParaRPr b="1" sz="1800">
              <a:solidFill>
                <a:srgbClr val="0B5394"/>
              </a:solidFill>
            </a:endParaRPr>
          </a:p>
        </p:txBody>
      </p:sp>
      <p:pic>
        <p:nvPicPr>
          <p:cNvPr id="658" name="Google Shape;658;p7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59" name="Google Shape;659;p7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7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PR or Pull Request</a:t>
            </a:r>
            <a:r>
              <a:rPr b="1" lang="en" sz="1800">
                <a:solidFill>
                  <a:srgbClr val="0B5394"/>
                </a:solidFill>
                <a:latin typeface="Roboto"/>
                <a:ea typeface="Roboto"/>
                <a:cs typeface="Roboto"/>
                <a:sym typeface="Roboto"/>
              </a:rPr>
              <a:t>?</a:t>
            </a:r>
            <a:endParaRPr b="1" sz="1800">
              <a:solidFill>
                <a:srgbClr val="0B5394"/>
              </a:solidFill>
            </a:endParaRPr>
          </a:p>
        </p:txBody>
      </p:sp>
      <p:pic>
        <p:nvPicPr>
          <p:cNvPr id="666" name="Google Shape;666;p7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67" name="Google Shape;667;p7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Code Review?</a:t>
            </a:r>
            <a:endParaRPr b="1" sz="1800">
              <a:solidFill>
                <a:srgbClr val="0B5394"/>
              </a:solidFill>
            </a:endParaRPr>
          </a:p>
        </p:txBody>
      </p:sp>
      <p:pic>
        <p:nvPicPr>
          <p:cNvPr id="674" name="Google Shape;674;p7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75" name="Google Shape;675;p7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8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Add a Collaborator In GitHub</a:t>
            </a:r>
            <a:r>
              <a:rPr b="1" lang="en" sz="1800">
                <a:solidFill>
                  <a:srgbClr val="0B5394"/>
                </a:solidFill>
                <a:latin typeface="Roboto"/>
                <a:ea typeface="Roboto"/>
                <a:cs typeface="Roboto"/>
                <a:sym typeface="Roboto"/>
              </a:rPr>
              <a:t>?</a:t>
            </a:r>
            <a:endParaRPr b="1" sz="1800">
              <a:solidFill>
                <a:srgbClr val="0B5394"/>
              </a:solidFill>
            </a:endParaRPr>
          </a:p>
        </p:txBody>
      </p:sp>
      <p:pic>
        <p:nvPicPr>
          <p:cNvPr id="682" name="Google Shape;682;p8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83" name="Google Shape;683;p8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7" name="Shape 687"/>
        <p:cNvGrpSpPr/>
        <p:nvPr/>
      </p:nvGrpSpPr>
      <p:grpSpPr>
        <a:xfrm>
          <a:off x="0" y="0"/>
          <a:ext cx="0" cy="0"/>
          <a:chOff x="0" y="0"/>
          <a:chExt cx="0" cy="0"/>
        </a:xfrm>
      </p:grpSpPr>
      <p:sp>
        <p:nvSpPr>
          <p:cNvPr id="688" name="Google Shape;688;p81"/>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89" name="Google Shape;689;p81"/>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90" name="Google Shape;690;p81"/>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691" name="Google Shape;691;p81"/>
          <p:cNvSpPr txBox="1"/>
          <p:nvPr>
            <p:ph type="ctrTitle"/>
          </p:nvPr>
        </p:nvSpPr>
        <p:spPr>
          <a:xfrm>
            <a:off x="3750446" y="1972125"/>
            <a:ext cx="14067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Tag In Git</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692" name="Google Shape;692;p81"/>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16" name="Google Shape;116;p1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117" name="Google Shape;117;p1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18" name="Google Shape;118;p1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19" name="Google Shape;119;p19"/>
          <p:cNvSpPr txBox="1"/>
          <p:nvPr/>
        </p:nvSpPr>
        <p:spPr>
          <a:xfrm>
            <a:off x="264300" y="1252350"/>
            <a:ext cx="5678700" cy="2662800"/>
          </a:xfrm>
          <a:prstGeom prst="rect">
            <a:avLst/>
          </a:prstGeom>
          <a:noFill/>
          <a:ln>
            <a:noFill/>
          </a:ln>
        </p:spPr>
        <p:txBody>
          <a:bodyPr anchorCtr="0" anchor="t" bIns="91425" lIns="91425" spcFirstLastPara="1" rIns="91425" wrap="square" tIns="91425">
            <a:spAutoFit/>
          </a:bodyPr>
          <a:lstStyle/>
          <a:p>
            <a:pPr indent="-292100" lvl="0" marL="457200" rtl="0" algn="just">
              <a:lnSpc>
                <a:spcPct val="150000"/>
              </a:lnSpc>
              <a:spcBef>
                <a:spcPts val="0"/>
              </a:spcBef>
              <a:spcAft>
                <a:spcPts val="0"/>
              </a:spcAft>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Once a is safe, all changes are permanent and </a:t>
            </a:r>
            <a:r>
              <a:rPr lang="en">
                <a:solidFill>
                  <a:srgbClr val="26282A"/>
                </a:solidFill>
                <a:highlight>
                  <a:schemeClr val="lt1"/>
                </a:highlight>
                <a:latin typeface="Times New Roman"/>
                <a:ea typeface="Times New Roman"/>
                <a:cs typeface="Times New Roman"/>
                <a:sym typeface="Times New Roman"/>
              </a:rPr>
              <a:t>cannot</a:t>
            </a:r>
            <a:r>
              <a:rPr lang="en">
                <a:solidFill>
                  <a:srgbClr val="26282A"/>
                </a:solidFill>
                <a:highlight>
                  <a:schemeClr val="lt1"/>
                </a:highlight>
                <a:latin typeface="Times New Roman"/>
                <a:ea typeface="Times New Roman"/>
                <a:cs typeface="Times New Roman"/>
                <a:sym typeface="Times New Roman"/>
              </a:rPr>
              <a:t> be reverted back</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Lack of collaboration between team members</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No </a:t>
            </a:r>
            <a:r>
              <a:rPr lang="en">
                <a:solidFill>
                  <a:srgbClr val="26282A"/>
                </a:solidFill>
                <a:highlight>
                  <a:schemeClr val="lt1"/>
                </a:highlight>
                <a:latin typeface="Times New Roman"/>
                <a:ea typeface="Times New Roman"/>
                <a:cs typeface="Times New Roman"/>
                <a:sym typeface="Times New Roman"/>
              </a:rPr>
              <a:t>centralized</a:t>
            </a:r>
            <a:r>
              <a:rPr lang="en">
                <a:solidFill>
                  <a:srgbClr val="26282A"/>
                </a:solidFill>
                <a:highlight>
                  <a:schemeClr val="lt1"/>
                </a:highlight>
                <a:latin typeface="Times New Roman"/>
                <a:ea typeface="Times New Roman"/>
                <a:cs typeface="Times New Roman"/>
                <a:sym typeface="Times New Roman"/>
              </a:rPr>
              <a:t> location where the code can be stored</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It was very difficult to keep up with software version and software development efficiently</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No record of what was done by whom</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Downtime can occur because of a faulty update and this could cost millions dollars losses</a:t>
            </a:r>
            <a:endParaRPr>
              <a:solidFill>
                <a:srgbClr val="26282A"/>
              </a:solidFill>
              <a:highlight>
                <a:schemeClr val="lt1"/>
              </a:highlight>
              <a:latin typeface="Times New Roman"/>
              <a:ea typeface="Times New Roman"/>
              <a:cs typeface="Times New Roman"/>
              <a:sym typeface="Times New Roman"/>
            </a:endParaRPr>
          </a:p>
        </p:txBody>
      </p:sp>
      <p:pic>
        <p:nvPicPr>
          <p:cNvPr id="120" name="Google Shape;120;p19"/>
          <p:cNvPicPr preferRelativeResize="0"/>
          <p:nvPr/>
        </p:nvPicPr>
        <p:blipFill rotWithShape="1">
          <a:blip r:embed="rId4">
            <a:alphaModFix/>
          </a:blip>
          <a:srcRect b="9784" l="64513" r="1983" t="6082"/>
          <a:stretch/>
        </p:blipFill>
        <p:spPr>
          <a:xfrm>
            <a:off x="6078525" y="616700"/>
            <a:ext cx="2703899" cy="309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2"/>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8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Tag?</a:t>
            </a:r>
            <a:endParaRPr b="1" sz="1800">
              <a:solidFill>
                <a:srgbClr val="0B5394"/>
              </a:solidFill>
            </a:endParaRPr>
          </a:p>
        </p:txBody>
      </p:sp>
      <p:pic>
        <p:nvPicPr>
          <p:cNvPr id="699" name="Google Shape;699;p8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00" name="Google Shape;700;p8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3"/>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8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Why tags are important</a:t>
            </a:r>
            <a:r>
              <a:rPr b="1" lang="en" sz="1800">
                <a:solidFill>
                  <a:srgbClr val="0B5394"/>
                </a:solidFill>
                <a:latin typeface="Roboto"/>
                <a:ea typeface="Roboto"/>
                <a:cs typeface="Roboto"/>
                <a:sym typeface="Roboto"/>
              </a:rPr>
              <a:t>?</a:t>
            </a:r>
            <a:endParaRPr b="1" sz="1800">
              <a:solidFill>
                <a:srgbClr val="0B5394"/>
              </a:solidFill>
            </a:endParaRPr>
          </a:p>
        </p:txBody>
      </p:sp>
      <p:pic>
        <p:nvPicPr>
          <p:cNvPr id="707" name="Google Shape;707;p8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08" name="Google Shape;708;p8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4"/>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8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Create a Tag?</a:t>
            </a:r>
            <a:endParaRPr b="1" sz="1800">
              <a:solidFill>
                <a:srgbClr val="0B5394"/>
              </a:solidFill>
            </a:endParaRPr>
          </a:p>
        </p:txBody>
      </p:sp>
      <p:pic>
        <p:nvPicPr>
          <p:cNvPr id="715" name="Google Shape;715;p8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16" name="Google Shape;716;p8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0" name="Shape 720"/>
        <p:cNvGrpSpPr/>
        <p:nvPr/>
      </p:nvGrpSpPr>
      <p:grpSpPr>
        <a:xfrm>
          <a:off x="0" y="0"/>
          <a:ext cx="0" cy="0"/>
          <a:chOff x="0" y="0"/>
          <a:chExt cx="0" cy="0"/>
        </a:xfrm>
      </p:grpSpPr>
      <p:sp>
        <p:nvSpPr>
          <p:cNvPr id="721" name="Google Shape;721;p85"/>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22" name="Google Shape;722;p85"/>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23" name="Google Shape;723;p85"/>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724" name="Google Shape;724;p85"/>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Merge Conflict In Git</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725" name="Google Shape;725;p85"/>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6"/>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8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Merge Conflict</a:t>
            </a:r>
            <a:r>
              <a:rPr b="1" lang="en" sz="1800">
                <a:solidFill>
                  <a:srgbClr val="0B5394"/>
                </a:solidFill>
                <a:latin typeface="Roboto"/>
                <a:ea typeface="Roboto"/>
                <a:cs typeface="Roboto"/>
                <a:sym typeface="Roboto"/>
              </a:rPr>
              <a:t>?</a:t>
            </a:r>
            <a:endParaRPr b="1" sz="1800">
              <a:solidFill>
                <a:srgbClr val="0B5394"/>
              </a:solidFill>
            </a:endParaRPr>
          </a:p>
        </p:txBody>
      </p:sp>
      <p:pic>
        <p:nvPicPr>
          <p:cNvPr id="732" name="Google Shape;732;p8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33" name="Google Shape;733;p8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7"/>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8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Merge Occur?</a:t>
            </a:r>
            <a:endParaRPr b="1" sz="1800">
              <a:solidFill>
                <a:srgbClr val="0B5394"/>
              </a:solidFill>
            </a:endParaRPr>
          </a:p>
        </p:txBody>
      </p:sp>
      <p:pic>
        <p:nvPicPr>
          <p:cNvPr id="740" name="Google Shape;740;p8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41" name="Google Shape;741;p8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88"/>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8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Resolve a Merge conflict</a:t>
            </a:r>
            <a:r>
              <a:rPr b="1" lang="en" sz="1800">
                <a:solidFill>
                  <a:srgbClr val="0B5394"/>
                </a:solidFill>
                <a:latin typeface="Roboto"/>
                <a:ea typeface="Roboto"/>
                <a:cs typeface="Roboto"/>
                <a:sym typeface="Roboto"/>
              </a:rPr>
              <a:t>?</a:t>
            </a:r>
            <a:endParaRPr b="1" sz="1800">
              <a:solidFill>
                <a:srgbClr val="0B5394"/>
              </a:solidFill>
            </a:endParaRPr>
          </a:p>
        </p:txBody>
      </p:sp>
      <p:pic>
        <p:nvPicPr>
          <p:cNvPr id="748" name="Google Shape;748;p8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49" name="Google Shape;749;p8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pic>
        <p:nvPicPr>
          <p:cNvPr id="754" name="Google Shape;754;p8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755" name="Google Shape;755;p89"/>
          <p:cNvSpPr/>
          <p:nvPr/>
        </p:nvSpPr>
        <p:spPr>
          <a:xfrm>
            <a:off x="494575" y="1006100"/>
            <a:ext cx="8226600" cy="599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Today’s goal is to master </a:t>
            </a:r>
            <a:r>
              <a:rPr b="1" lang="en" sz="1900">
                <a:latin typeface="Times New Roman"/>
                <a:ea typeface="Times New Roman"/>
                <a:cs typeface="Times New Roman"/>
                <a:sym typeface="Times New Roman"/>
              </a:rPr>
              <a:t>Authentication in Git</a:t>
            </a:r>
            <a:endParaRPr b="0" i="0" sz="1900" u="none" cap="none" strike="noStrike">
              <a:solidFill>
                <a:srgbClr val="000000"/>
              </a:solidFill>
              <a:latin typeface="Times New Roman"/>
              <a:ea typeface="Times New Roman"/>
              <a:cs typeface="Times New Roman"/>
              <a:sym typeface="Times New Roman"/>
            </a:endParaRPr>
          </a:p>
        </p:txBody>
      </p:sp>
      <p:sp>
        <p:nvSpPr>
          <p:cNvPr id="756" name="Google Shape;756;p89"/>
          <p:cNvSpPr txBox="1"/>
          <p:nvPr/>
        </p:nvSpPr>
        <p:spPr>
          <a:xfrm>
            <a:off x="273600" y="1754350"/>
            <a:ext cx="4350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200"/>
              </a:spcAft>
              <a:buClr>
                <a:schemeClr val="dk1"/>
              </a:buClr>
              <a:buSzPts val="1100"/>
              <a:buFont typeface="Arial"/>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57" name="Google Shape;757;p89"/>
          <p:cNvSpPr txBox="1"/>
          <p:nvPr/>
        </p:nvSpPr>
        <p:spPr>
          <a:xfrm>
            <a:off x="96275" y="1941000"/>
            <a:ext cx="3000000" cy="2162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t/>
            </a:r>
            <a:endParaRPr b="1" sz="12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rPr b="1" lang="en">
                <a:solidFill>
                  <a:srgbClr val="24292F"/>
                </a:solidFill>
                <a:highlight>
                  <a:srgbClr val="FFFFFF"/>
                </a:highlight>
                <a:latin typeface="Times New Roman"/>
                <a:ea typeface="Times New Roman"/>
                <a:cs typeface="Times New Roman"/>
                <a:sym typeface="Times New Roman"/>
              </a:rPr>
              <a:t>3 ways to authenticate Github:</a:t>
            </a:r>
            <a:endParaRPr b="1">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180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 Personal access token</a:t>
            </a:r>
            <a:endParaRPr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 Username and password (HTTPS: This is the default one)</a:t>
            </a:r>
            <a:endParaRPr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SSH</a:t>
            </a:r>
            <a:endParaRPr sz="1200">
              <a:solidFill>
                <a:srgbClr val="24292F"/>
              </a:solidFill>
              <a:highlight>
                <a:srgbClr val="FFFFFF"/>
              </a:highlight>
              <a:latin typeface="Times New Roman"/>
              <a:ea typeface="Times New Roman"/>
              <a:cs typeface="Times New Roman"/>
              <a:sym typeface="Times New Roman"/>
            </a:endParaRPr>
          </a:p>
        </p:txBody>
      </p:sp>
      <p:pic>
        <p:nvPicPr>
          <p:cNvPr id="758" name="Google Shape;758;p89"/>
          <p:cNvPicPr preferRelativeResize="0"/>
          <p:nvPr/>
        </p:nvPicPr>
        <p:blipFill>
          <a:blip r:embed="rId4">
            <a:alphaModFix/>
          </a:blip>
          <a:stretch>
            <a:fillRect/>
          </a:stretch>
        </p:blipFill>
        <p:spPr>
          <a:xfrm>
            <a:off x="4383200" y="1754350"/>
            <a:ext cx="3483325" cy="3037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0"/>
          <p:cNvSpPr/>
          <p:nvPr/>
        </p:nvSpPr>
        <p:spPr>
          <a:xfrm>
            <a:off x="494575" y="1006100"/>
            <a:ext cx="8226600" cy="599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Today’s goal is to master </a:t>
            </a:r>
            <a:r>
              <a:rPr b="1" lang="en" sz="1900">
                <a:latin typeface="Times New Roman"/>
                <a:ea typeface="Times New Roman"/>
                <a:cs typeface="Times New Roman"/>
                <a:sym typeface="Times New Roman"/>
              </a:rPr>
              <a:t>Merge Conflict in Git, rubase, revert</a:t>
            </a:r>
            <a:endParaRPr b="0" i="0" sz="1900" u="none" cap="none" strike="noStrike">
              <a:solidFill>
                <a:srgbClr val="000000"/>
              </a:solidFill>
              <a:latin typeface="Times New Roman"/>
              <a:ea typeface="Times New Roman"/>
              <a:cs typeface="Times New Roman"/>
              <a:sym typeface="Times New Roman"/>
            </a:endParaRPr>
          </a:p>
        </p:txBody>
      </p:sp>
      <p:sp>
        <p:nvSpPr>
          <p:cNvPr id="764" name="Google Shape;764;p90"/>
          <p:cNvSpPr txBox="1"/>
          <p:nvPr/>
        </p:nvSpPr>
        <p:spPr>
          <a:xfrm>
            <a:off x="273600" y="1754350"/>
            <a:ext cx="4350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200"/>
              </a:spcAft>
              <a:buClr>
                <a:schemeClr val="dk1"/>
              </a:buClr>
              <a:buSzPts val="1100"/>
              <a:buFont typeface="Arial"/>
              <a:buNone/>
            </a:pPr>
            <a:r>
              <a:t/>
            </a:r>
            <a:endParaRPr sz="1200">
              <a:solidFill>
                <a:srgbClr val="24292F"/>
              </a:solidFill>
              <a:highlight>
                <a:srgbClr val="FFFFFF"/>
              </a:highlight>
              <a:latin typeface="Times New Roman"/>
              <a:ea typeface="Times New Roman"/>
              <a:cs typeface="Times New Roman"/>
              <a:sym typeface="Times New Roman"/>
            </a:endParaRPr>
          </a:p>
        </p:txBody>
      </p:sp>
      <p:pic>
        <p:nvPicPr>
          <p:cNvPr id="765" name="Google Shape;765;p90"/>
          <p:cNvPicPr preferRelativeResize="0"/>
          <p:nvPr/>
        </p:nvPicPr>
        <p:blipFill>
          <a:blip r:embed="rId3">
            <a:alphaModFix/>
          </a:blip>
          <a:stretch>
            <a:fillRect/>
          </a:stretch>
        </p:blipFill>
        <p:spPr>
          <a:xfrm>
            <a:off x="273600" y="1754350"/>
            <a:ext cx="3647075" cy="1674650"/>
          </a:xfrm>
          <a:prstGeom prst="rect">
            <a:avLst/>
          </a:prstGeom>
          <a:noFill/>
          <a:ln>
            <a:noFill/>
          </a:ln>
        </p:spPr>
      </p:pic>
      <p:pic>
        <p:nvPicPr>
          <p:cNvPr id="766" name="Google Shape;766;p90"/>
          <p:cNvPicPr preferRelativeResize="0"/>
          <p:nvPr/>
        </p:nvPicPr>
        <p:blipFill>
          <a:blip r:embed="rId4">
            <a:alphaModFix/>
          </a:blip>
          <a:stretch>
            <a:fillRect/>
          </a:stretch>
        </p:blipFill>
        <p:spPr>
          <a:xfrm>
            <a:off x="3819550" y="2272800"/>
            <a:ext cx="5270876" cy="2409295"/>
          </a:xfrm>
          <a:prstGeom prst="rect">
            <a:avLst/>
          </a:prstGeom>
          <a:noFill/>
          <a:ln>
            <a:noFill/>
          </a:ln>
        </p:spPr>
      </p:pic>
      <p:sp>
        <p:nvSpPr>
          <p:cNvPr id="767" name="Google Shape;767;p90"/>
          <p:cNvSpPr txBox="1"/>
          <p:nvPr/>
        </p:nvSpPr>
        <p:spPr>
          <a:xfrm>
            <a:off x="172475" y="3388800"/>
            <a:ext cx="3410100" cy="1754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 sz="1200">
                <a:solidFill>
                  <a:srgbClr val="24292F"/>
                </a:solidFill>
                <a:highlight>
                  <a:srgbClr val="FFFFFF"/>
                </a:highlight>
                <a:latin typeface="Times New Roman"/>
                <a:ea typeface="Times New Roman"/>
                <a:cs typeface="Times New Roman"/>
                <a:sym typeface="Times New Roman"/>
              </a:rPr>
              <a:t>Why do merge conflicts occur?</a:t>
            </a:r>
            <a:endParaRPr b="1"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25000"/>
              </a:lnSpc>
              <a:spcBef>
                <a:spcPts val="180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Merge conflicts arise when two files with the same content are modified and merged.</a:t>
            </a:r>
            <a:endParaRPr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25000"/>
              </a:lnSpc>
              <a:spcBef>
                <a:spcPts val="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Merge conflicts can occur on merging branches </a:t>
            </a:r>
            <a:endParaRPr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25000"/>
              </a:lnSpc>
              <a:spcBef>
                <a:spcPts val="0"/>
              </a:spcBef>
              <a:spcAft>
                <a:spcPts val="0"/>
              </a:spcAft>
              <a:buClr>
                <a:srgbClr val="24292F"/>
              </a:buClr>
              <a:buSzPts val="1200"/>
              <a:buFont typeface="Times New Roman"/>
              <a:buChar char="-"/>
            </a:pPr>
            <a:r>
              <a:rPr b="1" lang="en" sz="1200">
                <a:solidFill>
                  <a:srgbClr val="24292F"/>
                </a:solidFill>
                <a:highlight>
                  <a:srgbClr val="FFFFFF"/>
                </a:highlight>
                <a:latin typeface="Times New Roman"/>
                <a:ea typeface="Times New Roman"/>
                <a:cs typeface="Times New Roman"/>
                <a:sym typeface="Times New Roman"/>
              </a:rPr>
              <a:t>Git revert [commit ID]</a:t>
            </a:r>
            <a:endParaRPr b="1" sz="1200">
              <a:solidFill>
                <a:srgbClr val="24292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91"/>
          <p:cNvSpPr/>
          <p:nvPr/>
        </p:nvSpPr>
        <p:spPr>
          <a:xfrm>
            <a:off x="494575" y="1006100"/>
            <a:ext cx="8226600" cy="599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Today’s goal is to master </a:t>
            </a:r>
            <a:r>
              <a:rPr b="1" lang="en" sz="1900">
                <a:latin typeface="Times New Roman"/>
                <a:ea typeface="Times New Roman"/>
                <a:cs typeface="Times New Roman"/>
                <a:sym typeface="Times New Roman"/>
              </a:rPr>
              <a:t>Git tag and .~/.gitconfig and README.md</a:t>
            </a:r>
            <a:endParaRPr b="0" i="0" sz="1900" u="none" cap="none" strike="noStrike">
              <a:solidFill>
                <a:srgbClr val="000000"/>
              </a:solidFill>
              <a:latin typeface="Times New Roman"/>
              <a:ea typeface="Times New Roman"/>
              <a:cs typeface="Times New Roman"/>
              <a:sym typeface="Times New Roman"/>
            </a:endParaRPr>
          </a:p>
        </p:txBody>
      </p:sp>
      <p:sp>
        <p:nvSpPr>
          <p:cNvPr id="773" name="Google Shape;773;p91"/>
          <p:cNvSpPr txBox="1"/>
          <p:nvPr/>
        </p:nvSpPr>
        <p:spPr>
          <a:xfrm>
            <a:off x="273600" y="1754350"/>
            <a:ext cx="4350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200"/>
              </a:spcAft>
              <a:buClr>
                <a:schemeClr val="dk1"/>
              </a:buClr>
              <a:buSzPts val="1100"/>
              <a:buFont typeface="Arial"/>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74" name="Google Shape;774;p91"/>
          <p:cNvSpPr txBox="1"/>
          <p:nvPr/>
        </p:nvSpPr>
        <p:spPr>
          <a:xfrm>
            <a:off x="172475" y="1874825"/>
            <a:ext cx="5760000" cy="4063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Clr>
                <a:schemeClr val="dk1"/>
              </a:buClr>
              <a:buSzPts val="1100"/>
              <a:buFont typeface="Arial"/>
              <a:buNone/>
            </a:pPr>
            <a:r>
              <a:rPr b="1" lang="en" sz="1300">
                <a:solidFill>
                  <a:srgbClr val="24292F"/>
                </a:solidFill>
                <a:highlight>
                  <a:srgbClr val="FFFFFF"/>
                </a:highlight>
                <a:latin typeface="Times New Roman"/>
                <a:ea typeface="Times New Roman"/>
                <a:cs typeface="Times New Roman"/>
                <a:sym typeface="Times New Roman"/>
              </a:rPr>
              <a:t>Create tag with same name</a:t>
            </a:r>
            <a:endParaRPr b="1"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 -a "tag name" -m "reference of commit"</a:t>
            </a:r>
            <a:endParaRPr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 "tag name" "reference of commit"</a:t>
            </a:r>
            <a:endParaRPr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example: git tag -a v1.0.0 -m "DevOps Easy Learning Website release v1.0.0"</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t/>
            </a:r>
            <a:endParaRPr b="1"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Display or Show tags</a:t>
            </a:r>
            <a:endParaRPr b="1"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a:t>
            </a:r>
            <a:endParaRPr sz="1300">
              <a:solidFill>
                <a:srgbClr val="24292F"/>
              </a:solidFill>
              <a:highlight>
                <a:srgbClr val="FFFFFF"/>
              </a:highlight>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Push tag to Github</a:t>
            </a:r>
            <a:endParaRPr b="1"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push -u origin &lt;tag&gt;</a:t>
            </a:r>
            <a:endParaRPr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push -u origin v1.0.0</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t/>
            </a:r>
            <a:endParaRPr sz="12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1200"/>
              </a:spcAft>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75" name="Google Shape;775;p91"/>
          <p:cNvSpPr txBox="1"/>
          <p:nvPr/>
        </p:nvSpPr>
        <p:spPr>
          <a:xfrm>
            <a:off x="6373975" y="1874825"/>
            <a:ext cx="23472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 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terraform.tfvars</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*.tfstate</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*.tfstate.*</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backend.tf</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provider.tf</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0"/>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6" name="Google Shape;126;p20"/>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7" name="Google Shape;127;p20"/>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28" name="Google Shape;128;p20"/>
          <p:cNvSpPr txBox="1"/>
          <p:nvPr>
            <p:ph type="ctrTitle"/>
          </p:nvPr>
        </p:nvSpPr>
        <p:spPr>
          <a:xfrm>
            <a:off x="3167643" y="191259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Scenarios without Version Control System (VCS)</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129" name="Google Shape;129;p20"/>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92"/>
          <p:cNvSpPr/>
          <p:nvPr/>
        </p:nvSpPr>
        <p:spPr>
          <a:xfrm>
            <a:off x="494575" y="1006100"/>
            <a:ext cx="8226600" cy="599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Today’s goal is to master </a:t>
            </a:r>
            <a:r>
              <a:rPr b="1" lang="en" sz="1900">
                <a:latin typeface="Times New Roman"/>
                <a:ea typeface="Times New Roman"/>
                <a:cs typeface="Times New Roman"/>
                <a:sym typeface="Times New Roman"/>
              </a:rPr>
              <a:t>Git tag and .~/.gitconfig and README.md</a:t>
            </a:r>
            <a:endParaRPr b="0" i="0" sz="1900" u="none" cap="none" strike="noStrike">
              <a:solidFill>
                <a:srgbClr val="000000"/>
              </a:solidFill>
              <a:latin typeface="Times New Roman"/>
              <a:ea typeface="Times New Roman"/>
              <a:cs typeface="Times New Roman"/>
              <a:sym typeface="Times New Roman"/>
            </a:endParaRPr>
          </a:p>
        </p:txBody>
      </p:sp>
      <p:sp>
        <p:nvSpPr>
          <p:cNvPr id="781" name="Google Shape;781;p92"/>
          <p:cNvSpPr txBox="1"/>
          <p:nvPr/>
        </p:nvSpPr>
        <p:spPr>
          <a:xfrm>
            <a:off x="273600" y="1754350"/>
            <a:ext cx="4350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200"/>
              </a:spcAft>
              <a:buClr>
                <a:schemeClr val="dk1"/>
              </a:buClr>
              <a:buSzPts val="1100"/>
              <a:buFont typeface="Arial"/>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82" name="Google Shape;782;p92"/>
          <p:cNvSpPr txBox="1"/>
          <p:nvPr/>
        </p:nvSpPr>
        <p:spPr>
          <a:xfrm>
            <a:off x="172475" y="1874825"/>
            <a:ext cx="5760000" cy="4063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Create tag with same name</a:t>
            </a:r>
            <a:endParaRPr b="1"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 -a "tag name" -m "reference of commit"</a:t>
            </a:r>
            <a:endParaRPr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 "tag name" "reference of commit"</a:t>
            </a:r>
            <a:endParaRPr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example: git tag -a v1.0.0 -m "DevOps Easy Learning Website release v1.0.0"</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t/>
            </a:r>
            <a:endParaRPr b="1"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Display or Show tags</a:t>
            </a:r>
            <a:endParaRPr b="1"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a:t>
            </a:r>
            <a:endParaRPr sz="1300">
              <a:solidFill>
                <a:srgbClr val="24292F"/>
              </a:solidFill>
              <a:highlight>
                <a:srgbClr val="FFFFFF"/>
              </a:highlight>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Push tag to Github</a:t>
            </a:r>
            <a:endParaRPr b="1"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push -u origin &lt;tag&gt;</a:t>
            </a:r>
            <a:endParaRPr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push -u origin v1.0.0</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t/>
            </a:r>
            <a:endParaRPr sz="12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1200"/>
              </a:spcAft>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83" name="Google Shape;783;p92"/>
          <p:cNvSpPr txBox="1"/>
          <p:nvPr/>
        </p:nvSpPr>
        <p:spPr>
          <a:xfrm>
            <a:off x="6373975" y="1874825"/>
            <a:ext cx="23472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 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terraform.tfvars</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*.tfstate</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*.tfstate.*</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backend.tf</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provider.tf</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35" name="Google Shape;135;p2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 VCS</a:t>
            </a:r>
            <a:endParaRPr b="1" sz="1800">
              <a:solidFill>
                <a:srgbClr val="0B5394"/>
              </a:solidFill>
            </a:endParaRPr>
          </a:p>
        </p:txBody>
      </p:sp>
      <p:pic>
        <p:nvPicPr>
          <p:cNvPr id="136" name="Google Shape;136;p2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37" name="Google Shape;137;p2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138" name="Google Shape;138;p21"/>
          <p:cNvPicPr preferRelativeResize="0"/>
          <p:nvPr/>
        </p:nvPicPr>
        <p:blipFill>
          <a:blip r:embed="rId4">
            <a:alphaModFix/>
          </a:blip>
          <a:stretch>
            <a:fillRect/>
          </a:stretch>
        </p:blipFill>
        <p:spPr>
          <a:xfrm>
            <a:off x="596925" y="571550"/>
            <a:ext cx="7433450" cy="3668799"/>
          </a:xfrm>
          <a:prstGeom prst="rect">
            <a:avLst/>
          </a:prstGeom>
          <a:noFill/>
          <a:ln>
            <a:noFill/>
          </a:ln>
        </p:spPr>
      </p:pic>
      <p:sp>
        <p:nvSpPr>
          <p:cNvPr id="139" name="Google Shape;139;p21"/>
          <p:cNvSpPr txBox="1"/>
          <p:nvPr/>
        </p:nvSpPr>
        <p:spPr>
          <a:xfrm>
            <a:off x="483225" y="4301825"/>
            <a:ext cx="37917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rgbClr val="FFFFFF"/>
                </a:highlight>
                <a:latin typeface="Times New Roman"/>
                <a:ea typeface="Times New Roman"/>
                <a:cs typeface="Times New Roman"/>
                <a:sym typeface="Times New Roman"/>
              </a:rPr>
              <a:t>Dave</a:t>
            </a:r>
            <a:r>
              <a:rPr lang="en" sz="1700">
                <a:solidFill>
                  <a:srgbClr val="26282A"/>
                </a:solidFill>
                <a:highlight>
                  <a:srgbClr val="FFFFFF"/>
                </a:highlight>
                <a:latin typeface="Times New Roman"/>
                <a:ea typeface="Times New Roman"/>
                <a:cs typeface="Times New Roman"/>
                <a:sym typeface="Times New Roman"/>
              </a:rPr>
              <a:t> is working on a new feature</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