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9cc606f6a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9cc606f6a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9cc606f6a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9cc606f6a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9cc606f6a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9cc606f6a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9cc606f6a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9cc606f6a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9cc606f6a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9cc606f6a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9cc606f6a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9cc606f6a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9cc606f6a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9cc606f6a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9cc606f6a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9cc606f6a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9cc606f6a3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9cc606f6a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9cc606f6a3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9cc606f6a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715c7092e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715c7092e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9cc606f6a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9cc606f6a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9cf50d43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9cf50d43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9cc606f6a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9cc606f6a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cc606f6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cc606f6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cc606f6a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9cc606f6a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9cc606f6a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9cc606f6a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cc606f6a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cc606f6a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cc606f6a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cc606f6a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9cc606f6a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9cc606f6a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9cc606f6a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9cc606f6a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6.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hyperlink" Target="https://www.browserstack.com/guide/devops-for-beginners" TargetMode="External"/><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780"/>
              <a:t>The Software factory-2</a:t>
            </a:r>
            <a:endParaRPr sz="3780"/>
          </a:p>
          <a:p>
            <a:pPr indent="0" lvl="0" marL="0" rtl="0" algn="l">
              <a:spcBef>
                <a:spcPts val="0"/>
              </a:spcBef>
              <a:spcAft>
                <a:spcPts val="0"/>
              </a:spcAft>
              <a:buSzPts val="990"/>
              <a:buNone/>
            </a:pPr>
            <a:r>
              <a:rPr lang="en" sz="3780"/>
              <a:t>At</a:t>
            </a:r>
            <a:endParaRPr sz="3780"/>
          </a:p>
          <a:p>
            <a:pPr indent="0" lvl="0" marL="0" rtl="0" algn="l">
              <a:spcBef>
                <a:spcPts val="0"/>
              </a:spcBef>
              <a:spcAft>
                <a:spcPts val="0"/>
              </a:spcAft>
              <a:buSzPts val="990"/>
              <a:buNone/>
            </a:pPr>
            <a:r>
              <a:rPr lang="en" sz="3780"/>
              <a:t> EK TECH SOFTWARE SOLUTION</a:t>
            </a:r>
            <a:endParaRPr sz="3780"/>
          </a:p>
        </p:txBody>
      </p:sp>
      <p:sp>
        <p:nvSpPr>
          <p:cNvPr id="87" name="Google Shape;87;p13"/>
          <p:cNvSpPr txBox="1"/>
          <p:nvPr>
            <p:ph idx="1" type="subTitle"/>
          </p:nvPr>
        </p:nvSpPr>
        <p:spPr>
          <a:xfrm>
            <a:off x="1858700" y="3595608"/>
            <a:ext cx="5361300" cy="52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Core areas </a:t>
            </a:r>
            <a:endParaRPr/>
          </a:p>
        </p:txBody>
      </p:sp>
      <p:pic>
        <p:nvPicPr>
          <p:cNvPr id="88" name="Google Shape;88;p13"/>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89" name="Google Shape;89;p13"/>
          <p:cNvPicPr preferRelativeResize="0"/>
          <p:nvPr/>
        </p:nvPicPr>
        <p:blipFill>
          <a:blip r:embed="rId4">
            <a:alphaModFix/>
          </a:blip>
          <a:stretch>
            <a:fillRect/>
          </a:stretch>
        </p:blipFill>
        <p:spPr>
          <a:xfrm>
            <a:off x="6928052" y="3454500"/>
            <a:ext cx="1924050" cy="1388000"/>
          </a:xfrm>
          <a:prstGeom prst="rect">
            <a:avLst/>
          </a:prstGeom>
          <a:noFill/>
          <a:ln>
            <a:noFill/>
          </a:ln>
        </p:spPr>
      </p:pic>
      <p:pic>
        <p:nvPicPr>
          <p:cNvPr id="90" name="Google Shape;90;p13"/>
          <p:cNvPicPr preferRelativeResize="0"/>
          <p:nvPr/>
        </p:nvPicPr>
        <p:blipFill>
          <a:blip r:embed="rId5">
            <a:alphaModFix/>
          </a:blip>
          <a:stretch>
            <a:fillRect/>
          </a:stretch>
        </p:blipFill>
        <p:spPr>
          <a:xfrm>
            <a:off x="152400" y="3713625"/>
            <a:ext cx="2804925" cy="1170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chemeClr val="accent1"/>
                </a:solidFill>
                <a:latin typeface="Lato"/>
                <a:ea typeface="Lato"/>
                <a:cs typeface="Lato"/>
                <a:sym typeface="Lato"/>
              </a:rPr>
              <a:t>Infrastructure</a:t>
            </a:r>
            <a:r>
              <a:rPr lang="en" sz="2200">
                <a:solidFill>
                  <a:schemeClr val="accent1"/>
                </a:solidFill>
                <a:latin typeface="Lato"/>
                <a:ea typeface="Lato"/>
                <a:cs typeface="Lato"/>
                <a:sym typeface="Lato"/>
              </a:rPr>
              <a:t> as a Service (SaaS)</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179" name="Google Shape;179;p22"/>
          <p:cNvSpPr txBox="1"/>
          <p:nvPr>
            <p:ph idx="1" type="subTitle"/>
          </p:nvPr>
        </p:nvSpPr>
        <p:spPr>
          <a:xfrm>
            <a:off x="-64925" y="522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80" name="Google Shape;180;p22"/>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181" name="Google Shape;181;p22"/>
          <p:cNvPicPr preferRelativeResize="0"/>
          <p:nvPr/>
        </p:nvPicPr>
        <p:blipFill>
          <a:blip r:embed="rId4">
            <a:alphaModFix/>
          </a:blip>
          <a:stretch>
            <a:fillRect/>
          </a:stretch>
        </p:blipFill>
        <p:spPr>
          <a:xfrm>
            <a:off x="166650" y="507300"/>
            <a:ext cx="1522200" cy="4613950"/>
          </a:xfrm>
          <a:prstGeom prst="rect">
            <a:avLst/>
          </a:prstGeom>
          <a:noFill/>
          <a:ln>
            <a:noFill/>
          </a:ln>
        </p:spPr>
      </p:pic>
      <p:pic>
        <p:nvPicPr>
          <p:cNvPr id="182" name="Google Shape;182;p22"/>
          <p:cNvPicPr preferRelativeResize="0"/>
          <p:nvPr/>
        </p:nvPicPr>
        <p:blipFill>
          <a:blip r:embed="rId5">
            <a:alphaModFix/>
          </a:blip>
          <a:stretch>
            <a:fillRect/>
          </a:stretch>
        </p:blipFill>
        <p:spPr>
          <a:xfrm>
            <a:off x="2024625" y="522150"/>
            <a:ext cx="4286250" cy="1104900"/>
          </a:xfrm>
          <a:prstGeom prst="rect">
            <a:avLst/>
          </a:prstGeom>
          <a:noFill/>
          <a:ln>
            <a:noFill/>
          </a:ln>
        </p:spPr>
      </p:pic>
      <p:pic>
        <p:nvPicPr>
          <p:cNvPr id="183" name="Google Shape;183;p22"/>
          <p:cNvPicPr preferRelativeResize="0"/>
          <p:nvPr/>
        </p:nvPicPr>
        <p:blipFill>
          <a:blip r:embed="rId6">
            <a:alphaModFix/>
          </a:blip>
          <a:stretch>
            <a:fillRect/>
          </a:stretch>
        </p:blipFill>
        <p:spPr>
          <a:xfrm>
            <a:off x="3313575" y="1874325"/>
            <a:ext cx="3925425" cy="2516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chemeClr val="accent1"/>
                </a:solidFill>
                <a:latin typeface="Lato"/>
                <a:ea typeface="Lato"/>
                <a:cs typeface="Lato"/>
                <a:sym typeface="Lato"/>
              </a:rPr>
              <a:t>Platform as a Service (PaaS)</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189" name="Google Shape;189;p23"/>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90" name="Google Shape;190;p23"/>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191" name="Google Shape;191;p23"/>
          <p:cNvSpPr/>
          <p:nvPr/>
        </p:nvSpPr>
        <p:spPr>
          <a:xfrm>
            <a:off x="240850" y="593100"/>
            <a:ext cx="4210500" cy="3957300"/>
          </a:xfrm>
          <a:prstGeom prst="can">
            <a:avLst>
              <a:gd fmla="val 25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Lato"/>
                <a:ea typeface="Lato"/>
                <a:cs typeface="Lato"/>
                <a:sym typeface="Lato"/>
              </a:rPr>
              <a:t>PaaS</a:t>
            </a:r>
            <a:endParaRPr b="1" sz="1500">
              <a:solidFill>
                <a:schemeClr val="dk2"/>
              </a:solidFill>
              <a:latin typeface="Lato"/>
              <a:ea typeface="Lato"/>
              <a:cs typeface="Lato"/>
              <a:sym typeface="Lato"/>
            </a:endParaRPr>
          </a:p>
          <a:p>
            <a:pPr indent="0" lvl="0" marL="0" rtl="0" algn="l">
              <a:spcBef>
                <a:spcPts val="0"/>
              </a:spcBef>
              <a:spcAft>
                <a:spcPts val="0"/>
              </a:spcAft>
              <a:buNone/>
            </a:pPr>
            <a:r>
              <a:rPr lang="en" sz="1500">
                <a:solidFill>
                  <a:schemeClr val="dk2"/>
                </a:solidFill>
                <a:latin typeface="Lato"/>
                <a:ea typeface="Lato"/>
                <a:cs typeface="Lato"/>
                <a:sym typeface="Lato"/>
              </a:rPr>
              <a:t>is on-demand access to a complete, ready-to-use, cloud-hosted platform for developing, running, maintaining and managing applications.</a:t>
            </a:r>
            <a:endParaRPr sz="12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chemeClr val="accent1"/>
                </a:solidFill>
                <a:latin typeface="Lato"/>
                <a:ea typeface="Lato"/>
                <a:cs typeface="Lato"/>
                <a:sym typeface="Lato"/>
              </a:rPr>
              <a:t>Platform</a:t>
            </a:r>
            <a:r>
              <a:rPr lang="en" sz="2200">
                <a:solidFill>
                  <a:schemeClr val="accent1"/>
                </a:solidFill>
                <a:latin typeface="Lato"/>
                <a:ea typeface="Lato"/>
                <a:cs typeface="Lato"/>
                <a:sym typeface="Lato"/>
              </a:rPr>
              <a:t> as a Service (SaaS)</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197" name="Google Shape;197;p24"/>
          <p:cNvSpPr txBox="1"/>
          <p:nvPr>
            <p:ph idx="1" type="subTitle"/>
          </p:nvPr>
        </p:nvSpPr>
        <p:spPr>
          <a:xfrm>
            <a:off x="-64925" y="522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98" name="Google Shape;198;p24"/>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199" name="Google Shape;199;p24"/>
          <p:cNvPicPr preferRelativeResize="0"/>
          <p:nvPr/>
        </p:nvPicPr>
        <p:blipFill>
          <a:blip r:embed="rId4">
            <a:alphaModFix/>
          </a:blip>
          <a:stretch>
            <a:fillRect/>
          </a:stretch>
        </p:blipFill>
        <p:spPr>
          <a:xfrm>
            <a:off x="2024625" y="522150"/>
            <a:ext cx="4286250" cy="1104900"/>
          </a:xfrm>
          <a:prstGeom prst="rect">
            <a:avLst/>
          </a:prstGeom>
          <a:noFill/>
          <a:ln>
            <a:noFill/>
          </a:ln>
        </p:spPr>
      </p:pic>
      <p:pic>
        <p:nvPicPr>
          <p:cNvPr id="200" name="Google Shape;200;p24"/>
          <p:cNvPicPr preferRelativeResize="0"/>
          <p:nvPr/>
        </p:nvPicPr>
        <p:blipFill>
          <a:blip r:embed="rId5">
            <a:alphaModFix/>
          </a:blip>
          <a:stretch>
            <a:fillRect/>
          </a:stretch>
        </p:blipFill>
        <p:spPr>
          <a:xfrm>
            <a:off x="139825" y="596375"/>
            <a:ext cx="1575850" cy="4294775"/>
          </a:xfrm>
          <a:prstGeom prst="rect">
            <a:avLst/>
          </a:prstGeom>
          <a:noFill/>
          <a:ln>
            <a:noFill/>
          </a:ln>
        </p:spPr>
      </p:pic>
      <p:pic>
        <p:nvPicPr>
          <p:cNvPr id="201" name="Google Shape;201;p24"/>
          <p:cNvPicPr preferRelativeResize="0"/>
          <p:nvPr/>
        </p:nvPicPr>
        <p:blipFill>
          <a:blip r:embed="rId6">
            <a:alphaModFix/>
          </a:blip>
          <a:stretch>
            <a:fillRect/>
          </a:stretch>
        </p:blipFill>
        <p:spPr>
          <a:xfrm>
            <a:off x="4225025" y="2318300"/>
            <a:ext cx="4569950" cy="2540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chemeClr val="accent1"/>
                </a:solidFill>
                <a:latin typeface="Lato"/>
                <a:ea typeface="Lato"/>
                <a:cs typeface="Lato"/>
                <a:sym typeface="Lato"/>
              </a:rPr>
              <a:t>The as a Service’s</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207" name="Google Shape;207;p25"/>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208" name="Google Shape;208;p25"/>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209" name="Google Shape;209;p25"/>
          <p:cNvPicPr preferRelativeResize="0"/>
          <p:nvPr/>
        </p:nvPicPr>
        <p:blipFill>
          <a:blip r:embed="rId4">
            <a:alphaModFix/>
          </a:blip>
          <a:stretch>
            <a:fillRect/>
          </a:stretch>
        </p:blipFill>
        <p:spPr>
          <a:xfrm>
            <a:off x="7574545" y="4040200"/>
            <a:ext cx="1569450" cy="1031175"/>
          </a:xfrm>
          <a:prstGeom prst="rect">
            <a:avLst/>
          </a:prstGeom>
          <a:noFill/>
          <a:ln>
            <a:noFill/>
          </a:ln>
        </p:spPr>
      </p:pic>
      <p:pic>
        <p:nvPicPr>
          <p:cNvPr id="210" name="Google Shape;210;p25"/>
          <p:cNvPicPr preferRelativeResize="0"/>
          <p:nvPr/>
        </p:nvPicPr>
        <p:blipFill>
          <a:blip r:embed="rId5">
            <a:alphaModFix/>
          </a:blip>
          <a:stretch>
            <a:fillRect/>
          </a:stretch>
        </p:blipFill>
        <p:spPr>
          <a:xfrm>
            <a:off x="644100" y="644950"/>
            <a:ext cx="8092851" cy="49039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chemeClr val="accent1"/>
                </a:solidFill>
                <a:latin typeface="Lato"/>
                <a:ea typeface="Lato"/>
                <a:cs typeface="Lato"/>
                <a:sym typeface="Lato"/>
              </a:rPr>
              <a:t>The as a Service’s</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216" name="Google Shape;216;p26"/>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217" name="Google Shape;217;p26"/>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218" name="Google Shape;218;p26"/>
          <p:cNvPicPr preferRelativeResize="0"/>
          <p:nvPr/>
        </p:nvPicPr>
        <p:blipFill>
          <a:blip r:embed="rId4">
            <a:alphaModFix/>
          </a:blip>
          <a:stretch>
            <a:fillRect/>
          </a:stretch>
        </p:blipFill>
        <p:spPr>
          <a:xfrm>
            <a:off x="7574545" y="4040200"/>
            <a:ext cx="1569450" cy="1031175"/>
          </a:xfrm>
          <a:prstGeom prst="rect">
            <a:avLst/>
          </a:prstGeom>
          <a:noFill/>
          <a:ln>
            <a:noFill/>
          </a:ln>
        </p:spPr>
      </p:pic>
      <p:pic>
        <p:nvPicPr>
          <p:cNvPr id="219" name="Google Shape;219;p26"/>
          <p:cNvPicPr preferRelativeResize="0"/>
          <p:nvPr/>
        </p:nvPicPr>
        <p:blipFill>
          <a:blip r:embed="rId5">
            <a:alphaModFix/>
          </a:blip>
          <a:stretch>
            <a:fillRect/>
          </a:stretch>
        </p:blipFill>
        <p:spPr>
          <a:xfrm>
            <a:off x="544725" y="678000"/>
            <a:ext cx="7659898" cy="4465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ctrTitle"/>
          </p:nvPr>
        </p:nvSpPr>
        <p:spPr>
          <a:xfrm>
            <a:off x="586075" y="59950"/>
            <a:ext cx="8208900" cy="5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 sz="1690">
                <a:solidFill>
                  <a:srgbClr val="000000"/>
                </a:solidFill>
                <a:latin typeface="Arial"/>
                <a:ea typeface="Arial"/>
                <a:cs typeface="Arial"/>
                <a:sym typeface="Arial"/>
              </a:rPr>
              <a:t>Continuous integration</a:t>
            </a:r>
            <a:r>
              <a:rPr lang="en" sz="1690">
                <a:solidFill>
                  <a:srgbClr val="000000"/>
                </a:solidFill>
                <a:latin typeface="Arial"/>
                <a:ea typeface="Arial"/>
                <a:cs typeface="Arial"/>
                <a:sym typeface="Arial"/>
              </a:rPr>
              <a:t> (</a:t>
            </a:r>
            <a:r>
              <a:rPr i="1" lang="en" sz="1690">
                <a:solidFill>
                  <a:srgbClr val="000000"/>
                </a:solidFill>
                <a:latin typeface="Arial"/>
                <a:ea typeface="Arial"/>
                <a:cs typeface="Arial"/>
                <a:sym typeface="Arial"/>
              </a:rPr>
              <a:t>CI</a:t>
            </a:r>
            <a:r>
              <a:rPr lang="en" sz="1690">
                <a:solidFill>
                  <a:srgbClr val="000000"/>
                </a:solidFill>
                <a:latin typeface="Arial"/>
                <a:ea typeface="Arial"/>
                <a:cs typeface="Arial"/>
                <a:sym typeface="Arial"/>
              </a:rPr>
              <a:t>)</a:t>
            </a:r>
            <a:endParaRPr sz="2680">
              <a:solidFill>
                <a:schemeClr val="accent1"/>
              </a:solidFill>
              <a:latin typeface="Lato"/>
              <a:ea typeface="Lato"/>
              <a:cs typeface="Lato"/>
              <a:sym typeface="Lato"/>
            </a:endParaRPr>
          </a:p>
          <a:p>
            <a:pPr indent="0" lvl="0" marL="0" rtl="0" algn="l">
              <a:spcBef>
                <a:spcPts val="0"/>
              </a:spcBef>
              <a:spcAft>
                <a:spcPts val="0"/>
              </a:spcAft>
              <a:buSzPts val="990"/>
              <a:buNone/>
            </a:pPr>
            <a:r>
              <a:t/>
            </a:r>
            <a:endParaRPr sz="4480"/>
          </a:p>
        </p:txBody>
      </p:sp>
      <p:sp>
        <p:nvSpPr>
          <p:cNvPr id="225" name="Google Shape;225;p27"/>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226" name="Google Shape;226;p27"/>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227" name="Google Shape;227;p27"/>
          <p:cNvSpPr/>
          <p:nvPr/>
        </p:nvSpPr>
        <p:spPr>
          <a:xfrm>
            <a:off x="240850" y="593100"/>
            <a:ext cx="4210500" cy="3957300"/>
          </a:xfrm>
          <a:prstGeom prst="can">
            <a:avLst>
              <a:gd fmla="val 25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2"/>
                </a:solidFill>
              </a:rPr>
              <a:t> </a:t>
            </a:r>
            <a:r>
              <a:rPr b="1" i="1" lang="en" sz="1690"/>
              <a:t>Continuous integration</a:t>
            </a:r>
            <a:r>
              <a:rPr b="1" lang="en" sz="1690"/>
              <a:t> (</a:t>
            </a:r>
            <a:r>
              <a:rPr b="1" i="1" lang="en" sz="1690"/>
              <a:t>CI</a:t>
            </a:r>
            <a:r>
              <a:rPr b="1" lang="en" sz="1690"/>
              <a:t>)</a:t>
            </a:r>
            <a:endParaRPr b="1" sz="2680">
              <a:solidFill>
                <a:schemeClr val="accent1"/>
              </a:solidFill>
              <a:latin typeface="Lato"/>
              <a:ea typeface="Lato"/>
              <a:cs typeface="Lato"/>
              <a:sym typeface="Lato"/>
            </a:endParaRPr>
          </a:p>
          <a:p>
            <a:pPr indent="0" lvl="0" marL="0" rtl="0" algn="l">
              <a:spcBef>
                <a:spcPts val="0"/>
              </a:spcBef>
              <a:spcAft>
                <a:spcPts val="0"/>
              </a:spcAft>
              <a:buNone/>
            </a:pPr>
            <a:r>
              <a:rPr lang="en" sz="1200">
                <a:solidFill>
                  <a:schemeClr val="dk2"/>
                </a:solidFill>
              </a:rPr>
              <a:t>is a DevOps software development practice where developers regularly merge their code changes into a central repository, after which automated builds and tests are run.</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pic>
        <p:nvPicPr>
          <p:cNvPr id="228" name="Google Shape;228;p27"/>
          <p:cNvPicPr preferRelativeResize="0"/>
          <p:nvPr/>
        </p:nvPicPr>
        <p:blipFill>
          <a:blip r:embed="rId4">
            <a:alphaModFix/>
          </a:blip>
          <a:stretch>
            <a:fillRect/>
          </a:stretch>
        </p:blipFill>
        <p:spPr>
          <a:xfrm>
            <a:off x="4605025" y="1063950"/>
            <a:ext cx="4485400" cy="3303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ctrTitle"/>
          </p:nvPr>
        </p:nvSpPr>
        <p:spPr>
          <a:xfrm>
            <a:off x="586075" y="59950"/>
            <a:ext cx="8208900" cy="5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latin typeface="Lato"/>
                <a:ea typeface="Lato"/>
                <a:cs typeface="Lato"/>
                <a:sym typeface="Lato"/>
              </a:rPr>
              <a:t>Continue Deployment(CD)</a:t>
            </a:r>
            <a:endParaRPr sz="2680">
              <a:solidFill>
                <a:schemeClr val="accent1"/>
              </a:solidFill>
              <a:latin typeface="Lato"/>
              <a:ea typeface="Lato"/>
              <a:cs typeface="Lato"/>
              <a:sym typeface="Lato"/>
            </a:endParaRPr>
          </a:p>
          <a:p>
            <a:pPr indent="0" lvl="0" marL="0" rtl="0" algn="l">
              <a:spcBef>
                <a:spcPts val="0"/>
              </a:spcBef>
              <a:spcAft>
                <a:spcPts val="0"/>
              </a:spcAft>
              <a:buSzPts val="990"/>
              <a:buNone/>
            </a:pPr>
            <a:r>
              <a:t/>
            </a:r>
            <a:endParaRPr sz="4480"/>
          </a:p>
        </p:txBody>
      </p:sp>
      <p:sp>
        <p:nvSpPr>
          <p:cNvPr id="234" name="Google Shape;234;p28"/>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235" name="Google Shape;235;p28"/>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236" name="Google Shape;236;p28"/>
          <p:cNvSpPr/>
          <p:nvPr/>
        </p:nvSpPr>
        <p:spPr>
          <a:xfrm>
            <a:off x="240850" y="593100"/>
            <a:ext cx="4210500" cy="3957300"/>
          </a:xfrm>
          <a:prstGeom prst="can">
            <a:avLst>
              <a:gd fmla="val 25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2"/>
                </a:solidFill>
              </a:rPr>
              <a:t> </a:t>
            </a:r>
            <a:r>
              <a:rPr b="1" lang="en" sz="1500"/>
              <a:t>Continuous deployment (</a:t>
            </a:r>
            <a:r>
              <a:rPr b="1" i="1" lang="en" sz="1500"/>
              <a:t>CD</a:t>
            </a:r>
            <a:r>
              <a:rPr b="1" lang="en" sz="1500"/>
              <a:t>) </a:t>
            </a:r>
            <a:endParaRPr b="1" sz="1500"/>
          </a:p>
          <a:p>
            <a:pPr indent="0" lvl="0" marL="0" rtl="0" algn="l">
              <a:spcBef>
                <a:spcPts val="0"/>
              </a:spcBef>
              <a:spcAft>
                <a:spcPts val="0"/>
              </a:spcAft>
              <a:buNone/>
            </a:pPr>
            <a:r>
              <a:rPr lang="en" sz="1100"/>
              <a:t>is a software engineering approach in which software functionalities are delivered frequently and through automated deployments.</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pic>
        <p:nvPicPr>
          <p:cNvPr id="237" name="Google Shape;237;p28"/>
          <p:cNvPicPr preferRelativeResize="0"/>
          <p:nvPr/>
        </p:nvPicPr>
        <p:blipFill>
          <a:blip r:embed="rId4">
            <a:alphaModFix/>
          </a:blip>
          <a:stretch>
            <a:fillRect/>
          </a:stretch>
        </p:blipFill>
        <p:spPr>
          <a:xfrm>
            <a:off x="4989827" y="1040700"/>
            <a:ext cx="4154175" cy="3909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ctrTitle"/>
          </p:nvPr>
        </p:nvSpPr>
        <p:spPr>
          <a:xfrm>
            <a:off x="586075" y="59950"/>
            <a:ext cx="8208900" cy="5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latin typeface="Lato"/>
                <a:ea typeface="Lato"/>
                <a:cs typeface="Lato"/>
                <a:sym typeface="Lato"/>
              </a:rPr>
              <a:t>Continue Delivery (CD)</a:t>
            </a:r>
            <a:endParaRPr sz="2680">
              <a:solidFill>
                <a:schemeClr val="accent1"/>
              </a:solidFill>
              <a:latin typeface="Lato"/>
              <a:ea typeface="Lato"/>
              <a:cs typeface="Lato"/>
              <a:sym typeface="Lato"/>
            </a:endParaRPr>
          </a:p>
          <a:p>
            <a:pPr indent="0" lvl="0" marL="0" rtl="0" algn="l">
              <a:spcBef>
                <a:spcPts val="0"/>
              </a:spcBef>
              <a:spcAft>
                <a:spcPts val="0"/>
              </a:spcAft>
              <a:buSzPts val="990"/>
              <a:buNone/>
            </a:pPr>
            <a:r>
              <a:t/>
            </a:r>
            <a:endParaRPr sz="4480"/>
          </a:p>
        </p:txBody>
      </p:sp>
      <p:sp>
        <p:nvSpPr>
          <p:cNvPr id="243" name="Google Shape;243;p29"/>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244" name="Google Shape;244;p29"/>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245" name="Google Shape;245;p29"/>
          <p:cNvSpPr/>
          <p:nvPr/>
        </p:nvSpPr>
        <p:spPr>
          <a:xfrm>
            <a:off x="240850" y="593100"/>
            <a:ext cx="3258300" cy="3892500"/>
          </a:xfrm>
          <a:prstGeom prst="can">
            <a:avLst>
              <a:gd fmla="val 25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dk2"/>
                </a:solidFill>
              </a:rPr>
              <a:t>Continuous delivery (CD)</a:t>
            </a:r>
            <a:endParaRPr b="1" sz="1600">
              <a:solidFill>
                <a:schemeClr val="dk2"/>
              </a:solidFill>
            </a:endParaRPr>
          </a:p>
          <a:p>
            <a:pPr indent="0" lvl="0" marL="0" rtl="0" algn="l">
              <a:spcBef>
                <a:spcPts val="0"/>
              </a:spcBef>
              <a:spcAft>
                <a:spcPts val="0"/>
              </a:spcAft>
              <a:buNone/>
            </a:pPr>
            <a:r>
              <a:rPr lang="en" sz="1600">
                <a:solidFill>
                  <a:schemeClr val="dk2"/>
                </a:solidFill>
              </a:rPr>
              <a:t> is a software engineering approach in which teams produce software in short cycles, ensuring that the software can be reliably released at any time and, when releasing the software, without doing so manually.</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pic>
        <p:nvPicPr>
          <p:cNvPr id="246" name="Google Shape;246;p29"/>
          <p:cNvPicPr preferRelativeResize="0"/>
          <p:nvPr/>
        </p:nvPicPr>
        <p:blipFill>
          <a:blip r:embed="rId4">
            <a:alphaModFix/>
          </a:blip>
          <a:stretch>
            <a:fillRect/>
          </a:stretch>
        </p:blipFill>
        <p:spPr>
          <a:xfrm>
            <a:off x="3552675" y="1500163"/>
            <a:ext cx="5591326" cy="2815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ctrTitle"/>
          </p:nvPr>
        </p:nvSpPr>
        <p:spPr>
          <a:xfrm>
            <a:off x="586075" y="59950"/>
            <a:ext cx="8208900" cy="5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latin typeface="Lato"/>
                <a:ea typeface="Lato"/>
                <a:cs typeface="Lato"/>
                <a:sym typeface="Lato"/>
              </a:rPr>
              <a:t>Continue Integration Continue Deployment (CI/CD)</a:t>
            </a:r>
            <a:endParaRPr sz="2680">
              <a:solidFill>
                <a:schemeClr val="accent1"/>
              </a:solidFill>
              <a:latin typeface="Lato"/>
              <a:ea typeface="Lato"/>
              <a:cs typeface="Lato"/>
              <a:sym typeface="Lato"/>
            </a:endParaRPr>
          </a:p>
          <a:p>
            <a:pPr indent="0" lvl="0" marL="0" rtl="0" algn="l">
              <a:spcBef>
                <a:spcPts val="0"/>
              </a:spcBef>
              <a:spcAft>
                <a:spcPts val="0"/>
              </a:spcAft>
              <a:buSzPts val="990"/>
              <a:buNone/>
            </a:pPr>
            <a:r>
              <a:t/>
            </a:r>
            <a:endParaRPr sz="4480"/>
          </a:p>
        </p:txBody>
      </p:sp>
      <p:sp>
        <p:nvSpPr>
          <p:cNvPr id="252" name="Google Shape;252;p30"/>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253" name="Google Shape;253;p30"/>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254" name="Google Shape;254;p30"/>
          <p:cNvSpPr/>
          <p:nvPr/>
        </p:nvSpPr>
        <p:spPr>
          <a:xfrm>
            <a:off x="240850" y="593100"/>
            <a:ext cx="3258300" cy="3892500"/>
          </a:xfrm>
          <a:prstGeom prst="can">
            <a:avLst>
              <a:gd fmla="val 25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t>CI/CD</a:t>
            </a:r>
            <a:endParaRPr b="1" sz="2200"/>
          </a:p>
          <a:p>
            <a:pPr indent="0" lvl="0" marL="0" rtl="0" algn="l">
              <a:spcBef>
                <a:spcPts val="0"/>
              </a:spcBef>
              <a:spcAft>
                <a:spcPts val="0"/>
              </a:spcAft>
              <a:buNone/>
            </a:pPr>
            <a:r>
              <a:rPr lang="en" sz="1100"/>
              <a:t> is </a:t>
            </a:r>
            <a:r>
              <a:rPr i="1" lang="en" sz="1100"/>
              <a:t>a method to frequently deliver apps to customers by introducing automation into the stages of app development</a:t>
            </a:r>
            <a:r>
              <a:rPr lang="en" sz="1100"/>
              <a:t>.</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pic>
        <p:nvPicPr>
          <p:cNvPr id="255" name="Google Shape;255;p30"/>
          <p:cNvPicPr preferRelativeResize="0"/>
          <p:nvPr/>
        </p:nvPicPr>
        <p:blipFill>
          <a:blip r:embed="rId4">
            <a:alphaModFix/>
          </a:blip>
          <a:stretch>
            <a:fillRect/>
          </a:stretch>
        </p:blipFill>
        <p:spPr>
          <a:xfrm>
            <a:off x="4111750" y="1313685"/>
            <a:ext cx="5032250" cy="2516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ctrTitle"/>
          </p:nvPr>
        </p:nvSpPr>
        <p:spPr>
          <a:xfrm>
            <a:off x="586075" y="59950"/>
            <a:ext cx="8208900" cy="5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latin typeface="Lato"/>
                <a:ea typeface="Lato"/>
                <a:cs typeface="Lato"/>
                <a:sym typeface="Lato"/>
              </a:rPr>
              <a:t>Continue Monitoring</a:t>
            </a:r>
            <a:endParaRPr sz="4480"/>
          </a:p>
        </p:txBody>
      </p:sp>
      <p:sp>
        <p:nvSpPr>
          <p:cNvPr id="261" name="Google Shape;261;p31"/>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262" name="Google Shape;262;p31"/>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263" name="Google Shape;263;p31"/>
          <p:cNvSpPr/>
          <p:nvPr/>
        </p:nvSpPr>
        <p:spPr>
          <a:xfrm>
            <a:off x="240850" y="593100"/>
            <a:ext cx="3258300" cy="3892500"/>
          </a:xfrm>
          <a:prstGeom prst="can">
            <a:avLst>
              <a:gd fmla="val 25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t>Continuous Monitoring(CM)</a:t>
            </a:r>
            <a:endParaRPr b="1" sz="1700"/>
          </a:p>
          <a:p>
            <a:pPr indent="0" lvl="0" marL="0" rtl="0" algn="l">
              <a:spcBef>
                <a:spcPts val="0"/>
              </a:spcBef>
              <a:spcAft>
                <a:spcPts val="0"/>
              </a:spcAft>
              <a:buNone/>
            </a:pPr>
            <a:r>
              <a:rPr lang="en" sz="1100"/>
              <a:t>sometimes called Continuous Control Monitoring (CCM), is an automated process by which</a:t>
            </a:r>
            <a:r>
              <a:rPr lang="en" sz="1100">
                <a:uFill>
                  <a:noFill/>
                </a:uFill>
                <a:hlinkClick r:id="rId4"/>
              </a:rPr>
              <a:t> </a:t>
            </a:r>
            <a:r>
              <a:rPr lang="en" sz="1100"/>
              <a:t>Devops personnel can observe and detect compliance issues and security threats during each phase of the DevOps pipeline. </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pic>
        <p:nvPicPr>
          <p:cNvPr id="264" name="Google Shape;264;p31"/>
          <p:cNvPicPr preferRelativeResize="0"/>
          <p:nvPr/>
        </p:nvPicPr>
        <p:blipFill>
          <a:blip r:embed="rId5">
            <a:alphaModFix/>
          </a:blip>
          <a:stretch>
            <a:fillRect/>
          </a:stretch>
        </p:blipFill>
        <p:spPr>
          <a:xfrm>
            <a:off x="4146024" y="1219800"/>
            <a:ext cx="4997974" cy="377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6" name="Google Shape;96;p14"/>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1500"/>
              <a:t>At EK TECH SOFTWARE SOLUTION The Software F</a:t>
            </a:r>
            <a:r>
              <a:rPr lang="en" sz="1500"/>
              <a:t>actory</a:t>
            </a:r>
            <a:r>
              <a:rPr lang="en" sz="1500"/>
              <a:t> is made of </a:t>
            </a:r>
            <a:endParaRPr sz="1500"/>
          </a:p>
          <a:p>
            <a:pPr indent="0" lvl="0" marL="0" rtl="0" algn="l">
              <a:spcBef>
                <a:spcPts val="0"/>
              </a:spcBef>
              <a:spcAft>
                <a:spcPts val="0"/>
              </a:spcAft>
              <a:buNone/>
            </a:pPr>
            <a:r>
              <a:t/>
            </a:r>
            <a:endParaRPr b="1" sz="2200"/>
          </a:p>
          <a:p>
            <a:pPr indent="0" lvl="0" marL="0" rtl="0" algn="l">
              <a:spcBef>
                <a:spcPts val="0"/>
              </a:spcBef>
              <a:spcAft>
                <a:spcPts val="0"/>
              </a:spcAft>
              <a:buNone/>
            </a:pPr>
            <a:r>
              <a:rPr b="1" lang="en" sz="2200"/>
              <a:t>1- Infrastructure as a Code (IaC)</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rPr b="1" lang="en" sz="2200"/>
              <a:t>2- Software as a Service (SaaS)</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rPr b="1" lang="en" sz="2200"/>
              <a:t>3- Infrastructure as a Service (IaaS)</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rPr b="1" lang="en" sz="2200"/>
              <a:t>4- Platform as a Service (PaaS)</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rPr b="1" lang="en" sz="2200"/>
              <a:t>5</a:t>
            </a:r>
            <a:r>
              <a:rPr b="1" lang="en" sz="2200"/>
              <a:t>- Continue Integration (CI)</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rPr b="1" lang="en" sz="2200"/>
              <a:t>6- Continue Deployment(CD)</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rPr b="1" lang="en" sz="2200"/>
              <a:t>7- Continue Delivery (CD)</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rPr b="1" lang="en" sz="2200"/>
              <a:t>8- Continue Integration Continue Deployment (CI/CD)</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rPr b="1" lang="en" sz="2200"/>
              <a:t>9- Continue Monitoring</a:t>
            </a:r>
            <a:endParaRPr b="1" sz="2200"/>
          </a:p>
          <a:p>
            <a:pPr indent="0" lvl="0" marL="0" rtl="0" algn="l">
              <a:spcBef>
                <a:spcPts val="0"/>
              </a:spcBef>
              <a:spcAft>
                <a:spcPts val="0"/>
              </a:spcAft>
              <a:buNone/>
            </a:pPr>
            <a:r>
              <a:t/>
            </a:r>
            <a:endParaRPr b="1" sz="2200"/>
          </a:p>
          <a:p>
            <a:pPr indent="0" lvl="0" marL="0" rtl="0" algn="l">
              <a:spcBef>
                <a:spcPts val="0"/>
              </a:spcBef>
              <a:spcAft>
                <a:spcPts val="0"/>
              </a:spcAft>
              <a:buNone/>
            </a:pPr>
            <a:r>
              <a:rPr b="1" lang="en" sz="2200"/>
              <a:t>10 Continue code Inspection.</a:t>
            </a:r>
            <a:endParaRPr b="1" sz="22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97" name="Google Shape;97;p14"/>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2"/>
          <p:cNvSpPr txBox="1"/>
          <p:nvPr>
            <p:ph type="ctrTitle"/>
          </p:nvPr>
        </p:nvSpPr>
        <p:spPr>
          <a:xfrm>
            <a:off x="586075" y="59950"/>
            <a:ext cx="8208900" cy="5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latin typeface="Lato"/>
                <a:ea typeface="Lato"/>
                <a:cs typeface="Lato"/>
                <a:sym typeface="Lato"/>
              </a:rPr>
              <a:t>Continue code Inspection</a:t>
            </a:r>
            <a:endParaRPr sz="4480"/>
          </a:p>
        </p:txBody>
      </p:sp>
      <p:sp>
        <p:nvSpPr>
          <p:cNvPr id="270" name="Google Shape;270;p32"/>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271" name="Google Shape;271;p32"/>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272" name="Google Shape;272;p32"/>
          <p:cNvSpPr/>
          <p:nvPr/>
        </p:nvSpPr>
        <p:spPr>
          <a:xfrm>
            <a:off x="240850" y="593100"/>
            <a:ext cx="3258300" cy="3892500"/>
          </a:xfrm>
          <a:prstGeom prst="can">
            <a:avLst>
              <a:gd fmla="val 25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t>Continuous code inspection</a:t>
            </a:r>
            <a:endParaRPr b="1" sz="1700"/>
          </a:p>
          <a:p>
            <a:pPr indent="0" lvl="0" marL="0" rtl="0" algn="l">
              <a:spcBef>
                <a:spcPts val="0"/>
              </a:spcBef>
              <a:spcAft>
                <a:spcPts val="0"/>
              </a:spcAft>
              <a:buNone/>
            </a:pPr>
            <a:r>
              <a:rPr lang="en" sz="1100"/>
              <a:t>Means continuously test the code to catch any bug or issue before they are built into an image</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pic>
        <p:nvPicPr>
          <p:cNvPr id="273" name="Google Shape;273;p32"/>
          <p:cNvPicPr preferRelativeResize="0"/>
          <p:nvPr/>
        </p:nvPicPr>
        <p:blipFill>
          <a:blip r:embed="rId4">
            <a:alphaModFix/>
          </a:blip>
          <a:stretch>
            <a:fillRect/>
          </a:stretch>
        </p:blipFill>
        <p:spPr>
          <a:xfrm>
            <a:off x="5159875" y="1104650"/>
            <a:ext cx="3984125" cy="3781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idx="1" type="subTitle"/>
          </p:nvPr>
        </p:nvSpPr>
        <p:spPr>
          <a:xfrm>
            <a:off x="2133475" y="929150"/>
            <a:ext cx="4327200" cy="3556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279" name="Google Shape;279;p33"/>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280" name="Google Shape;280;p33"/>
          <p:cNvPicPr preferRelativeResize="0"/>
          <p:nvPr/>
        </p:nvPicPr>
        <p:blipFill>
          <a:blip r:embed="rId4">
            <a:alphaModFix/>
          </a:blip>
          <a:stretch>
            <a:fillRect/>
          </a:stretch>
        </p:blipFill>
        <p:spPr>
          <a:xfrm>
            <a:off x="6232800" y="1174775"/>
            <a:ext cx="2632100" cy="2129426"/>
          </a:xfrm>
          <a:prstGeom prst="rect">
            <a:avLst/>
          </a:prstGeom>
          <a:noFill/>
          <a:ln>
            <a:noFill/>
          </a:ln>
        </p:spPr>
      </p:pic>
      <p:sp>
        <p:nvSpPr>
          <p:cNvPr id="281" name="Google Shape;281;p33"/>
          <p:cNvSpPr txBox="1"/>
          <p:nvPr/>
        </p:nvSpPr>
        <p:spPr>
          <a:xfrm>
            <a:off x="410575" y="1834000"/>
            <a:ext cx="58842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latin typeface="Lato"/>
                <a:ea typeface="Lato"/>
                <a:cs typeface="Lato"/>
                <a:sym typeface="Lato"/>
              </a:rPr>
              <a:t>Now this been said  WHAT IS DEVOPS</a:t>
            </a:r>
            <a:r>
              <a:rPr b="1" lang="en" sz="2600">
                <a:latin typeface="Lato"/>
                <a:ea typeface="Lato"/>
                <a:cs typeface="Lato"/>
                <a:sym typeface="Lato"/>
              </a:rPr>
              <a:t> </a:t>
            </a:r>
            <a:endParaRPr b="1" sz="26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idx="1" type="subTitle"/>
          </p:nvPr>
        </p:nvSpPr>
        <p:spPr>
          <a:xfrm>
            <a:off x="2133475" y="929150"/>
            <a:ext cx="4327200" cy="3556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287" name="Google Shape;287;p34"/>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288" name="Google Shape;288;p34"/>
          <p:cNvPicPr preferRelativeResize="0"/>
          <p:nvPr/>
        </p:nvPicPr>
        <p:blipFill>
          <a:blip r:embed="rId4">
            <a:alphaModFix/>
          </a:blip>
          <a:stretch>
            <a:fillRect/>
          </a:stretch>
        </p:blipFill>
        <p:spPr>
          <a:xfrm>
            <a:off x="2000250" y="982300"/>
            <a:ext cx="5143500" cy="416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chemeClr val="accent1"/>
                </a:solidFill>
                <a:latin typeface="Lato"/>
                <a:ea typeface="Lato"/>
                <a:cs typeface="Lato"/>
                <a:sym typeface="Lato"/>
              </a:rPr>
              <a:t>Infrastructure as a Code (IaC)</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103" name="Google Shape;103;p15"/>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04" name="Google Shape;104;p15"/>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105" name="Google Shape;105;p15"/>
          <p:cNvSpPr/>
          <p:nvPr/>
        </p:nvSpPr>
        <p:spPr>
          <a:xfrm>
            <a:off x="35250" y="1123325"/>
            <a:ext cx="2736600" cy="3033000"/>
          </a:xfrm>
          <a:prstGeom prst="can">
            <a:avLst>
              <a:gd fmla="val 25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In the past, managing IT infrastructure was a hard job. System administrators had to manually manage and configure all of the hardware and software that was needed for the applications to run.</a:t>
            </a:r>
            <a:endParaRPr sz="1200"/>
          </a:p>
        </p:txBody>
      </p:sp>
      <p:pic>
        <p:nvPicPr>
          <p:cNvPr id="106" name="Google Shape;106;p15"/>
          <p:cNvPicPr preferRelativeResize="0"/>
          <p:nvPr/>
        </p:nvPicPr>
        <p:blipFill>
          <a:blip r:embed="rId4">
            <a:alphaModFix/>
          </a:blip>
          <a:stretch>
            <a:fillRect/>
          </a:stretch>
        </p:blipFill>
        <p:spPr>
          <a:xfrm>
            <a:off x="7574545" y="4040200"/>
            <a:ext cx="1569450" cy="1031175"/>
          </a:xfrm>
          <a:prstGeom prst="rect">
            <a:avLst/>
          </a:prstGeom>
          <a:noFill/>
          <a:ln>
            <a:noFill/>
          </a:ln>
        </p:spPr>
      </p:pic>
      <p:sp>
        <p:nvSpPr>
          <p:cNvPr id="107" name="Google Shape;107;p15"/>
          <p:cNvSpPr/>
          <p:nvPr/>
        </p:nvSpPr>
        <p:spPr>
          <a:xfrm>
            <a:off x="3950650" y="1123325"/>
            <a:ext cx="4565700" cy="2976300"/>
          </a:xfrm>
          <a:prstGeom prst="can">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1100"/>
              <a:t>The Pain of Managing IT Infrastructure</a:t>
            </a:r>
            <a:endParaRPr b="1" sz="1100"/>
          </a:p>
          <a:p>
            <a:pPr indent="0" lvl="0" marL="0" rtl="0" algn="l">
              <a:lnSpc>
                <a:spcPct val="115000"/>
              </a:lnSpc>
              <a:spcBef>
                <a:spcPts val="1200"/>
              </a:spcBef>
              <a:spcAft>
                <a:spcPts val="0"/>
              </a:spcAft>
              <a:buNone/>
            </a:pPr>
            <a:r>
              <a:rPr lang="en" sz="1100"/>
              <a:t>Historically, managing IT infrastructure was a manual process. People would physically put servers in place and configure them. Only after the machines were configured to the correct setting required by the OS and applications would those people deploy the application. Unsurprisingly, this manual process would often result in several problems.</a:t>
            </a:r>
            <a:endParaRPr sz="1100"/>
          </a:p>
          <a:p>
            <a:pPr indent="0" lvl="0" marL="0" rtl="0" algn="l">
              <a:spcBef>
                <a:spcPts val="1200"/>
              </a:spcBef>
              <a:spcAft>
                <a:spcPts val="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chemeClr val="accent1"/>
                </a:solidFill>
                <a:latin typeface="Lato"/>
                <a:ea typeface="Lato"/>
                <a:cs typeface="Lato"/>
                <a:sym typeface="Lato"/>
              </a:rPr>
              <a:t>Infrastructure as a Code (IaC)</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113" name="Google Shape;113;p16"/>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14" name="Google Shape;114;p16"/>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115" name="Google Shape;115;p16"/>
          <p:cNvSpPr/>
          <p:nvPr/>
        </p:nvSpPr>
        <p:spPr>
          <a:xfrm>
            <a:off x="2729450" y="1561225"/>
            <a:ext cx="2731200" cy="2248800"/>
          </a:xfrm>
          <a:prstGeom prst="can">
            <a:avLst>
              <a:gd fmla="val 25000"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accent1"/>
                </a:solidFill>
                <a:latin typeface="Lato"/>
                <a:ea typeface="Lato"/>
                <a:cs typeface="Lato"/>
                <a:sym typeface="Lato"/>
              </a:rPr>
              <a:t>The Infrastructure as  code allow to provision infrastructure using a code instead </a:t>
            </a:r>
            <a:endParaRPr b="1" sz="1200"/>
          </a:p>
        </p:txBody>
      </p:sp>
      <p:pic>
        <p:nvPicPr>
          <p:cNvPr id="116" name="Google Shape;116;p16"/>
          <p:cNvPicPr preferRelativeResize="0"/>
          <p:nvPr/>
        </p:nvPicPr>
        <p:blipFill>
          <a:blip r:embed="rId4">
            <a:alphaModFix/>
          </a:blip>
          <a:stretch>
            <a:fillRect/>
          </a:stretch>
        </p:blipFill>
        <p:spPr>
          <a:xfrm>
            <a:off x="7574545" y="4040200"/>
            <a:ext cx="1569450" cy="1031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chemeClr val="accent1"/>
                </a:solidFill>
                <a:latin typeface="Lato"/>
                <a:ea typeface="Lato"/>
                <a:cs typeface="Lato"/>
                <a:sym typeface="Lato"/>
              </a:rPr>
              <a:t>Infrastructure as a Code (IaC) advantages</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122" name="Google Shape;122;p17"/>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23" name="Google Shape;123;p17"/>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124" name="Google Shape;124;p17"/>
          <p:cNvSpPr/>
          <p:nvPr/>
        </p:nvSpPr>
        <p:spPr>
          <a:xfrm>
            <a:off x="107250" y="752225"/>
            <a:ext cx="2189400" cy="2048400"/>
          </a:xfrm>
          <a:prstGeom prst="can">
            <a:avLst>
              <a:gd fmla="val 25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1100"/>
              <a:t>Speed</a:t>
            </a:r>
            <a:endParaRPr b="1" sz="1100"/>
          </a:p>
          <a:p>
            <a:pPr indent="0" lvl="0" marL="0" rtl="0" algn="l">
              <a:lnSpc>
                <a:spcPct val="115000"/>
              </a:lnSpc>
              <a:spcBef>
                <a:spcPts val="1200"/>
              </a:spcBef>
              <a:spcAft>
                <a:spcPts val="1200"/>
              </a:spcAft>
              <a:buNone/>
            </a:pPr>
            <a:r>
              <a:rPr lang="en" sz="700"/>
              <a:t>The first significant benefit IaC provides is speed. Infrastructure as code enables you to quickly set up your complete infrastructure by running a script. You can do that for every environment, from development to production, passing through staging, QA, and more. IaC can make the entire software development life cycle more efficient.</a:t>
            </a:r>
            <a:endParaRPr sz="700"/>
          </a:p>
        </p:txBody>
      </p:sp>
      <p:sp>
        <p:nvSpPr>
          <p:cNvPr id="125" name="Google Shape;125;p17"/>
          <p:cNvSpPr/>
          <p:nvPr/>
        </p:nvSpPr>
        <p:spPr>
          <a:xfrm>
            <a:off x="3436325" y="862350"/>
            <a:ext cx="2189400" cy="2048400"/>
          </a:xfrm>
          <a:prstGeom prst="can">
            <a:avLst>
              <a:gd fmla="val 25000"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600"/>
              <a:t>Consistency</a:t>
            </a:r>
            <a:endParaRPr b="1" sz="600"/>
          </a:p>
          <a:p>
            <a:pPr indent="0" lvl="0" marL="0" rtl="0" algn="l">
              <a:lnSpc>
                <a:spcPct val="115000"/>
              </a:lnSpc>
              <a:spcBef>
                <a:spcPts val="1200"/>
              </a:spcBef>
              <a:spcAft>
                <a:spcPts val="0"/>
              </a:spcAft>
              <a:buNone/>
            </a:pPr>
            <a:r>
              <a:rPr lang="en" sz="600"/>
              <a:t>Manual processes result in mistakes, period. Humans are fallible. Our memories fault us. Communication is hard, and we are in general pretty bad at it. As you’ve read, manual infrastructure management will result in discrepancies, no matter how hard you try. IaC solves that problem by having the config files themselves be the single source of truth. That way, you guarantee the same configurations will be deployed over and over, without discrepancies.</a:t>
            </a:r>
            <a:endParaRPr sz="600"/>
          </a:p>
          <a:p>
            <a:pPr indent="0" lvl="0" marL="0" rtl="0" algn="l">
              <a:lnSpc>
                <a:spcPct val="115000"/>
              </a:lnSpc>
              <a:spcBef>
                <a:spcPts val="1200"/>
              </a:spcBef>
              <a:spcAft>
                <a:spcPts val="1200"/>
              </a:spcAft>
              <a:buNone/>
            </a:pPr>
            <a:r>
              <a:t/>
            </a:r>
            <a:endParaRPr b="1" sz="600"/>
          </a:p>
        </p:txBody>
      </p:sp>
      <p:sp>
        <p:nvSpPr>
          <p:cNvPr id="126" name="Google Shape;126;p17"/>
          <p:cNvSpPr/>
          <p:nvPr/>
        </p:nvSpPr>
        <p:spPr>
          <a:xfrm>
            <a:off x="6847000" y="862350"/>
            <a:ext cx="2189400" cy="2048400"/>
          </a:xfrm>
          <a:prstGeom prst="can">
            <a:avLst>
              <a:gd fmla="val 25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700"/>
              <a:t>Accountability</a:t>
            </a:r>
            <a:endParaRPr b="1" sz="700"/>
          </a:p>
          <a:p>
            <a:pPr indent="0" lvl="0" marL="0" rtl="0" algn="l">
              <a:lnSpc>
                <a:spcPct val="115000"/>
              </a:lnSpc>
              <a:spcBef>
                <a:spcPts val="1200"/>
              </a:spcBef>
              <a:spcAft>
                <a:spcPts val="0"/>
              </a:spcAft>
              <a:buNone/>
            </a:pPr>
            <a:r>
              <a:rPr lang="en" sz="700"/>
              <a:t>This one is quick and easy. Since you can version IaC configuration files like any source code file, you have full traceability of the changes each configuration suffered. No more guessing games about who did what and when.</a:t>
            </a:r>
            <a:endParaRPr sz="700"/>
          </a:p>
          <a:p>
            <a:pPr indent="0" lvl="0" marL="0" rtl="0" algn="l">
              <a:lnSpc>
                <a:spcPct val="115000"/>
              </a:lnSpc>
              <a:spcBef>
                <a:spcPts val="1200"/>
              </a:spcBef>
              <a:spcAft>
                <a:spcPts val="0"/>
              </a:spcAft>
              <a:buNone/>
            </a:pPr>
            <a:r>
              <a:t/>
            </a:r>
            <a:endParaRPr b="1" sz="200"/>
          </a:p>
          <a:p>
            <a:pPr indent="0" lvl="0" marL="0" rtl="0" algn="l">
              <a:lnSpc>
                <a:spcPct val="115000"/>
              </a:lnSpc>
              <a:spcBef>
                <a:spcPts val="1200"/>
              </a:spcBef>
              <a:spcAft>
                <a:spcPts val="1200"/>
              </a:spcAft>
              <a:buNone/>
            </a:pPr>
            <a:r>
              <a:t/>
            </a:r>
            <a:endParaRPr b="1" sz="200"/>
          </a:p>
        </p:txBody>
      </p:sp>
      <p:sp>
        <p:nvSpPr>
          <p:cNvPr id="127" name="Google Shape;127;p17"/>
          <p:cNvSpPr/>
          <p:nvPr/>
        </p:nvSpPr>
        <p:spPr>
          <a:xfrm>
            <a:off x="154000" y="3020325"/>
            <a:ext cx="2224500" cy="2161200"/>
          </a:xfrm>
          <a:prstGeom prst="can">
            <a:avLst>
              <a:gd fmla="val 25000" name="adj"/>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600"/>
          </a:p>
          <a:p>
            <a:pPr indent="0" lvl="0" marL="0" rtl="0" algn="l">
              <a:lnSpc>
                <a:spcPct val="115000"/>
              </a:lnSpc>
              <a:spcBef>
                <a:spcPts val="1200"/>
              </a:spcBef>
              <a:spcAft>
                <a:spcPts val="0"/>
              </a:spcAft>
              <a:buNone/>
            </a:pPr>
            <a:r>
              <a:t/>
            </a:r>
            <a:endParaRPr b="1" sz="600"/>
          </a:p>
          <a:p>
            <a:pPr indent="0" lvl="0" marL="0" rtl="0" algn="l">
              <a:lnSpc>
                <a:spcPct val="115000"/>
              </a:lnSpc>
              <a:spcBef>
                <a:spcPts val="1200"/>
              </a:spcBef>
              <a:spcAft>
                <a:spcPts val="0"/>
              </a:spcAft>
              <a:buNone/>
            </a:pPr>
            <a:r>
              <a:rPr b="1" lang="en" sz="600"/>
              <a:t>More Efficiency During the Whole Software Development Cycle</a:t>
            </a:r>
            <a:endParaRPr b="1" sz="600"/>
          </a:p>
          <a:p>
            <a:pPr indent="0" lvl="0" marL="0" rtl="0" algn="l">
              <a:lnSpc>
                <a:spcPct val="115000"/>
              </a:lnSpc>
              <a:spcBef>
                <a:spcPts val="1200"/>
              </a:spcBef>
              <a:spcAft>
                <a:spcPts val="0"/>
              </a:spcAft>
              <a:buNone/>
            </a:pPr>
            <a:r>
              <a:rPr lang="en" sz="600"/>
              <a:t>By employing infrastructure as code, you can deploy your infrastructure architectures in many stages. That makes the whole software development lif cycle more efficient, raising the team’s productivity to new levels.</a:t>
            </a:r>
            <a:endParaRPr sz="600"/>
          </a:p>
          <a:p>
            <a:pPr indent="0" lvl="0" marL="0" rtl="0" algn="l">
              <a:lnSpc>
                <a:spcPct val="115000"/>
              </a:lnSpc>
              <a:spcBef>
                <a:spcPts val="1200"/>
              </a:spcBef>
              <a:spcAft>
                <a:spcPts val="0"/>
              </a:spcAft>
              <a:buNone/>
            </a:pPr>
            <a:r>
              <a:t/>
            </a:r>
            <a:endParaRPr b="1" sz="200"/>
          </a:p>
          <a:p>
            <a:pPr indent="0" lvl="0" marL="0" rtl="0" algn="l">
              <a:lnSpc>
                <a:spcPct val="115000"/>
              </a:lnSpc>
              <a:spcBef>
                <a:spcPts val="1200"/>
              </a:spcBef>
              <a:spcAft>
                <a:spcPts val="0"/>
              </a:spcAft>
              <a:buNone/>
            </a:pPr>
            <a:r>
              <a:t/>
            </a:r>
            <a:endParaRPr b="1" sz="100"/>
          </a:p>
          <a:p>
            <a:pPr indent="0" lvl="0" marL="0" rtl="0" algn="l">
              <a:lnSpc>
                <a:spcPct val="115000"/>
              </a:lnSpc>
              <a:spcBef>
                <a:spcPts val="1200"/>
              </a:spcBef>
              <a:spcAft>
                <a:spcPts val="1200"/>
              </a:spcAft>
              <a:buNone/>
            </a:pPr>
            <a:r>
              <a:t/>
            </a:r>
            <a:endParaRPr b="1" sz="100"/>
          </a:p>
        </p:txBody>
      </p:sp>
      <p:pic>
        <p:nvPicPr>
          <p:cNvPr id="128" name="Google Shape;128;p17"/>
          <p:cNvPicPr preferRelativeResize="0"/>
          <p:nvPr/>
        </p:nvPicPr>
        <p:blipFill>
          <a:blip r:embed="rId4">
            <a:alphaModFix/>
          </a:blip>
          <a:stretch>
            <a:fillRect/>
          </a:stretch>
        </p:blipFill>
        <p:spPr>
          <a:xfrm>
            <a:off x="7658100" y="4371975"/>
            <a:ext cx="1485900" cy="771525"/>
          </a:xfrm>
          <a:prstGeom prst="rect">
            <a:avLst/>
          </a:prstGeom>
          <a:noFill/>
          <a:ln>
            <a:noFill/>
          </a:ln>
        </p:spPr>
      </p:pic>
      <p:sp>
        <p:nvSpPr>
          <p:cNvPr id="129" name="Google Shape;129;p17"/>
          <p:cNvSpPr/>
          <p:nvPr/>
        </p:nvSpPr>
        <p:spPr>
          <a:xfrm>
            <a:off x="4974900" y="3020325"/>
            <a:ext cx="2224500" cy="2161200"/>
          </a:xfrm>
          <a:prstGeom prst="can">
            <a:avLst>
              <a:gd fmla="val 25000"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600"/>
          </a:p>
          <a:p>
            <a:pPr indent="0" lvl="0" marL="0" rtl="0" algn="l">
              <a:lnSpc>
                <a:spcPct val="115000"/>
              </a:lnSpc>
              <a:spcBef>
                <a:spcPts val="1200"/>
              </a:spcBef>
              <a:spcAft>
                <a:spcPts val="0"/>
              </a:spcAft>
              <a:buNone/>
            </a:pPr>
            <a:r>
              <a:t/>
            </a:r>
            <a:endParaRPr b="1" sz="600"/>
          </a:p>
          <a:p>
            <a:pPr indent="0" lvl="0" marL="0" rtl="0" algn="l">
              <a:lnSpc>
                <a:spcPct val="115000"/>
              </a:lnSpc>
              <a:spcBef>
                <a:spcPts val="1200"/>
              </a:spcBef>
              <a:spcAft>
                <a:spcPts val="0"/>
              </a:spcAft>
              <a:buNone/>
            </a:pPr>
            <a:r>
              <a:rPr b="1" lang="en" sz="1000"/>
              <a:t>Portability</a:t>
            </a:r>
            <a:endParaRPr b="1" sz="1000"/>
          </a:p>
          <a:p>
            <a:pPr indent="0" lvl="0" marL="0" rtl="0" algn="l">
              <a:lnSpc>
                <a:spcPct val="115000"/>
              </a:lnSpc>
              <a:spcBef>
                <a:spcPts val="1200"/>
              </a:spcBef>
              <a:spcAft>
                <a:spcPts val="0"/>
              </a:spcAft>
              <a:buNone/>
            </a:pPr>
            <a:r>
              <a:rPr lang="en" sz="600"/>
              <a:t>IaC make the </a:t>
            </a:r>
            <a:r>
              <a:rPr lang="en" sz="600"/>
              <a:t>infracture</a:t>
            </a:r>
            <a:r>
              <a:rPr lang="en" sz="600"/>
              <a:t> </a:t>
            </a:r>
            <a:r>
              <a:rPr lang="en" sz="600"/>
              <a:t>portable</a:t>
            </a:r>
            <a:r>
              <a:rPr lang="en" sz="600"/>
              <a:t> </a:t>
            </a:r>
            <a:endParaRPr sz="600"/>
          </a:p>
          <a:p>
            <a:pPr indent="0" lvl="0" marL="0" rtl="0" algn="l">
              <a:lnSpc>
                <a:spcPct val="115000"/>
              </a:lnSpc>
              <a:spcBef>
                <a:spcPts val="1200"/>
              </a:spcBef>
              <a:spcAft>
                <a:spcPts val="0"/>
              </a:spcAft>
              <a:buNone/>
            </a:pPr>
            <a:r>
              <a:t/>
            </a:r>
            <a:endParaRPr b="1" sz="200"/>
          </a:p>
          <a:p>
            <a:pPr indent="0" lvl="0" marL="0" rtl="0" algn="l">
              <a:lnSpc>
                <a:spcPct val="115000"/>
              </a:lnSpc>
              <a:spcBef>
                <a:spcPts val="1200"/>
              </a:spcBef>
              <a:spcAft>
                <a:spcPts val="0"/>
              </a:spcAft>
              <a:buNone/>
            </a:pPr>
            <a:r>
              <a:t/>
            </a:r>
            <a:endParaRPr b="1" sz="100"/>
          </a:p>
          <a:p>
            <a:pPr indent="0" lvl="0" marL="0" rtl="0" algn="l">
              <a:lnSpc>
                <a:spcPct val="115000"/>
              </a:lnSpc>
              <a:spcBef>
                <a:spcPts val="1200"/>
              </a:spcBef>
              <a:spcAft>
                <a:spcPts val="1200"/>
              </a:spcAft>
              <a:buNone/>
            </a:pPr>
            <a:r>
              <a:t/>
            </a:r>
            <a:endParaRPr b="1" sz="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chemeClr val="accent1"/>
                </a:solidFill>
                <a:latin typeface="Lato"/>
                <a:ea typeface="Lato"/>
                <a:cs typeface="Lato"/>
                <a:sym typeface="Lato"/>
              </a:rPr>
              <a:t>Infrastructure as a Code (IaC) Example</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135" name="Google Shape;135;p18"/>
          <p:cNvSpPr txBox="1"/>
          <p:nvPr>
            <p:ph idx="1" type="subTitle"/>
          </p:nvPr>
        </p:nvSpPr>
        <p:spPr>
          <a:xfrm>
            <a:off x="0" y="1574875"/>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36" name="Google Shape;136;p18"/>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137" name="Google Shape;137;p18"/>
          <p:cNvSpPr/>
          <p:nvPr/>
        </p:nvSpPr>
        <p:spPr>
          <a:xfrm>
            <a:off x="25" y="476700"/>
            <a:ext cx="1602300" cy="1009200"/>
          </a:xfrm>
          <a:prstGeom prst="can">
            <a:avLst>
              <a:gd fmla="val 25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en" sz="1200"/>
              <a:t>Bash shell script </a:t>
            </a:r>
            <a:endParaRPr sz="800"/>
          </a:p>
        </p:txBody>
      </p:sp>
      <p:sp>
        <p:nvSpPr>
          <p:cNvPr id="138" name="Google Shape;138;p18"/>
          <p:cNvSpPr/>
          <p:nvPr/>
        </p:nvSpPr>
        <p:spPr>
          <a:xfrm>
            <a:off x="3572725" y="2408450"/>
            <a:ext cx="1909500" cy="1009200"/>
          </a:xfrm>
          <a:prstGeom prst="can">
            <a:avLst>
              <a:gd fmla="val 25000"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1200"/>
          </a:p>
          <a:p>
            <a:pPr indent="0" lvl="0" marL="0" rtl="0" algn="l">
              <a:lnSpc>
                <a:spcPct val="115000"/>
              </a:lnSpc>
              <a:spcBef>
                <a:spcPts val="1200"/>
              </a:spcBef>
              <a:spcAft>
                <a:spcPts val="0"/>
              </a:spcAft>
              <a:buNone/>
            </a:pPr>
            <a:r>
              <a:rPr b="1" lang="en" sz="1200"/>
              <a:t>Docker-compose files </a:t>
            </a:r>
            <a:endParaRPr sz="1200"/>
          </a:p>
          <a:p>
            <a:pPr indent="0" lvl="0" marL="0" rtl="0" algn="l">
              <a:lnSpc>
                <a:spcPct val="115000"/>
              </a:lnSpc>
              <a:spcBef>
                <a:spcPts val="1200"/>
              </a:spcBef>
              <a:spcAft>
                <a:spcPts val="1200"/>
              </a:spcAft>
              <a:buNone/>
            </a:pPr>
            <a:r>
              <a:t/>
            </a:r>
            <a:endParaRPr b="1" sz="1500"/>
          </a:p>
        </p:txBody>
      </p:sp>
      <p:sp>
        <p:nvSpPr>
          <p:cNvPr id="139" name="Google Shape;139;p18"/>
          <p:cNvSpPr/>
          <p:nvPr/>
        </p:nvSpPr>
        <p:spPr>
          <a:xfrm>
            <a:off x="3679275" y="562500"/>
            <a:ext cx="1803000" cy="837600"/>
          </a:xfrm>
          <a:prstGeom prst="can">
            <a:avLst>
              <a:gd fmla="val 25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1600"/>
          </a:p>
          <a:p>
            <a:pPr indent="0" lvl="0" marL="0" rtl="0" algn="l">
              <a:lnSpc>
                <a:spcPct val="115000"/>
              </a:lnSpc>
              <a:spcBef>
                <a:spcPts val="1200"/>
              </a:spcBef>
              <a:spcAft>
                <a:spcPts val="0"/>
              </a:spcAft>
              <a:buNone/>
            </a:pPr>
            <a:r>
              <a:rPr b="1" lang="en" sz="1600"/>
              <a:t>Ansible role </a:t>
            </a:r>
            <a:endParaRPr sz="1600"/>
          </a:p>
          <a:p>
            <a:pPr indent="0" lvl="0" marL="0" rtl="0" algn="l">
              <a:lnSpc>
                <a:spcPct val="115000"/>
              </a:lnSpc>
              <a:spcBef>
                <a:spcPts val="1200"/>
              </a:spcBef>
              <a:spcAft>
                <a:spcPts val="0"/>
              </a:spcAft>
              <a:buNone/>
            </a:pPr>
            <a:r>
              <a:t/>
            </a:r>
            <a:endParaRPr b="1" sz="200"/>
          </a:p>
          <a:p>
            <a:pPr indent="0" lvl="0" marL="0" rtl="0" algn="l">
              <a:lnSpc>
                <a:spcPct val="115000"/>
              </a:lnSpc>
              <a:spcBef>
                <a:spcPts val="1200"/>
              </a:spcBef>
              <a:spcAft>
                <a:spcPts val="1200"/>
              </a:spcAft>
              <a:buNone/>
            </a:pPr>
            <a:r>
              <a:t/>
            </a:r>
            <a:endParaRPr b="1" sz="200"/>
          </a:p>
        </p:txBody>
      </p:sp>
      <p:sp>
        <p:nvSpPr>
          <p:cNvPr id="140" name="Google Shape;140;p18"/>
          <p:cNvSpPr/>
          <p:nvPr/>
        </p:nvSpPr>
        <p:spPr>
          <a:xfrm>
            <a:off x="3150" y="3879175"/>
            <a:ext cx="1739400" cy="1261500"/>
          </a:xfrm>
          <a:prstGeom prst="can">
            <a:avLst>
              <a:gd fmla="val 25000"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600"/>
          </a:p>
          <a:p>
            <a:pPr indent="0" lvl="0" marL="0" rtl="0" algn="l">
              <a:lnSpc>
                <a:spcPct val="115000"/>
              </a:lnSpc>
              <a:spcBef>
                <a:spcPts val="1200"/>
              </a:spcBef>
              <a:spcAft>
                <a:spcPts val="0"/>
              </a:spcAft>
              <a:buNone/>
            </a:pPr>
            <a:r>
              <a:t/>
            </a:r>
            <a:endParaRPr b="1" sz="600"/>
          </a:p>
          <a:p>
            <a:pPr indent="0" lvl="0" marL="0" rtl="0" algn="l">
              <a:lnSpc>
                <a:spcPct val="115000"/>
              </a:lnSpc>
              <a:spcBef>
                <a:spcPts val="1200"/>
              </a:spcBef>
              <a:spcAft>
                <a:spcPts val="0"/>
              </a:spcAft>
              <a:buNone/>
            </a:pPr>
            <a:r>
              <a:rPr b="1" lang="en" sz="1300"/>
              <a:t>Ansible playbook</a:t>
            </a:r>
            <a:endParaRPr sz="1300"/>
          </a:p>
          <a:p>
            <a:pPr indent="0" lvl="0" marL="0" rtl="0" algn="l">
              <a:lnSpc>
                <a:spcPct val="115000"/>
              </a:lnSpc>
              <a:spcBef>
                <a:spcPts val="1200"/>
              </a:spcBef>
              <a:spcAft>
                <a:spcPts val="0"/>
              </a:spcAft>
              <a:buNone/>
            </a:pPr>
            <a:r>
              <a:t/>
            </a:r>
            <a:endParaRPr b="1" sz="200"/>
          </a:p>
          <a:p>
            <a:pPr indent="0" lvl="0" marL="0" rtl="0" algn="l">
              <a:lnSpc>
                <a:spcPct val="115000"/>
              </a:lnSpc>
              <a:spcBef>
                <a:spcPts val="1200"/>
              </a:spcBef>
              <a:spcAft>
                <a:spcPts val="0"/>
              </a:spcAft>
              <a:buNone/>
            </a:pPr>
            <a:r>
              <a:t/>
            </a:r>
            <a:endParaRPr b="1" sz="100"/>
          </a:p>
          <a:p>
            <a:pPr indent="0" lvl="0" marL="0" rtl="0" algn="l">
              <a:lnSpc>
                <a:spcPct val="115000"/>
              </a:lnSpc>
              <a:spcBef>
                <a:spcPts val="1200"/>
              </a:spcBef>
              <a:spcAft>
                <a:spcPts val="1200"/>
              </a:spcAft>
              <a:buNone/>
            </a:pPr>
            <a:r>
              <a:t/>
            </a:r>
            <a:endParaRPr b="1" sz="100"/>
          </a:p>
        </p:txBody>
      </p:sp>
      <p:sp>
        <p:nvSpPr>
          <p:cNvPr id="141" name="Google Shape;141;p18"/>
          <p:cNvSpPr/>
          <p:nvPr/>
        </p:nvSpPr>
        <p:spPr>
          <a:xfrm>
            <a:off x="3609325" y="4035150"/>
            <a:ext cx="1602300" cy="1148100"/>
          </a:xfrm>
          <a:prstGeom prst="can">
            <a:avLst>
              <a:gd fmla="val 25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600"/>
          </a:p>
          <a:p>
            <a:pPr indent="0" lvl="0" marL="0" rtl="0" algn="l">
              <a:lnSpc>
                <a:spcPct val="115000"/>
              </a:lnSpc>
              <a:spcBef>
                <a:spcPts val="1200"/>
              </a:spcBef>
              <a:spcAft>
                <a:spcPts val="0"/>
              </a:spcAft>
              <a:buNone/>
            </a:pPr>
            <a:r>
              <a:t/>
            </a:r>
            <a:endParaRPr b="1" sz="600"/>
          </a:p>
          <a:p>
            <a:pPr indent="0" lvl="0" marL="0" rtl="0" algn="l">
              <a:lnSpc>
                <a:spcPct val="115000"/>
              </a:lnSpc>
              <a:spcBef>
                <a:spcPts val="1200"/>
              </a:spcBef>
              <a:spcAft>
                <a:spcPts val="0"/>
              </a:spcAft>
              <a:buNone/>
            </a:pPr>
            <a:r>
              <a:rPr b="1" lang="en" sz="1300"/>
              <a:t>Terraform </a:t>
            </a:r>
            <a:endParaRPr sz="1300"/>
          </a:p>
          <a:p>
            <a:pPr indent="0" lvl="0" marL="0" rtl="0" algn="l">
              <a:lnSpc>
                <a:spcPct val="115000"/>
              </a:lnSpc>
              <a:spcBef>
                <a:spcPts val="1200"/>
              </a:spcBef>
              <a:spcAft>
                <a:spcPts val="0"/>
              </a:spcAft>
              <a:buNone/>
            </a:pPr>
            <a:r>
              <a:t/>
            </a:r>
            <a:endParaRPr b="1" sz="200"/>
          </a:p>
          <a:p>
            <a:pPr indent="0" lvl="0" marL="0" rtl="0" algn="l">
              <a:lnSpc>
                <a:spcPct val="115000"/>
              </a:lnSpc>
              <a:spcBef>
                <a:spcPts val="1200"/>
              </a:spcBef>
              <a:spcAft>
                <a:spcPts val="0"/>
              </a:spcAft>
              <a:buNone/>
            </a:pPr>
            <a:r>
              <a:t/>
            </a:r>
            <a:endParaRPr b="1" sz="100"/>
          </a:p>
          <a:p>
            <a:pPr indent="0" lvl="0" marL="0" rtl="0" algn="l">
              <a:lnSpc>
                <a:spcPct val="115000"/>
              </a:lnSpc>
              <a:spcBef>
                <a:spcPts val="1200"/>
              </a:spcBef>
              <a:spcAft>
                <a:spcPts val="1200"/>
              </a:spcAft>
              <a:buNone/>
            </a:pPr>
            <a:r>
              <a:t/>
            </a:r>
            <a:endParaRPr b="1" sz="100"/>
          </a:p>
        </p:txBody>
      </p:sp>
      <p:sp>
        <p:nvSpPr>
          <p:cNvPr id="142" name="Google Shape;142;p18"/>
          <p:cNvSpPr/>
          <p:nvPr/>
        </p:nvSpPr>
        <p:spPr>
          <a:xfrm>
            <a:off x="7559225" y="818125"/>
            <a:ext cx="1531200" cy="871200"/>
          </a:xfrm>
          <a:prstGeom prst="can">
            <a:avLst>
              <a:gd fmla="val 25000" name="adj"/>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600"/>
          </a:p>
          <a:p>
            <a:pPr indent="0" lvl="0" marL="0" rtl="0" algn="l">
              <a:lnSpc>
                <a:spcPct val="115000"/>
              </a:lnSpc>
              <a:spcBef>
                <a:spcPts val="1200"/>
              </a:spcBef>
              <a:spcAft>
                <a:spcPts val="0"/>
              </a:spcAft>
              <a:buNone/>
            </a:pPr>
            <a:r>
              <a:t/>
            </a:r>
            <a:endParaRPr b="1" sz="600"/>
          </a:p>
          <a:p>
            <a:pPr indent="0" lvl="0" marL="0" rtl="0" algn="l">
              <a:lnSpc>
                <a:spcPct val="115000"/>
              </a:lnSpc>
              <a:spcBef>
                <a:spcPts val="1200"/>
              </a:spcBef>
              <a:spcAft>
                <a:spcPts val="0"/>
              </a:spcAft>
              <a:buNone/>
            </a:pPr>
            <a:r>
              <a:rPr b="1" lang="en" sz="1300"/>
              <a:t>gitlab-ci.yml files</a:t>
            </a:r>
            <a:endParaRPr sz="1300"/>
          </a:p>
          <a:p>
            <a:pPr indent="0" lvl="0" marL="0" rtl="0" algn="l">
              <a:lnSpc>
                <a:spcPct val="115000"/>
              </a:lnSpc>
              <a:spcBef>
                <a:spcPts val="1200"/>
              </a:spcBef>
              <a:spcAft>
                <a:spcPts val="0"/>
              </a:spcAft>
              <a:buNone/>
            </a:pPr>
            <a:r>
              <a:t/>
            </a:r>
            <a:endParaRPr b="1" sz="200"/>
          </a:p>
          <a:p>
            <a:pPr indent="0" lvl="0" marL="0" rtl="0" algn="l">
              <a:lnSpc>
                <a:spcPct val="115000"/>
              </a:lnSpc>
              <a:spcBef>
                <a:spcPts val="1200"/>
              </a:spcBef>
              <a:spcAft>
                <a:spcPts val="0"/>
              </a:spcAft>
              <a:buNone/>
            </a:pPr>
            <a:r>
              <a:t/>
            </a:r>
            <a:endParaRPr b="1" sz="100"/>
          </a:p>
          <a:p>
            <a:pPr indent="0" lvl="0" marL="0" rtl="0" algn="l">
              <a:lnSpc>
                <a:spcPct val="115000"/>
              </a:lnSpc>
              <a:spcBef>
                <a:spcPts val="1200"/>
              </a:spcBef>
              <a:spcAft>
                <a:spcPts val="1200"/>
              </a:spcAft>
              <a:buNone/>
            </a:pPr>
            <a:r>
              <a:t/>
            </a:r>
            <a:endParaRPr b="1" sz="100"/>
          </a:p>
        </p:txBody>
      </p:sp>
      <p:sp>
        <p:nvSpPr>
          <p:cNvPr id="143" name="Google Shape;143;p18"/>
          <p:cNvSpPr/>
          <p:nvPr/>
        </p:nvSpPr>
        <p:spPr>
          <a:xfrm>
            <a:off x="7559225" y="4114650"/>
            <a:ext cx="1584900" cy="1068600"/>
          </a:xfrm>
          <a:prstGeom prst="can">
            <a:avLst>
              <a:gd fmla="val 25000"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600"/>
          </a:p>
          <a:p>
            <a:pPr indent="0" lvl="0" marL="0" rtl="0" algn="l">
              <a:lnSpc>
                <a:spcPct val="115000"/>
              </a:lnSpc>
              <a:spcBef>
                <a:spcPts val="1200"/>
              </a:spcBef>
              <a:spcAft>
                <a:spcPts val="0"/>
              </a:spcAft>
              <a:buNone/>
            </a:pPr>
            <a:r>
              <a:t/>
            </a:r>
            <a:endParaRPr b="1" sz="600"/>
          </a:p>
          <a:p>
            <a:pPr indent="0" lvl="0" marL="0" rtl="0" algn="l">
              <a:lnSpc>
                <a:spcPct val="115000"/>
              </a:lnSpc>
              <a:spcBef>
                <a:spcPts val="1200"/>
              </a:spcBef>
              <a:spcAft>
                <a:spcPts val="0"/>
              </a:spcAft>
              <a:buNone/>
            </a:pPr>
            <a:r>
              <a:rPr b="1" lang="en" sz="1300"/>
              <a:t>Jenkinsfiles</a:t>
            </a:r>
            <a:r>
              <a:rPr b="1" lang="en" sz="1300"/>
              <a:t> </a:t>
            </a:r>
            <a:endParaRPr sz="1300"/>
          </a:p>
          <a:p>
            <a:pPr indent="0" lvl="0" marL="0" rtl="0" algn="l">
              <a:lnSpc>
                <a:spcPct val="115000"/>
              </a:lnSpc>
              <a:spcBef>
                <a:spcPts val="1200"/>
              </a:spcBef>
              <a:spcAft>
                <a:spcPts val="0"/>
              </a:spcAft>
              <a:buNone/>
            </a:pPr>
            <a:r>
              <a:t/>
            </a:r>
            <a:endParaRPr b="1" sz="200"/>
          </a:p>
          <a:p>
            <a:pPr indent="0" lvl="0" marL="0" rtl="0" algn="l">
              <a:lnSpc>
                <a:spcPct val="115000"/>
              </a:lnSpc>
              <a:spcBef>
                <a:spcPts val="1200"/>
              </a:spcBef>
              <a:spcAft>
                <a:spcPts val="0"/>
              </a:spcAft>
              <a:buNone/>
            </a:pPr>
            <a:r>
              <a:t/>
            </a:r>
            <a:endParaRPr b="1" sz="100"/>
          </a:p>
          <a:p>
            <a:pPr indent="0" lvl="0" marL="0" rtl="0" algn="l">
              <a:lnSpc>
                <a:spcPct val="115000"/>
              </a:lnSpc>
              <a:spcBef>
                <a:spcPts val="1200"/>
              </a:spcBef>
              <a:spcAft>
                <a:spcPts val="1200"/>
              </a:spcAft>
              <a:buNone/>
            </a:pPr>
            <a:r>
              <a:t/>
            </a:r>
            <a:endParaRPr b="1" sz="100"/>
          </a:p>
        </p:txBody>
      </p:sp>
      <p:sp>
        <p:nvSpPr>
          <p:cNvPr id="144" name="Google Shape;144;p18"/>
          <p:cNvSpPr/>
          <p:nvPr/>
        </p:nvSpPr>
        <p:spPr>
          <a:xfrm>
            <a:off x="25" y="2224850"/>
            <a:ext cx="1602300" cy="1009200"/>
          </a:xfrm>
          <a:prstGeom prst="can">
            <a:avLst>
              <a:gd fmla="val 25000" name="adj"/>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en" sz="1200"/>
              <a:t>Helm-charts</a:t>
            </a:r>
            <a:r>
              <a:rPr b="1" lang="en" sz="1200"/>
              <a:t> </a:t>
            </a:r>
            <a:endParaRPr sz="800"/>
          </a:p>
        </p:txBody>
      </p:sp>
      <p:sp>
        <p:nvSpPr>
          <p:cNvPr id="145" name="Google Shape;145;p18"/>
          <p:cNvSpPr/>
          <p:nvPr/>
        </p:nvSpPr>
        <p:spPr>
          <a:xfrm>
            <a:off x="7523675" y="2397388"/>
            <a:ext cx="1602300" cy="1009200"/>
          </a:xfrm>
          <a:prstGeom prst="can">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en" sz="1200"/>
              <a:t>K8S manifests files</a:t>
            </a:r>
            <a:r>
              <a:rPr b="1" lang="en" sz="1200"/>
              <a:t>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chemeClr val="accent1"/>
                </a:solidFill>
                <a:latin typeface="Lato"/>
                <a:ea typeface="Lato"/>
                <a:cs typeface="Lato"/>
                <a:sym typeface="Lato"/>
              </a:rPr>
              <a:t>Software as a Service (SaaS)</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151" name="Google Shape;151;p19"/>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52" name="Google Shape;152;p19"/>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153" name="Google Shape;153;p19"/>
          <p:cNvSpPr/>
          <p:nvPr/>
        </p:nvSpPr>
        <p:spPr>
          <a:xfrm>
            <a:off x="404125" y="707700"/>
            <a:ext cx="5056500" cy="4275000"/>
          </a:xfrm>
          <a:prstGeom prst="can">
            <a:avLst>
              <a:gd fmla="val 25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Lato"/>
                <a:ea typeface="Lato"/>
                <a:cs typeface="Lato"/>
                <a:sym typeface="Lato"/>
              </a:rPr>
              <a:t>SaaS </a:t>
            </a:r>
            <a:endParaRPr b="1" sz="1500">
              <a:solidFill>
                <a:schemeClr val="dk2"/>
              </a:solidFill>
              <a:latin typeface="Lato"/>
              <a:ea typeface="Lato"/>
              <a:cs typeface="Lato"/>
              <a:sym typeface="Lato"/>
            </a:endParaRPr>
          </a:p>
          <a:p>
            <a:pPr indent="0" lvl="0" marL="0" rtl="0" algn="l">
              <a:spcBef>
                <a:spcPts val="0"/>
              </a:spcBef>
              <a:spcAft>
                <a:spcPts val="0"/>
              </a:spcAft>
              <a:buNone/>
            </a:pPr>
            <a:r>
              <a:rPr lang="en" sz="1500">
                <a:solidFill>
                  <a:schemeClr val="dk2"/>
                </a:solidFill>
                <a:latin typeface="Lato"/>
                <a:ea typeface="Lato"/>
                <a:cs typeface="Lato"/>
                <a:sym typeface="Lato"/>
              </a:rPr>
              <a:t>is on-demand access to ready-to-use, cloud-hosted application software.</a:t>
            </a:r>
            <a:endParaRPr sz="1200">
              <a:solidFill>
                <a:schemeClr val="dk2"/>
              </a:solidFill>
            </a:endParaRPr>
          </a:p>
        </p:txBody>
      </p:sp>
      <p:pic>
        <p:nvPicPr>
          <p:cNvPr id="154" name="Google Shape;154;p19"/>
          <p:cNvPicPr preferRelativeResize="0"/>
          <p:nvPr/>
        </p:nvPicPr>
        <p:blipFill>
          <a:blip r:embed="rId4">
            <a:alphaModFix/>
          </a:blip>
          <a:stretch>
            <a:fillRect/>
          </a:stretch>
        </p:blipFill>
        <p:spPr>
          <a:xfrm>
            <a:off x="7574545" y="4040200"/>
            <a:ext cx="1569450" cy="103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chemeClr val="accent1"/>
                </a:solidFill>
                <a:latin typeface="Lato"/>
                <a:ea typeface="Lato"/>
                <a:cs typeface="Lato"/>
                <a:sym typeface="Lato"/>
              </a:rPr>
              <a:t>Software as a Service (SaaS)</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160" name="Google Shape;160;p20"/>
          <p:cNvSpPr txBox="1"/>
          <p:nvPr>
            <p:ph idx="1" type="subTitle"/>
          </p:nvPr>
        </p:nvSpPr>
        <p:spPr>
          <a:xfrm>
            <a:off x="35250" y="929150"/>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61" name="Google Shape;161;p20"/>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pic>
        <p:nvPicPr>
          <p:cNvPr id="162" name="Google Shape;162;p20"/>
          <p:cNvPicPr preferRelativeResize="0"/>
          <p:nvPr/>
        </p:nvPicPr>
        <p:blipFill>
          <a:blip r:embed="rId4">
            <a:alphaModFix/>
          </a:blip>
          <a:stretch>
            <a:fillRect/>
          </a:stretch>
        </p:blipFill>
        <p:spPr>
          <a:xfrm>
            <a:off x="182476" y="722550"/>
            <a:ext cx="1641250" cy="4294775"/>
          </a:xfrm>
          <a:prstGeom prst="rect">
            <a:avLst/>
          </a:prstGeom>
          <a:noFill/>
          <a:ln>
            <a:noFill/>
          </a:ln>
        </p:spPr>
      </p:pic>
      <p:sp>
        <p:nvSpPr>
          <p:cNvPr id="163" name="Google Shape;163;p20"/>
          <p:cNvSpPr/>
          <p:nvPr/>
        </p:nvSpPr>
        <p:spPr>
          <a:xfrm>
            <a:off x="2148325" y="1108475"/>
            <a:ext cx="3228600" cy="87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The Service Provider manage All</a:t>
            </a:r>
            <a:endParaRPr/>
          </a:p>
        </p:txBody>
      </p:sp>
      <p:pic>
        <p:nvPicPr>
          <p:cNvPr id="164" name="Google Shape;164;p20"/>
          <p:cNvPicPr preferRelativeResize="0"/>
          <p:nvPr/>
        </p:nvPicPr>
        <p:blipFill>
          <a:blip r:embed="rId5">
            <a:alphaModFix/>
          </a:blip>
          <a:stretch>
            <a:fillRect/>
          </a:stretch>
        </p:blipFill>
        <p:spPr>
          <a:xfrm>
            <a:off x="6006025" y="522150"/>
            <a:ext cx="1466450" cy="45842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type="ctrTitle"/>
          </p:nvPr>
        </p:nvSpPr>
        <p:spPr>
          <a:xfrm>
            <a:off x="586075" y="59950"/>
            <a:ext cx="8208900" cy="58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solidFill>
                  <a:schemeClr val="accent1"/>
                </a:solidFill>
                <a:latin typeface="Lato"/>
                <a:ea typeface="Lato"/>
                <a:cs typeface="Lato"/>
                <a:sym typeface="Lato"/>
              </a:rPr>
              <a:t>Infrastructure as a Service (IaaS)</a:t>
            </a:r>
            <a:endParaRPr sz="2200">
              <a:solidFill>
                <a:schemeClr val="accent1"/>
              </a:solidFill>
              <a:latin typeface="Lato"/>
              <a:ea typeface="Lato"/>
              <a:cs typeface="Lato"/>
              <a:sym typeface="Lato"/>
            </a:endParaRPr>
          </a:p>
          <a:p>
            <a:pPr indent="0" lvl="0" marL="0" rtl="0" algn="l">
              <a:spcBef>
                <a:spcPts val="0"/>
              </a:spcBef>
              <a:spcAft>
                <a:spcPts val="0"/>
              </a:spcAft>
              <a:buNone/>
            </a:pPr>
            <a:r>
              <a:t/>
            </a:r>
            <a:endParaRPr/>
          </a:p>
        </p:txBody>
      </p:sp>
      <p:sp>
        <p:nvSpPr>
          <p:cNvPr id="170" name="Google Shape;170;p21"/>
          <p:cNvSpPr txBox="1"/>
          <p:nvPr>
            <p:ph idx="1" type="subTitle"/>
          </p:nvPr>
        </p:nvSpPr>
        <p:spPr>
          <a:xfrm>
            <a:off x="57500" y="936575"/>
            <a:ext cx="8859900" cy="39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pic>
        <p:nvPicPr>
          <p:cNvPr id="171" name="Google Shape;171;p21"/>
          <p:cNvPicPr preferRelativeResize="0"/>
          <p:nvPr/>
        </p:nvPicPr>
        <p:blipFill rotWithShape="1">
          <a:blip r:embed="rId3">
            <a:alphaModFix/>
          </a:blip>
          <a:srcRect b="0" l="0" r="0" t="0"/>
          <a:stretch/>
        </p:blipFill>
        <p:spPr>
          <a:xfrm>
            <a:off x="7414925" y="59950"/>
            <a:ext cx="1675500" cy="837750"/>
          </a:xfrm>
          <a:prstGeom prst="rect">
            <a:avLst/>
          </a:prstGeom>
          <a:noFill/>
          <a:ln>
            <a:noFill/>
          </a:ln>
        </p:spPr>
      </p:pic>
      <p:sp>
        <p:nvSpPr>
          <p:cNvPr id="172" name="Google Shape;172;p21"/>
          <p:cNvSpPr/>
          <p:nvPr/>
        </p:nvSpPr>
        <p:spPr>
          <a:xfrm>
            <a:off x="752950" y="593100"/>
            <a:ext cx="4210500" cy="3957300"/>
          </a:xfrm>
          <a:prstGeom prst="can">
            <a:avLst>
              <a:gd fmla="val 2500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Lato"/>
                <a:ea typeface="Lato"/>
                <a:cs typeface="Lato"/>
                <a:sym typeface="Lato"/>
              </a:rPr>
              <a:t>IaaS</a:t>
            </a:r>
            <a:endParaRPr b="1" sz="1500">
              <a:solidFill>
                <a:schemeClr val="dk2"/>
              </a:solidFill>
              <a:latin typeface="Lato"/>
              <a:ea typeface="Lato"/>
              <a:cs typeface="Lato"/>
              <a:sym typeface="Lato"/>
            </a:endParaRPr>
          </a:p>
          <a:p>
            <a:pPr indent="0" lvl="0" marL="0" rtl="0" algn="l">
              <a:spcBef>
                <a:spcPts val="0"/>
              </a:spcBef>
              <a:spcAft>
                <a:spcPts val="0"/>
              </a:spcAft>
              <a:buNone/>
            </a:pPr>
            <a:r>
              <a:rPr lang="en" sz="1500">
                <a:solidFill>
                  <a:schemeClr val="dk2"/>
                </a:solidFill>
                <a:latin typeface="Lato"/>
                <a:ea typeface="Lato"/>
                <a:cs typeface="Lato"/>
                <a:sym typeface="Lato"/>
              </a:rPr>
              <a:t>is on-demand access to cloud-hosted physical and virtual servers, storage and networking - the backend IT infrastructure for running applications and workloads in the cloud.</a:t>
            </a:r>
            <a:endParaRPr sz="1500">
              <a:solidFill>
                <a:schemeClr val="dk2"/>
              </a:solidFill>
              <a:latin typeface="Lato"/>
              <a:ea typeface="Lato"/>
              <a:cs typeface="Lato"/>
              <a:sym typeface="Lato"/>
            </a:endParaRPr>
          </a:p>
          <a:p>
            <a:pPr indent="0" lvl="0" marL="0" rtl="0" algn="l">
              <a:spcBef>
                <a:spcPts val="0"/>
              </a:spcBef>
              <a:spcAft>
                <a:spcPts val="0"/>
              </a:spcAft>
              <a:buNone/>
            </a:pPr>
            <a:r>
              <a:rPr lang="en" sz="1500">
                <a:solidFill>
                  <a:schemeClr val="dk2"/>
                </a:solidFill>
                <a:latin typeface="Lato"/>
                <a:ea typeface="Lato"/>
                <a:cs typeface="Lato"/>
                <a:sym typeface="Lato"/>
              </a:rPr>
              <a:t> </a:t>
            </a:r>
            <a:endParaRPr sz="1200">
              <a:solidFill>
                <a:schemeClr val="dk2"/>
              </a:solidFill>
            </a:endParaRPr>
          </a:p>
        </p:txBody>
      </p:sp>
      <p:pic>
        <p:nvPicPr>
          <p:cNvPr id="173" name="Google Shape;173;p21"/>
          <p:cNvPicPr preferRelativeResize="0"/>
          <p:nvPr/>
        </p:nvPicPr>
        <p:blipFill>
          <a:blip r:embed="rId4">
            <a:alphaModFix/>
          </a:blip>
          <a:stretch>
            <a:fillRect/>
          </a:stretch>
        </p:blipFill>
        <p:spPr>
          <a:xfrm>
            <a:off x="7574545" y="4040200"/>
            <a:ext cx="1569450" cy="1031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