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73" r:id="rId2"/>
    <p:sldId id="258" r:id="rId3"/>
    <p:sldId id="270" r:id="rId4"/>
    <p:sldId id="264" r:id="rId5"/>
    <p:sldId id="271" r:id="rId6"/>
    <p:sldId id="267" r:id="rId7"/>
    <p:sldId id="263" r:id="rId8"/>
    <p:sldId id="272"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D91"/>
    <a:srgbClr val="EB23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881" autoAdjust="0"/>
  </p:normalViewPr>
  <p:slideViewPr>
    <p:cSldViewPr snapToGrid="0">
      <p:cViewPr varScale="1">
        <p:scale>
          <a:sx n="64" d="100"/>
          <a:sy n="64" d="100"/>
        </p:scale>
        <p:origin x="14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CD4F3-15DE-4D4F-AEC6-1F5D6AEE56EA}" type="datetimeFigureOut">
              <a:rPr lang="ro-RO" smtClean="0"/>
              <a:t>29.06.2018</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7832D-E652-4DC2-B104-B64B60858A77}" type="slidenum">
              <a:rPr lang="ro-RO" smtClean="0"/>
              <a:t>‹#›</a:t>
            </a:fld>
            <a:endParaRPr lang="ro-RO"/>
          </a:p>
        </p:txBody>
      </p:sp>
    </p:spTree>
    <p:extLst>
      <p:ext uri="{BB962C8B-B14F-4D97-AF65-F5344CB8AC3E}">
        <p14:creationId xmlns:p14="http://schemas.microsoft.com/office/powerpoint/2010/main" val="12955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1</a:t>
            </a:fld>
            <a:endParaRPr lang="ro-RO"/>
          </a:p>
        </p:txBody>
      </p:sp>
    </p:spTree>
    <p:extLst>
      <p:ext uri="{BB962C8B-B14F-4D97-AF65-F5344CB8AC3E}">
        <p14:creationId xmlns:p14="http://schemas.microsoft.com/office/powerpoint/2010/main" val="101219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2</a:t>
            </a:fld>
            <a:endParaRPr lang="ro-RO"/>
          </a:p>
        </p:txBody>
      </p:sp>
    </p:spTree>
    <p:extLst>
      <p:ext uri="{BB962C8B-B14F-4D97-AF65-F5344CB8AC3E}">
        <p14:creationId xmlns:p14="http://schemas.microsoft.com/office/powerpoint/2010/main" val="2559616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Aspecte pe care le voi aborda pe parcursul prezentării</a:t>
            </a:r>
            <a:r>
              <a:rPr lang="en-US" dirty="0"/>
              <a:t>:</a:t>
            </a:r>
            <a:endParaRPr lang="ro-RO" dirty="0"/>
          </a:p>
        </p:txBody>
      </p:sp>
      <p:sp>
        <p:nvSpPr>
          <p:cNvPr id="4" name="Slide Number Placeholder 3"/>
          <p:cNvSpPr>
            <a:spLocks noGrp="1"/>
          </p:cNvSpPr>
          <p:nvPr>
            <p:ph type="sldNum" sz="quarter" idx="10"/>
          </p:nvPr>
        </p:nvSpPr>
        <p:spPr/>
        <p:txBody>
          <a:bodyPr/>
          <a:lstStyle/>
          <a:p>
            <a:fld id="{2417832D-E652-4DC2-B104-B64B60858A77}" type="slidenum">
              <a:rPr lang="ro-RO" smtClean="0"/>
              <a:t>3</a:t>
            </a:fld>
            <a:endParaRPr lang="ro-RO"/>
          </a:p>
        </p:txBody>
      </p:sp>
    </p:spTree>
    <p:extLst>
      <p:ext uri="{BB962C8B-B14F-4D97-AF65-F5344CB8AC3E}">
        <p14:creationId xmlns:p14="http://schemas.microsoft.com/office/powerpoint/2010/main" val="70768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4</a:t>
            </a:fld>
            <a:endParaRPr lang="ro-RO"/>
          </a:p>
        </p:txBody>
      </p:sp>
    </p:spTree>
    <p:extLst>
      <p:ext uri="{BB962C8B-B14F-4D97-AF65-F5344CB8AC3E}">
        <p14:creationId xmlns:p14="http://schemas.microsoft.com/office/powerpoint/2010/main" val="3401260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Am ales </a:t>
            </a:r>
            <a:r>
              <a:rPr lang="ro-RO" dirty="0" err="1"/>
              <a:t>ASP.NET</a:t>
            </a:r>
            <a:r>
              <a:rPr lang="ro-RO" dirty="0"/>
              <a:t> ca și tehnologie principală datorită proiectului la </a:t>
            </a:r>
            <a:r>
              <a:rPr lang="en-US" dirty="0"/>
              <a:t>“</a:t>
            </a:r>
            <a:r>
              <a:rPr lang="ro-RO" dirty="0"/>
              <a:t>Introducere în .NET</a:t>
            </a:r>
            <a:r>
              <a:rPr lang="en-US" dirty="0"/>
              <a:t>”</a:t>
            </a:r>
            <a:r>
              <a:rPr lang="ro-RO" dirty="0"/>
              <a:t> din semestrul 1, anul 3, </a:t>
            </a:r>
          </a:p>
          <a:p>
            <a:r>
              <a:rPr lang="ro-RO" dirty="0"/>
              <a:t>deoarece această materie mi-a trezit cu adevărat interesul</a:t>
            </a:r>
            <a:r>
              <a:rPr lang="en-US" dirty="0"/>
              <a:t>;</a:t>
            </a:r>
            <a:r>
              <a:rPr lang="ro-RO" dirty="0"/>
              <a:t> și am decis să </a:t>
            </a:r>
            <a:r>
              <a:rPr lang="en-US" dirty="0" err="1"/>
              <a:t>aprofundez</a:t>
            </a:r>
            <a:r>
              <a:rPr lang="en-US" dirty="0"/>
              <a:t> </a:t>
            </a:r>
            <a:r>
              <a:rPr lang="ro-RO" dirty="0"/>
              <a:t>acele informații.</a:t>
            </a:r>
          </a:p>
        </p:txBody>
      </p:sp>
      <p:sp>
        <p:nvSpPr>
          <p:cNvPr id="4" name="Slide Number Placeholder 3"/>
          <p:cNvSpPr>
            <a:spLocks noGrp="1"/>
          </p:cNvSpPr>
          <p:nvPr>
            <p:ph type="sldNum" sz="quarter" idx="10"/>
          </p:nvPr>
        </p:nvSpPr>
        <p:spPr/>
        <p:txBody>
          <a:bodyPr/>
          <a:lstStyle/>
          <a:p>
            <a:fld id="{2417832D-E652-4DC2-B104-B64B60858A77}" type="slidenum">
              <a:rPr lang="ro-RO" smtClean="0"/>
              <a:t>5</a:t>
            </a:fld>
            <a:endParaRPr lang="ro-RO"/>
          </a:p>
        </p:txBody>
      </p:sp>
    </p:spTree>
    <p:extLst>
      <p:ext uri="{BB962C8B-B14F-4D97-AF65-F5344CB8AC3E}">
        <p14:creationId xmlns:p14="http://schemas.microsoft.com/office/powerpoint/2010/main" val="2583997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Times New Roman" panose="02020603050405020304" pitchFamily="18" charset="0"/>
                <a:cs typeface="Times New Roman" panose="02020603050405020304" pitchFamily="18" charset="0"/>
              </a:rPr>
              <a:t>Printre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contribu</a:t>
            </a:r>
            <a:r>
              <a:rPr lang="ro-RO" dirty="0" err="1">
                <a:latin typeface="Times New Roman" panose="02020603050405020304" pitchFamily="18" charset="0"/>
                <a:cs typeface="Times New Roman" panose="02020603050405020304" pitchFamily="18" charset="0"/>
              </a:rPr>
              <a:t>țiile</a:t>
            </a:r>
            <a:r>
              <a:rPr lang="ro-RO" dirty="0">
                <a:latin typeface="Times New Roman" panose="02020603050405020304" pitchFamily="18" charset="0"/>
                <a:cs typeface="Times New Roman" panose="02020603050405020304" pitchFamily="18" charset="0"/>
              </a:rPr>
              <a:t> principale se numără</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ro-RO" dirty="0">
                <a:latin typeface="Times New Roman" panose="02020603050405020304" pitchFamily="18" charset="0"/>
                <a:cs typeface="Times New Roman" panose="02020603050405020304" pitchFamily="18" charset="0"/>
              </a:rPr>
              <a:t>Este o aplicație ușor de gestionat datorită existenței secțiunii </a:t>
            </a:r>
            <a:r>
              <a:rPr lang="en-US" dirty="0">
                <a:latin typeface="Times New Roman" panose="02020603050405020304" pitchFamily="18" charset="0"/>
                <a:cs typeface="Times New Roman" panose="02020603050405020304" pitchFamily="18" charset="0"/>
              </a:rPr>
              <a:t>“Data Records” – </a:t>
            </a:r>
            <a:r>
              <a:rPr lang="en-US" dirty="0" err="1">
                <a:latin typeface="Times New Roman" panose="02020603050405020304" pitchFamily="18" charset="0"/>
                <a:cs typeface="Times New Roman" panose="02020603050405020304" pitchFamily="18" charset="0"/>
              </a:rPr>
              <a:t>locul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unde</a:t>
            </a:r>
            <a:r>
              <a:rPr lang="en-US" dirty="0">
                <a:latin typeface="Times New Roman" panose="02020603050405020304" pitchFamily="18" charset="0"/>
                <a:cs typeface="Times New Roman" panose="02020603050405020304" pitchFamily="18" charset="0"/>
              </a:rPr>
              <a:t> se g</a:t>
            </a:r>
            <a:r>
              <a:rPr lang="ro-RO" dirty="0" err="1">
                <a:latin typeface="Times New Roman" panose="02020603050405020304" pitchFamily="18" charset="0"/>
                <a:cs typeface="Times New Roman" panose="02020603050405020304" pitchFamily="18" charset="0"/>
              </a:rPr>
              <a:t>ăsesc</a:t>
            </a:r>
            <a:r>
              <a:rPr lang="ro-RO" dirty="0">
                <a:latin typeface="Times New Roman" panose="02020603050405020304" pitchFamily="18" charset="0"/>
                <a:cs typeface="Times New Roman" panose="02020603050405020304" pitchFamily="18" charset="0"/>
              </a:rPr>
              <a:t> toate datele relevante înregistrate pe aplicație în ultimele 2 săptămâni</a:t>
            </a:r>
            <a:r>
              <a:rPr lang="en-US" dirty="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417832D-E652-4DC2-B104-B64B60858A77}" type="slidenum">
              <a:rPr lang="ro-RO" smtClean="0"/>
              <a:t>6</a:t>
            </a:fld>
            <a:endParaRPr lang="ro-RO"/>
          </a:p>
        </p:txBody>
      </p:sp>
    </p:spTree>
    <p:extLst>
      <p:ext uri="{BB962C8B-B14F-4D97-AF65-F5344CB8AC3E}">
        <p14:creationId xmlns:p14="http://schemas.microsoft.com/office/powerpoint/2010/main" val="192098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Navigarea prin aplicație din postura tuturor tipurilor de utilizatori, și parcurgerea tuturor funcționalităților.</a:t>
            </a:r>
            <a:endParaRPr lang="en-US" dirty="0"/>
          </a:p>
          <a:p>
            <a:endParaRPr lang="en-US" dirty="0"/>
          </a:p>
          <a:p>
            <a:r>
              <a:rPr lang="en-US" dirty="0" err="1"/>
              <a:t>Poze</a:t>
            </a:r>
            <a:r>
              <a:rPr lang="en-US" dirty="0"/>
              <a:t> </a:t>
            </a:r>
            <a:r>
              <a:rPr lang="en-US" dirty="0" err="1"/>
              <a:t>utilizatori</a:t>
            </a:r>
            <a:r>
              <a:rPr lang="en-US" dirty="0"/>
              <a:t> - https://</a:t>
            </a:r>
            <a:r>
              <a:rPr lang="en-US" dirty="0" err="1"/>
              <a:t>www.pexels.com</a:t>
            </a:r>
            <a:r>
              <a:rPr lang="en-US" dirty="0"/>
              <a:t>/search/face/</a:t>
            </a:r>
          </a:p>
          <a:p>
            <a:r>
              <a:rPr lang="en-US" dirty="0" err="1"/>
              <a:t>Detalii</a:t>
            </a:r>
            <a:r>
              <a:rPr lang="en-US" dirty="0"/>
              <a:t> </a:t>
            </a:r>
            <a:r>
              <a:rPr lang="en-US" dirty="0" err="1"/>
              <a:t>medicamente</a:t>
            </a:r>
            <a:r>
              <a:rPr lang="en-US" dirty="0"/>
              <a:t> - http://</a:t>
            </a:r>
            <a:r>
              <a:rPr lang="en-US" dirty="0" err="1"/>
              <a:t>www.sfatulmedicului.ro</a:t>
            </a:r>
            <a:r>
              <a:rPr lang="en-US" dirty="0"/>
              <a:t>/</a:t>
            </a:r>
            <a:r>
              <a:rPr lang="en-US" dirty="0" err="1"/>
              <a:t>medicamente</a:t>
            </a:r>
            <a:endParaRPr lang="ro-RO" dirty="0"/>
          </a:p>
          <a:p>
            <a:endParaRPr lang="ro-RO" dirty="0"/>
          </a:p>
          <a:p>
            <a:r>
              <a:rPr lang="ro-RO" dirty="0"/>
              <a:t>Backup - </a:t>
            </a:r>
            <a:r>
              <a:rPr lang="ro-RO" dirty="0" err="1"/>
              <a:t>https</a:t>
            </a:r>
            <a:r>
              <a:rPr lang="ro-RO" dirty="0"/>
              <a:t>://</a:t>
            </a:r>
            <a:r>
              <a:rPr lang="ro-RO" dirty="0" err="1"/>
              <a:t>youtu.be</a:t>
            </a:r>
            <a:r>
              <a:rPr lang="ro-RO" dirty="0"/>
              <a:t>/</a:t>
            </a:r>
            <a:r>
              <a:rPr lang="ro-RO" dirty="0" err="1"/>
              <a:t>3wNYpVMhC1I</a:t>
            </a:r>
            <a:endParaRPr lang="ro-RO" dirty="0"/>
          </a:p>
        </p:txBody>
      </p:sp>
      <p:sp>
        <p:nvSpPr>
          <p:cNvPr id="4" name="Slide Number Placeholder 3"/>
          <p:cNvSpPr>
            <a:spLocks noGrp="1"/>
          </p:cNvSpPr>
          <p:nvPr>
            <p:ph type="sldNum" sz="quarter" idx="10"/>
          </p:nvPr>
        </p:nvSpPr>
        <p:spPr/>
        <p:txBody>
          <a:bodyPr/>
          <a:lstStyle/>
          <a:p>
            <a:fld id="{2417832D-E652-4DC2-B104-B64B60858A77}" type="slidenum">
              <a:rPr lang="ro-RO" smtClean="0"/>
              <a:t>7</a:t>
            </a:fld>
            <a:endParaRPr lang="ro-RO"/>
          </a:p>
        </p:txBody>
      </p:sp>
    </p:spTree>
    <p:extLst>
      <p:ext uri="{BB962C8B-B14F-4D97-AF65-F5344CB8AC3E}">
        <p14:creationId xmlns:p14="http://schemas.microsoft.com/office/powerpoint/2010/main" val="20378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ro-RO" dirty="0"/>
              <a:t>Poate fi utilizată de doctori aparținând de diverse clinici, p</a:t>
            </a:r>
            <a:r>
              <a:rPr lang="en-US" dirty="0" err="1"/>
              <a:t>entru</a:t>
            </a:r>
            <a:r>
              <a:rPr lang="en-US" dirty="0"/>
              <a:t> a </a:t>
            </a:r>
            <a:r>
              <a:rPr lang="en-US" dirty="0" err="1"/>
              <a:t>avantaja</a:t>
            </a:r>
            <a:r>
              <a:rPr lang="en-US" dirty="0"/>
              <a:t> </a:t>
            </a:r>
            <a:r>
              <a:rPr lang="en-US" dirty="0" err="1"/>
              <a:t>pacien</a:t>
            </a:r>
            <a:r>
              <a:rPr lang="ro-RO" dirty="0"/>
              <a:t>ții.</a:t>
            </a:r>
          </a:p>
          <a:p>
            <a:r>
              <a:rPr lang="ro-RO" dirty="0"/>
              <a:t>Provocare atât pe front-</a:t>
            </a:r>
            <a:r>
              <a:rPr lang="ro-RO" dirty="0" err="1"/>
              <a:t>end</a:t>
            </a:r>
            <a:r>
              <a:rPr lang="ro-RO" dirty="0"/>
              <a:t> (deoarece nu m-am înțeles bine cu această parte la început, </a:t>
            </a:r>
          </a:p>
          <a:p>
            <a:r>
              <a:rPr lang="ro-RO" dirty="0"/>
              <a:t>    dar spre final m-am împăcat cu ea), cât și pe back-</a:t>
            </a:r>
            <a:r>
              <a:rPr lang="ro-RO" dirty="0" err="1"/>
              <a:t>end</a:t>
            </a:r>
            <a:r>
              <a:rPr lang="ro-RO" dirty="0"/>
              <a:t> (datorită erorilor întâmpinate).</a:t>
            </a:r>
            <a:endParaRPr lang="en-US" dirty="0"/>
          </a:p>
          <a:p>
            <a:r>
              <a:rPr lang="en-US" dirty="0"/>
              <a:t>Am </a:t>
            </a:r>
            <a:r>
              <a:rPr lang="ro-RO" dirty="0"/>
              <a:t>învățat să îmi notez toate ideile care apar, deoarece poate exista potențial.</a:t>
            </a:r>
          </a:p>
          <a:p>
            <a:r>
              <a:rPr lang="ro-RO" dirty="0"/>
              <a:t>-</a:t>
            </a:r>
          </a:p>
        </p:txBody>
      </p:sp>
      <p:sp>
        <p:nvSpPr>
          <p:cNvPr id="4" name="Slide Number Placeholder 3"/>
          <p:cNvSpPr>
            <a:spLocks noGrp="1"/>
          </p:cNvSpPr>
          <p:nvPr>
            <p:ph type="sldNum" sz="quarter" idx="10"/>
          </p:nvPr>
        </p:nvSpPr>
        <p:spPr/>
        <p:txBody>
          <a:bodyPr/>
          <a:lstStyle/>
          <a:p>
            <a:fld id="{2417832D-E652-4DC2-B104-B64B60858A77}" type="slidenum">
              <a:rPr lang="ro-RO" smtClean="0"/>
              <a:t>8</a:t>
            </a:fld>
            <a:endParaRPr lang="ro-RO"/>
          </a:p>
        </p:txBody>
      </p:sp>
    </p:spTree>
    <p:extLst>
      <p:ext uri="{BB962C8B-B14F-4D97-AF65-F5344CB8AC3E}">
        <p14:creationId xmlns:p14="http://schemas.microsoft.com/office/powerpoint/2010/main" val="41332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9</a:t>
            </a:fld>
            <a:endParaRPr lang="ro-RO"/>
          </a:p>
        </p:txBody>
      </p:sp>
    </p:spTree>
    <p:extLst>
      <p:ext uri="{BB962C8B-B14F-4D97-AF65-F5344CB8AC3E}">
        <p14:creationId xmlns:p14="http://schemas.microsoft.com/office/powerpoint/2010/main" val="273156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58B2B8-5FD4-4030-B628-1B443C369329}"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1D802565-6F02-4A1A-83AC-1EA7FE8603A1}" type="datetime1">
              <a:rPr lang="en-US" smtClean="0"/>
              <a:t>6/29/2018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C096E-90A1-4C77-BB68-5F1F79236B47}"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F27C5E-9936-47B0-A7AB-8B5F9D97BF7F}"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B85652-381A-43F0-83E5-5E7143C0D722}"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252319-1FA4-4855-BFE5-707997E6B1B2}"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6CFD1C-58B6-4B7E-80C5-C431EDCE5E80}"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F9B8A-C049-496A-B282-30964A6CE656}"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8F913-0A29-416B-9809-244D70044AE6}"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6254D-21E2-429F-B828-59B6F855C1D6}"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6C85DE-F8B0-4C19-8645-E1AAF8C11D03}" type="datetime1">
              <a:rPr lang="en-US" smtClean="0"/>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65515-A5A2-45E2-9A85-819308C1EC03}" type="datetime1">
              <a:rPr lang="en-US" smtClean="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F3CE2-3339-45DD-AE9F-90F9BDB0384B}" type="datetime1">
              <a:rPr lang="en-US" smtClean="0"/>
              <a:t>6/29/2018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22747C-D21A-4C05-AE56-93898B266987}" type="datetime1">
              <a:rPr lang="en-US" smtClean="0"/>
              <a:t>6/29/2018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7CAB8-2962-4BCB-9060-900D11BE3456}" type="datetime1">
              <a:rPr lang="en-US" smtClean="0"/>
              <a:t>6/29/2018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8138E5-C557-4625-96B1-9DEC121BA909}" type="datetime1">
              <a:rPr lang="en-US" smtClean="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4720CD-71A8-4CD4-8D68-650339AF4228}" type="datetime1">
              <a:rPr lang="en-US" smtClean="0"/>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55DA942-3E01-4482-923D-88CEBE6B88B5}" type="datetime1">
              <a:rPr lang="en-US" smtClean="0"/>
              <a:t>6/29/2018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48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B58685-9F5C-4A58-BC9B-FDF6E44E15E5}"/>
              </a:ext>
            </a:extLst>
          </p:cNvPr>
          <p:cNvSpPr>
            <a:spLocks noGrp="1"/>
          </p:cNvSpPr>
          <p:nvPr>
            <p:ph type="subTitle" idx="1"/>
          </p:nvPr>
        </p:nvSpPr>
        <p:spPr>
          <a:xfrm>
            <a:off x="1229335" y="3718755"/>
            <a:ext cx="6895148" cy="2550161"/>
          </a:xfrm>
        </p:spPr>
        <p:txBody>
          <a:bodyPr>
            <a:normAutofit lnSpcReduction="10000"/>
          </a:bodyPr>
          <a:lstStyle/>
          <a:p>
            <a:r>
              <a:rPr lang="ro-RO" sz="3200" dirty="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Absolvent:</a:t>
            </a:r>
            <a:endParaRPr lang="ro-RO" sz="3200" dirty="0">
              <a:solidFill>
                <a:schemeClr val="tx1"/>
              </a:solidFill>
              <a:latin typeface="Times New Roman" panose="02020603050405020304" pitchFamily="18" charset="0"/>
              <a:cs typeface="Times New Roman" panose="02020603050405020304" pitchFamily="18" charset="0"/>
            </a:endParaRPr>
          </a:p>
          <a:p>
            <a:r>
              <a:rPr lang="ro-RO" sz="3200" dirty="0">
                <a:solidFill>
                  <a:schemeClr val="tx1"/>
                </a:solidFill>
                <a:latin typeface="Times New Roman" panose="02020603050405020304" pitchFamily="18" charset="0"/>
                <a:cs typeface="Times New Roman" panose="02020603050405020304" pitchFamily="18" charset="0"/>
              </a:rPr>
              <a:t>	 George-Cosmin Moroșanu</a:t>
            </a:r>
            <a:endParaRPr lang="ro-RO" sz="2000" dirty="0">
              <a:solidFill>
                <a:schemeClr val="tx1"/>
              </a:solidFill>
              <a:latin typeface="Times New Roman" panose="02020603050405020304" pitchFamily="18" charset="0"/>
              <a:cs typeface="Times New Roman" panose="02020603050405020304" pitchFamily="18" charset="0"/>
            </a:endParaRPr>
          </a:p>
          <a:p>
            <a:r>
              <a:rPr lang="ro-RO"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Coordonator</a:t>
            </a:r>
            <a:r>
              <a:rPr lang="en-US" sz="3200" dirty="0">
                <a:solidFill>
                  <a:schemeClr val="tx1"/>
                </a:solidFill>
                <a:latin typeface="Times New Roman" panose="02020603050405020304" pitchFamily="18" charset="0"/>
                <a:cs typeface="Times New Roman" panose="02020603050405020304" pitchFamily="18" charset="0"/>
              </a:rPr>
              <a:t> </a:t>
            </a:r>
            <a:r>
              <a:rPr lang="ro-RO" sz="3200" dirty="0">
                <a:solidFill>
                  <a:schemeClr val="tx1"/>
                </a:solidFill>
                <a:latin typeface="Times New Roman" panose="02020603050405020304" pitchFamily="18" charset="0"/>
                <a:cs typeface="Times New Roman" panose="02020603050405020304" pitchFamily="18" charset="0"/>
              </a:rPr>
              <a:t>științific</a:t>
            </a:r>
            <a:r>
              <a:rPr lang="en-US" sz="3200" dirty="0">
                <a:solidFill>
                  <a:schemeClr val="tx1"/>
                </a:solidFill>
                <a:latin typeface="Times New Roman" panose="02020603050405020304" pitchFamily="18" charset="0"/>
                <a:cs typeface="Times New Roman" panose="02020603050405020304" pitchFamily="18" charset="0"/>
              </a:rPr>
              <a:t>: </a:t>
            </a:r>
            <a:endParaRPr lang="ro-RO" sz="3200" dirty="0">
              <a:solidFill>
                <a:schemeClr val="tx1"/>
              </a:solidFill>
              <a:latin typeface="Times New Roman" panose="02020603050405020304" pitchFamily="18" charset="0"/>
              <a:cs typeface="Times New Roman" panose="02020603050405020304" pitchFamily="18" charset="0"/>
            </a:endParaRPr>
          </a:p>
          <a:p>
            <a:r>
              <a:rPr lang="ro-RO" sz="3200" dirty="0">
                <a:solidFill>
                  <a:schemeClr val="tx1"/>
                </a:solidFill>
                <a:latin typeface="Times New Roman" panose="02020603050405020304" pitchFamily="18" charset="0"/>
                <a:cs typeface="Times New Roman" panose="02020603050405020304" pitchFamily="18" charset="0"/>
              </a:rPr>
              <a:t>	 Drd. Colab. Florin Olariu</a:t>
            </a:r>
          </a:p>
        </p:txBody>
      </p:sp>
      <p:pic>
        <p:nvPicPr>
          <p:cNvPr id="4" name="Content Placeholder 4">
            <a:extLst>
              <a:ext uri="{FF2B5EF4-FFF2-40B4-BE49-F238E27FC236}">
                <a16:creationId xmlns:a16="http://schemas.microsoft.com/office/drawing/2014/main" id="{20FE00A8-2B2E-4401-BEE2-FFF4993E8792}"/>
              </a:ext>
            </a:extLst>
          </p:cNvPr>
          <p:cNvPicPr>
            <a:picLocks noChangeAspect="1"/>
          </p:cNvPicPr>
          <p:nvPr/>
        </p:nvPicPr>
        <p:blipFill>
          <a:blip r:embed="rId3"/>
          <a:stretch>
            <a:fillRect/>
          </a:stretch>
        </p:blipFill>
        <p:spPr>
          <a:xfrm>
            <a:off x="684212" y="853119"/>
            <a:ext cx="7083110" cy="2083901"/>
          </a:xfrm>
          <a:prstGeom prst="rect">
            <a:avLst/>
          </a:prstGeom>
        </p:spPr>
      </p:pic>
      <p:sp>
        <p:nvSpPr>
          <p:cNvPr id="6" name="Slide Number Placeholder 5">
            <a:extLst>
              <a:ext uri="{FF2B5EF4-FFF2-40B4-BE49-F238E27FC236}">
                <a16:creationId xmlns:a16="http://schemas.microsoft.com/office/drawing/2014/main" id="{27E10F85-E1F9-4DCD-99E2-B855351FFF05}"/>
              </a:ext>
            </a:extLst>
          </p:cNvPr>
          <p:cNvSpPr>
            <a:spLocks noGrp="1"/>
          </p:cNvSpPr>
          <p:nvPr>
            <p:ph type="sldNum" sz="quarter" idx="12"/>
          </p:nvPr>
        </p:nvSpPr>
        <p:spPr>
          <a:xfrm>
            <a:off x="10363200" y="5578475"/>
            <a:ext cx="1142245" cy="669925"/>
          </a:xfrm>
        </p:spPr>
        <p:txBody>
          <a:bodyPr/>
          <a:lstStyle/>
          <a:p>
            <a:r>
              <a:rPr lang="ro-RO" dirty="0"/>
              <a:t>1</a:t>
            </a:r>
            <a:endParaRPr lang="en-US" dirty="0"/>
          </a:p>
        </p:txBody>
      </p:sp>
    </p:spTree>
    <p:extLst>
      <p:ext uri="{BB962C8B-B14F-4D97-AF65-F5344CB8AC3E}">
        <p14:creationId xmlns:p14="http://schemas.microsoft.com/office/powerpoint/2010/main" val="310785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1255B02-C024-4A77-ADDD-1896DBD6602F}"/>
              </a:ext>
            </a:extLst>
          </p:cNvPr>
          <p:cNvSpPr txBox="1">
            <a:spLocks/>
          </p:cNvSpPr>
          <p:nvPr/>
        </p:nvSpPr>
        <p:spPr>
          <a:xfrm>
            <a:off x="1610516" y="911012"/>
            <a:ext cx="4368252" cy="1507067"/>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o-RO" sz="4400" cap="none" dirty="0" err="1">
                <a:latin typeface="Times New Roman" panose="02020603050405020304" pitchFamily="18" charset="0"/>
                <a:cs typeface="Times New Roman" panose="02020603050405020304" pitchFamily="18" charset="0"/>
              </a:rPr>
              <a:t>Cuprin</a:t>
            </a:r>
            <a:r>
              <a:rPr lang="en-US" sz="4400" cap="none" dirty="0">
                <a:latin typeface="Times New Roman" panose="02020603050405020304" pitchFamily="18" charset="0"/>
                <a:cs typeface="Times New Roman" panose="02020603050405020304" pitchFamily="18" charset="0"/>
              </a:rPr>
              <a:t>s</a:t>
            </a:r>
          </a:p>
        </p:txBody>
      </p:sp>
      <p:sp>
        <p:nvSpPr>
          <p:cNvPr id="11" name="Content Placeholder 2">
            <a:extLst>
              <a:ext uri="{FF2B5EF4-FFF2-40B4-BE49-F238E27FC236}">
                <a16:creationId xmlns:a16="http://schemas.microsoft.com/office/drawing/2014/main" id="{94AC42C0-3378-40DA-AD4D-AB7990D18D16}"/>
              </a:ext>
            </a:extLst>
          </p:cNvPr>
          <p:cNvSpPr txBox="1">
            <a:spLocks/>
          </p:cNvSpPr>
          <p:nvPr/>
        </p:nvSpPr>
        <p:spPr>
          <a:xfrm>
            <a:off x="1610517" y="2240280"/>
            <a:ext cx="4368252" cy="361526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Motivația și tema aplicație</a:t>
            </a:r>
            <a:r>
              <a:rPr lang="en-US" sz="2800" dirty="0" err="1">
                <a:solidFill>
                  <a:schemeClr val="tx1"/>
                </a:solidFill>
                <a:latin typeface="Times New Roman" panose="02020603050405020304" pitchFamily="18" charset="0"/>
                <a:cs typeface="Times New Roman" panose="02020603050405020304" pitchFamily="18" charset="0"/>
              </a:rPr>
              <a:t>i</a:t>
            </a:r>
            <a:endParaRPr lang="ro-RO" sz="2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a:t>
            </a:r>
            <a:r>
              <a:rPr lang="ro-RO" sz="2800" dirty="0">
                <a:solidFill>
                  <a:schemeClr val="tx1"/>
                </a:solidFill>
                <a:latin typeface="Times New Roman" panose="02020603050405020304" pitchFamily="18" charset="0"/>
                <a:cs typeface="Times New Roman" panose="02020603050405020304" pitchFamily="18" charset="0"/>
              </a:rPr>
              <a:t>Tehnologii </a:t>
            </a:r>
            <a:r>
              <a:rPr lang="en-US" sz="2800" dirty="0" err="1">
                <a:solidFill>
                  <a:schemeClr val="tx1"/>
                </a:solidFill>
                <a:latin typeface="Times New Roman" panose="02020603050405020304" pitchFamily="18" charset="0"/>
                <a:cs typeface="Times New Roman" panose="02020603050405020304" pitchFamily="18" charset="0"/>
              </a:rPr>
              <a:t>utilizate</a:t>
            </a:r>
            <a:endParaRPr lang="ro-RO" sz="2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Contribuții</a:t>
            </a:r>
          </a:p>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a:t>
            </a:r>
            <a:r>
              <a:rPr lang="ro-RO" sz="2800" dirty="0" err="1">
                <a:solidFill>
                  <a:schemeClr val="tx1"/>
                </a:solidFill>
                <a:latin typeface="Times New Roman" panose="02020603050405020304" pitchFamily="18" charset="0"/>
                <a:cs typeface="Times New Roman" panose="02020603050405020304" pitchFamily="18" charset="0"/>
              </a:rPr>
              <a:t>Demo</a:t>
            </a:r>
            <a:endParaRPr lang="ro-RO" sz="2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Concluzii</a:t>
            </a:r>
          </a:p>
        </p:txBody>
      </p:sp>
      <p:sp>
        <p:nvSpPr>
          <p:cNvPr id="4" name="Slide Number Placeholder 3">
            <a:extLst>
              <a:ext uri="{FF2B5EF4-FFF2-40B4-BE49-F238E27FC236}">
                <a16:creationId xmlns:a16="http://schemas.microsoft.com/office/drawing/2014/main" id="{FE830B38-E125-4481-BED6-8B464B6CB7B3}"/>
              </a:ext>
            </a:extLst>
          </p:cNvPr>
          <p:cNvSpPr>
            <a:spLocks noGrp="1"/>
          </p:cNvSpPr>
          <p:nvPr>
            <p:ph type="sldNum" sz="quarter" idx="12"/>
          </p:nvPr>
        </p:nvSpPr>
        <p:spPr/>
        <p:txBody>
          <a:bodyPr/>
          <a:lstStyle/>
          <a:p>
            <a:r>
              <a:rPr lang="ro-RO" dirty="0"/>
              <a:t>2</a:t>
            </a:r>
            <a:endParaRPr lang="en-US" dirty="0"/>
          </a:p>
        </p:txBody>
      </p:sp>
    </p:spTree>
    <p:extLst>
      <p:ext uri="{BB962C8B-B14F-4D97-AF65-F5344CB8AC3E}">
        <p14:creationId xmlns:p14="http://schemas.microsoft.com/office/powerpoint/2010/main" val="267162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F9DBB9D-B2CD-48C4-9A3C-26C9A524A502}"/>
              </a:ext>
            </a:extLst>
          </p:cNvPr>
          <p:cNvSpPr txBox="1"/>
          <p:nvPr/>
        </p:nvSpPr>
        <p:spPr>
          <a:xfrm>
            <a:off x="3613256" y="517646"/>
            <a:ext cx="4965487"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Motiva</a:t>
            </a:r>
            <a:r>
              <a:rPr lang="ro-RO" sz="3200" dirty="0" err="1">
                <a:latin typeface="Times New Roman" panose="02020603050405020304" pitchFamily="18" charset="0"/>
                <a:cs typeface="Times New Roman" panose="02020603050405020304" pitchFamily="18" charset="0"/>
              </a:rPr>
              <a:t>ția</a:t>
            </a:r>
            <a:r>
              <a:rPr lang="ro-RO" sz="3200" dirty="0">
                <a:latin typeface="Times New Roman" panose="02020603050405020304" pitchFamily="18" charset="0"/>
                <a:cs typeface="Times New Roman" panose="02020603050405020304" pitchFamily="18" charset="0"/>
              </a:rPr>
              <a:t> și tema aplicației</a:t>
            </a:r>
          </a:p>
        </p:txBody>
      </p:sp>
      <p:sp>
        <p:nvSpPr>
          <p:cNvPr id="3" name="Content Placeholder 2">
            <a:extLst>
              <a:ext uri="{FF2B5EF4-FFF2-40B4-BE49-F238E27FC236}">
                <a16:creationId xmlns:a16="http://schemas.microsoft.com/office/drawing/2014/main" id="{0C216386-99E4-4D88-B0EB-083C6F76DBD5}"/>
              </a:ext>
            </a:extLst>
          </p:cNvPr>
          <p:cNvSpPr>
            <a:spLocks noGrp="1"/>
          </p:cNvSpPr>
          <p:nvPr>
            <p:ph idx="1"/>
          </p:nvPr>
        </p:nvSpPr>
        <p:spPr>
          <a:xfrm>
            <a:off x="732137" y="1345221"/>
            <a:ext cx="10727723" cy="3191609"/>
          </a:xfrm>
        </p:spPr>
        <p:txBody>
          <a:bodyPr anchor="t">
            <a:noAutofit/>
          </a:bodyPr>
          <a:lstStyle/>
          <a:p>
            <a:pPr marL="0" indent="0">
              <a:buNone/>
            </a:pPr>
            <a:r>
              <a:rPr lang="ro-RO" sz="2400" dirty="0">
                <a:solidFill>
                  <a:schemeClr val="tx1"/>
                </a:solidFill>
                <a:latin typeface="Times New Roman" panose="02020603050405020304" pitchFamily="18" charset="0"/>
                <a:cs typeface="Times New Roman" panose="02020603050405020304" pitchFamily="18" charset="0"/>
              </a:rPr>
              <a:t>  În ultima vreme am observat o dezvoltare din ce în ce mai accentuată a domeniului medical și nevoia tot mai mare a unei platforme prin intermediul căreia pacienții să își acceseze datele </a:t>
            </a:r>
            <a:r>
              <a:rPr lang="ro-RO" sz="2400" dirty="0" err="1">
                <a:solidFill>
                  <a:schemeClr val="tx1"/>
                </a:solidFill>
                <a:latin typeface="Times New Roman" panose="02020603050405020304" pitchFamily="18" charset="0"/>
                <a:cs typeface="Times New Roman" panose="02020603050405020304" pitchFamily="18" charset="0"/>
              </a:rPr>
              <a:t>într</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a:solidFill>
                  <a:schemeClr val="tx1"/>
                </a:solidFill>
                <a:latin typeface="Times New Roman" panose="02020603050405020304" pitchFamily="18" charset="0"/>
                <a:cs typeface="Times New Roman" panose="02020603050405020304" pitchFamily="18" charset="0"/>
              </a:rPr>
              <a:t>un mod sigur, oriunde s-ar afla.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Astfel</a:t>
            </a:r>
            <a:r>
              <a:rPr lang="en-US" sz="2400" dirty="0">
                <a:solidFill>
                  <a:schemeClr val="tx1"/>
                </a:solidFill>
                <a:latin typeface="Times New Roman" panose="02020603050405020304" pitchFamily="18" charset="0"/>
                <a:cs typeface="Times New Roman" panose="02020603050405020304" pitchFamily="18" charset="0"/>
              </a:rPr>
              <a:t> a ap</a:t>
            </a:r>
            <a:r>
              <a:rPr lang="ro-RO" sz="2400" dirty="0" err="1">
                <a:solidFill>
                  <a:schemeClr val="tx1"/>
                </a:solidFill>
                <a:latin typeface="Times New Roman" panose="02020603050405020304" pitchFamily="18" charset="0"/>
                <a:cs typeface="Times New Roman" panose="02020603050405020304" pitchFamily="18" charset="0"/>
              </a:rPr>
              <a:t>ărut</a:t>
            </a:r>
            <a:r>
              <a:rPr lang="ro-RO" sz="2400" dirty="0">
                <a:solidFill>
                  <a:schemeClr val="tx1"/>
                </a:solidFill>
                <a:latin typeface="Times New Roman" panose="02020603050405020304" pitchFamily="18" charset="0"/>
                <a:cs typeface="Times New Roman" panose="02020603050405020304" pitchFamily="18" charset="0"/>
              </a:rPr>
              <a:t> tema acestui proiect.</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MediArch</a:t>
            </a:r>
            <a:r>
              <a:rPr lang="en-US" sz="2400" dirty="0">
                <a:solidFill>
                  <a:schemeClr val="tx1"/>
                </a:solidFill>
                <a:latin typeface="Times New Roman" panose="02020603050405020304" pitchFamily="18" charset="0"/>
                <a:cs typeface="Times New Roman" panose="02020603050405020304" pitchFamily="18" charset="0"/>
              </a:rPr>
              <a:t> (“Medical Archive”) </a:t>
            </a:r>
            <a:r>
              <a:rPr lang="en-US" sz="2400" dirty="0" err="1">
                <a:solidFill>
                  <a:schemeClr val="tx1"/>
                </a:solidFill>
                <a:latin typeface="Times New Roman" panose="02020603050405020304" pitchFamily="18" charset="0"/>
                <a:cs typeface="Times New Roman" panose="02020603050405020304" pitchFamily="18" charset="0"/>
              </a:rPr>
              <a:t>este</a:t>
            </a:r>
            <a:r>
              <a:rPr lang="en-US" sz="2400" dirty="0">
                <a:solidFill>
                  <a:schemeClr val="tx1"/>
                </a:solidFill>
                <a:latin typeface="Times New Roman" panose="02020603050405020304" pitchFamily="18" charset="0"/>
                <a:cs typeface="Times New Roman" panose="02020603050405020304" pitchFamily="18" charset="0"/>
              </a:rPr>
              <a:t> o </a:t>
            </a:r>
            <a:r>
              <a:rPr lang="en-US" sz="2400" dirty="0" err="1">
                <a:solidFill>
                  <a:schemeClr val="tx1"/>
                </a:solidFill>
                <a:latin typeface="Times New Roman" panose="02020603050405020304" pitchFamily="18" charset="0"/>
                <a:cs typeface="Times New Roman" panose="02020603050405020304" pitchFamily="18" charset="0"/>
              </a:rPr>
              <a:t>aplica</a:t>
            </a:r>
            <a:r>
              <a:rPr lang="ro-RO" sz="2400" dirty="0">
                <a:solidFill>
                  <a:schemeClr val="tx1"/>
                </a:solidFill>
                <a:latin typeface="Times New Roman" panose="02020603050405020304" pitchFamily="18" charset="0"/>
                <a:cs typeface="Times New Roman" panose="02020603050405020304" pitchFamily="18" charset="0"/>
              </a:rPr>
              <a:t>ție web</a:t>
            </a:r>
            <a:r>
              <a:rPr lang="en-US" sz="2400" dirty="0">
                <a:solidFill>
                  <a:schemeClr val="tx1"/>
                </a:solidFill>
                <a:latin typeface="Times New Roman" panose="02020603050405020304" pitchFamily="18" charset="0"/>
                <a:cs typeface="Times New Roman" panose="02020603050405020304" pitchFamily="18" charset="0"/>
              </a:rPr>
              <a:t>, </a:t>
            </a:r>
            <a:r>
              <a:rPr lang="ro-RO" sz="2400" dirty="0">
                <a:solidFill>
                  <a:schemeClr val="tx1"/>
                </a:solidFill>
                <a:latin typeface="Times New Roman" panose="02020603050405020304" pitchFamily="18" charset="0"/>
                <a:cs typeface="Times New Roman" panose="02020603050405020304" pitchFamily="18" charset="0"/>
              </a:rPr>
              <a:t>menită să servească numeroși clienți care doresc să aibă la dispoziție atât rezultatele la toate consultațiile anterioare, cât și prescripțiile și fișierele adiționale acordate de medicii care au participat la consultațiile respective.</a:t>
            </a:r>
          </a:p>
          <a:p>
            <a:pPr marL="0" indent="0">
              <a:buNone/>
            </a:pPr>
            <a:r>
              <a:rPr lang="ro-RO" sz="2400" dirty="0">
                <a:solidFill>
                  <a:schemeClr val="tx1"/>
                </a:solidFill>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832508AC-41F1-4888-A014-E92F858B4A62}"/>
              </a:ext>
            </a:extLst>
          </p:cNvPr>
          <p:cNvSpPr>
            <a:spLocks noGrp="1"/>
          </p:cNvSpPr>
          <p:nvPr>
            <p:ph type="sldNum" sz="quarter" idx="12"/>
          </p:nvPr>
        </p:nvSpPr>
        <p:spPr/>
        <p:txBody>
          <a:bodyPr/>
          <a:lstStyle/>
          <a:p>
            <a:r>
              <a:rPr lang="ro-RO" dirty="0"/>
              <a:t>3</a:t>
            </a:r>
            <a:endParaRPr lang="en-US" dirty="0"/>
          </a:p>
        </p:txBody>
      </p:sp>
    </p:spTree>
    <p:extLst>
      <p:ext uri="{BB962C8B-B14F-4D97-AF65-F5344CB8AC3E}">
        <p14:creationId xmlns:p14="http://schemas.microsoft.com/office/powerpoint/2010/main" val="48342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B039-1E5E-40C6-B9D5-B0D5745D0DE1}"/>
              </a:ext>
            </a:extLst>
          </p:cNvPr>
          <p:cNvSpPr>
            <a:spLocks noGrp="1"/>
          </p:cNvSpPr>
          <p:nvPr>
            <p:ph type="title"/>
          </p:nvPr>
        </p:nvSpPr>
        <p:spPr>
          <a:xfrm>
            <a:off x="1828800" y="657012"/>
            <a:ext cx="8534400" cy="1507067"/>
          </a:xfrm>
        </p:spPr>
        <p:txBody>
          <a:bodyPr>
            <a:normAutofit/>
          </a:bodyPr>
          <a:lstStyle/>
          <a:p>
            <a:pPr algn="ctr"/>
            <a:r>
              <a:rPr lang="ro-RO" sz="3200" cap="none" dirty="0">
                <a:latin typeface="Times New Roman" panose="02020603050405020304" pitchFamily="18" charset="0"/>
                <a:cs typeface="Times New Roman" panose="02020603050405020304" pitchFamily="18" charset="0"/>
              </a:rPr>
              <a:t>Tehnologii</a:t>
            </a:r>
            <a:r>
              <a:rPr lang="en-US" sz="3200" cap="none" dirty="0">
                <a:latin typeface="Times New Roman" panose="02020603050405020304" pitchFamily="18" charset="0"/>
                <a:cs typeface="Times New Roman" panose="02020603050405020304" pitchFamily="18" charset="0"/>
              </a:rPr>
              <a:t> </a:t>
            </a:r>
            <a:r>
              <a:rPr lang="en-US" sz="3200" cap="none" dirty="0" err="1">
                <a:latin typeface="Times New Roman" panose="02020603050405020304" pitchFamily="18" charset="0"/>
                <a:cs typeface="Times New Roman" panose="02020603050405020304" pitchFamily="18" charset="0"/>
              </a:rPr>
              <a:t>utilizate</a:t>
            </a:r>
            <a:endParaRPr lang="ro-RO" sz="32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AE9B0E-6218-4211-8D36-5D131D5749DD}"/>
              </a:ext>
            </a:extLst>
          </p:cNvPr>
          <p:cNvSpPr>
            <a:spLocks noGrp="1"/>
          </p:cNvSpPr>
          <p:nvPr>
            <p:ph idx="1"/>
          </p:nvPr>
        </p:nvSpPr>
        <p:spPr>
          <a:xfrm>
            <a:off x="1513840" y="1904999"/>
            <a:ext cx="8534400" cy="4434255"/>
          </a:xfrm>
        </p:spPr>
        <p:txBody>
          <a:bodyPr>
            <a:normAutofit lnSpcReduction="10000"/>
          </a:bodyPr>
          <a:lstStyle/>
          <a:p>
            <a:pPr algn="just">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Tehnologi</a:t>
            </a:r>
            <a:r>
              <a:rPr lang="ro-RO" sz="2400" dirty="0">
                <a:solidFill>
                  <a:schemeClr val="tx1"/>
                </a:solidFill>
                <a:latin typeface="Times New Roman" panose="02020603050405020304" pitchFamily="18" charset="0"/>
                <a:cs typeface="Times New Roman" panose="02020603050405020304" pitchFamily="18" charset="0"/>
              </a:rPr>
              <a:t>e</a:t>
            </a:r>
            <a:r>
              <a:rPr lang="en-US" sz="2400" dirty="0">
                <a:solidFill>
                  <a:schemeClr val="tx1"/>
                </a:solidFill>
                <a:latin typeface="Times New Roman" panose="02020603050405020304" pitchFamily="18" charset="0"/>
                <a:cs typeface="Times New Roman" panose="02020603050405020304" pitchFamily="18" charset="0"/>
              </a:rPr>
              <a:t> principal</a:t>
            </a:r>
            <a:r>
              <a:rPr lang="ro-RO" sz="2400" dirty="0">
                <a:solidFill>
                  <a:schemeClr val="tx1"/>
                </a:solidFill>
                <a:latin typeface="Times New Roman" panose="02020603050405020304" pitchFamily="18" charset="0"/>
                <a:cs typeface="Times New Roman" panose="02020603050405020304" pitchFamily="18" charset="0"/>
              </a:rPr>
              <a:t>ă</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a:solidFill>
                  <a:schemeClr val="tx1"/>
                </a:solidFill>
                <a:latin typeface="Times New Roman" panose="02020603050405020304" pitchFamily="18" charset="0"/>
                <a:cs typeface="Times New Roman" panose="02020603050405020304" pitchFamily="18" charset="0"/>
              </a:rPr>
              <a:t> </a:t>
            </a:r>
            <a:r>
              <a:rPr lang="ro-RO" sz="2400" dirty="0" err="1">
                <a:solidFill>
                  <a:schemeClr val="tx1"/>
                </a:solidFill>
                <a:latin typeface="Times New Roman" panose="02020603050405020304" pitchFamily="18" charset="0"/>
                <a:cs typeface="Times New Roman" panose="02020603050405020304" pitchFamily="18" charset="0"/>
              </a:rPr>
              <a:t>ASP.NET</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Baza de date</a:t>
            </a:r>
            <a:r>
              <a:rPr lang="en-US" sz="2400" dirty="0">
                <a:solidFill>
                  <a:schemeClr val="tx1"/>
                </a:solidFill>
                <a:latin typeface="Times New Roman" panose="02020603050405020304" pitchFamily="18" charset="0"/>
                <a:cs typeface="Times New Roman" panose="02020603050405020304" pitchFamily="18" charset="0"/>
              </a:rPr>
              <a:t>: SQL Server Express</a:t>
            </a:r>
            <a:endParaRPr lang="ro-RO"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400" dirty="0" err="1">
                <a:solidFill>
                  <a:schemeClr val="tx1"/>
                </a:solidFill>
                <a:latin typeface="Times New Roman" panose="02020603050405020304" pitchFamily="18" charset="0"/>
                <a:cs typeface="Times New Roman" panose="02020603050405020304" pitchFamily="18" charset="0"/>
              </a:rPr>
              <a:t>Version</a:t>
            </a:r>
            <a:r>
              <a:rPr lang="ro-RO" sz="2400" dirty="0">
                <a:solidFill>
                  <a:schemeClr val="tx1"/>
                </a:solidFill>
                <a:latin typeface="Times New Roman" panose="02020603050405020304" pitchFamily="18" charset="0"/>
                <a:cs typeface="Times New Roman" panose="02020603050405020304" pitchFamily="18" charset="0"/>
              </a:rPr>
              <a:t> Control</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a:solidFill>
                  <a:schemeClr val="tx1"/>
                </a:solidFill>
                <a:latin typeface="Times New Roman" panose="02020603050405020304" pitchFamily="18" charset="0"/>
                <a:cs typeface="Times New Roman" panose="02020603050405020304" pitchFamily="18" charset="0"/>
              </a:rPr>
              <a:t> </a:t>
            </a:r>
            <a:r>
              <a:rPr lang="ro-RO" sz="2400" dirty="0" err="1">
                <a:solidFill>
                  <a:schemeClr val="tx1"/>
                </a:solidFill>
                <a:latin typeface="Times New Roman" panose="02020603050405020304" pitchFamily="18" charset="0"/>
                <a:cs typeface="Times New Roman" panose="02020603050405020304" pitchFamily="18" charset="0"/>
              </a:rPr>
              <a:t>GitHub</a:t>
            </a:r>
            <a:r>
              <a:rPr lang="ro-RO"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err="1">
                <a:solidFill>
                  <a:schemeClr val="tx1"/>
                </a:solidFill>
                <a:latin typeface="Times New Roman" panose="02020603050405020304" pitchFamily="18" charset="0"/>
                <a:cs typeface="Times New Roman" panose="02020603050405020304" pitchFamily="18" charset="0"/>
              </a:rPr>
              <a:t>GitKraken</a:t>
            </a:r>
            <a:r>
              <a:rPr lang="ro-RO" sz="2400"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Tehnologii secundare</a:t>
            </a:r>
            <a:r>
              <a:rPr lang="en-US" sz="2400" dirty="0">
                <a:solidFill>
                  <a:schemeClr val="tx1"/>
                </a:solidFill>
                <a:latin typeface="Times New Roman" panose="02020603050405020304" pitchFamily="18" charset="0"/>
                <a:cs typeface="Times New Roman" panose="02020603050405020304" pitchFamily="18" charset="0"/>
              </a:rPr>
              <a:t>: </a:t>
            </a:r>
          </a:p>
          <a:p>
            <a:pPr lvl="1" algn="just"/>
            <a:r>
              <a:rPr lang="ro-RO" sz="2400" dirty="0" err="1">
                <a:solidFill>
                  <a:schemeClr val="tx1"/>
                </a:solidFill>
                <a:latin typeface="Times New Roman" panose="02020603050405020304" pitchFamily="18" charset="0"/>
                <a:cs typeface="Times New Roman" panose="02020603050405020304" pitchFamily="18" charset="0"/>
              </a:rPr>
              <a:t>HTML</a:t>
            </a:r>
            <a:endParaRPr lang="en-US" sz="2400" dirty="0">
              <a:solidFill>
                <a:schemeClr val="tx1"/>
              </a:solidFill>
              <a:latin typeface="Times New Roman" panose="02020603050405020304" pitchFamily="18" charset="0"/>
              <a:cs typeface="Times New Roman" panose="02020603050405020304" pitchFamily="18" charset="0"/>
            </a:endParaRPr>
          </a:p>
          <a:p>
            <a:pPr lvl="1" algn="just"/>
            <a:r>
              <a:rPr lang="ro-RO" sz="2400" dirty="0">
                <a:solidFill>
                  <a:schemeClr val="tx1"/>
                </a:solidFill>
                <a:latin typeface="Times New Roman" panose="02020603050405020304" pitchFamily="18" charset="0"/>
                <a:cs typeface="Times New Roman" panose="02020603050405020304" pitchFamily="18" charset="0"/>
              </a:rPr>
              <a:t>CSS</a:t>
            </a:r>
            <a:endParaRPr lang="en-US" sz="2400" dirty="0">
              <a:solidFill>
                <a:schemeClr val="tx1"/>
              </a:solidFill>
              <a:latin typeface="Times New Roman" panose="02020603050405020304" pitchFamily="18" charset="0"/>
              <a:cs typeface="Times New Roman" panose="02020603050405020304" pitchFamily="18" charset="0"/>
            </a:endParaRPr>
          </a:p>
          <a:p>
            <a:pPr lvl="1" algn="just"/>
            <a:r>
              <a:rPr lang="ro-RO" sz="2400" dirty="0" err="1">
                <a:solidFill>
                  <a:schemeClr val="tx1"/>
                </a:solidFill>
                <a:latin typeface="Times New Roman" panose="02020603050405020304" pitchFamily="18" charset="0"/>
                <a:cs typeface="Times New Roman" panose="02020603050405020304" pitchFamily="18" charset="0"/>
              </a:rPr>
              <a:t>JavaScript</a:t>
            </a:r>
            <a:endParaRPr lang="en-US" sz="2400" dirty="0">
              <a:solidFill>
                <a:schemeClr val="tx1"/>
              </a:solidFill>
              <a:latin typeface="Times New Roman" panose="02020603050405020304" pitchFamily="18" charset="0"/>
              <a:cs typeface="Times New Roman" panose="02020603050405020304" pitchFamily="18" charset="0"/>
            </a:endParaRPr>
          </a:p>
          <a:p>
            <a:pPr lvl="1" algn="just"/>
            <a:r>
              <a:rPr lang="ro-RO" sz="2400" dirty="0" err="1">
                <a:solidFill>
                  <a:schemeClr val="tx1"/>
                </a:solidFill>
                <a:latin typeface="Times New Roman" panose="02020603050405020304" pitchFamily="18" charset="0"/>
                <a:cs typeface="Times New Roman" panose="02020603050405020304" pitchFamily="18" charset="0"/>
              </a:rPr>
              <a:t>Bootstrap</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Logo </a:t>
            </a:r>
            <a:r>
              <a:rPr lang="ro-RO" sz="2400" dirty="0">
                <a:solidFill>
                  <a:schemeClr val="tx1"/>
                </a:solidFill>
                <a:latin typeface="Times New Roman" panose="02020603050405020304" pitchFamily="18" charset="0"/>
                <a:cs typeface="Times New Roman" panose="02020603050405020304" pitchFamily="18" charset="0"/>
              </a:rPr>
              <a:t>și </a:t>
            </a:r>
            <a:r>
              <a:rPr lang="ro-RO" sz="2400" dirty="0" err="1">
                <a:solidFill>
                  <a:schemeClr val="tx1"/>
                </a:solidFill>
                <a:latin typeface="Times New Roman" panose="02020603050405020304" pitchFamily="18" charset="0"/>
                <a:cs typeface="Times New Roman" panose="02020603050405020304" pitchFamily="18" charset="0"/>
              </a:rPr>
              <a:t>icons</a:t>
            </a:r>
            <a:r>
              <a:rPr lang="en-US" sz="2400" dirty="0">
                <a:solidFill>
                  <a:schemeClr val="tx1"/>
                </a:solidFill>
                <a:latin typeface="Times New Roman" panose="02020603050405020304" pitchFamily="18" charset="0"/>
                <a:cs typeface="Times New Roman" panose="02020603050405020304" pitchFamily="18" charset="0"/>
              </a:rPr>
              <a:t>: </a:t>
            </a:r>
            <a:r>
              <a:rPr lang="ro-RO" sz="2400" dirty="0">
                <a:solidFill>
                  <a:schemeClr val="tx1"/>
                </a:solidFill>
                <a:latin typeface="Times New Roman" panose="02020603050405020304" pitchFamily="18" charset="0"/>
                <a:cs typeface="Times New Roman" panose="02020603050405020304" pitchFamily="18" charset="0"/>
              </a:rPr>
              <a:t>Adobe </a:t>
            </a:r>
            <a:r>
              <a:rPr lang="ro-RO" sz="2400" dirty="0" err="1">
                <a:solidFill>
                  <a:schemeClr val="tx1"/>
                </a:solidFill>
                <a:latin typeface="Times New Roman" panose="02020603050405020304" pitchFamily="18" charset="0"/>
                <a:cs typeface="Times New Roman" panose="02020603050405020304" pitchFamily="18" charset="0"/>
              </a:rPr>
              <a:t>Illustrator</a:t>
            </a:r>
            <a:endParaRPr lang="ro-RO" sz="2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A343845-0B29-4F40-AA0F-055A25494808}"/>
              </a:ext>
            </a:extLst>
          </p:cNvPr>
          <p:cNvSpPr>
            <a:spLocks noGrp="1"/>
          </p:cNvSpPr>
          <p:nvPr>
            <p:ph type="sldNum" sz="quarter" idx="12"/>
          </p:nvPr>
        </p:nvSpPr>
        <p:spPr>
          <a:xfrm>
            <a:off x="10363200" y="5578475"/>
            <a:ext cx="1142245" cy="669925"/>
          </a:xfrm>
        </p:spPr>
        <p:txBody>
          <a:bodyPr/>
          <a:lstStyle/>
          <a:p>
            <a:r>
              <a:rPr lang="ro-RO" dirty="0"/>
              <a:t>4</a:t>
            </a:r>
            <a:endParaRPr lang="en-US" dirty="0"/>
          </a:p>
        </p:txBody>
      </p:sp>
    </p:spTree>
    <p:extLst>
      <p:ext uri="{BB962C8B-B14F-4D97-AF65-F5344CB8AC3E}">
        <p14:creationId xmlns:p14="http://schemas.microsoft.com/office/powerpoint/2010/main" val="379110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B039-1E5E-40C6-B9D5-B0D5745D0DE1}"/>
              </a:ext>
            </a:extLst>
          </p:cNvPr>
          <p:cNvSpPr>
            <a:spLocks noGrp="1"/>
          </p:cNvSpPr>
          <p:nvPr>
            <p:ph type="title"/>
          </p:nvPr>
        </p:nvSpPr>
        <p:spPr>
          <a:xfrm>
            <a:off x="1828800" y="657012"/>
            <a:ext cx="8534400" cy="1507067"/>
          </a:xfrm>
        </p:spPr>
        <p:txBody>
          <a:bodyPr>
            <a:normAutofit/>
          </a:bodyPr>
          <a:lstStyle/>
          <a:p>
            <a:pPr algn="ctr"/>
            <a:r>
              <a:rPr lang="ro-RO" sz="3200" cap="none" dirty="0">
                <a:latin typeface="Times New Roman" panose="02020603050405020304" pitchFamily="18" charset="0"/>
                <a:cs typeface="Times New Roman" panose="02020603050405020304" pitchFamily="18" charset="0"/>
              </a:rPr>
              <a:t>Contribuții</a:t>
            </a:r>
          </a:p>
        </p:txBody>
      </p:sp>
      <p:sp>
        <p:nvSpPr>
          <p:cNvPr id="3" name="Content Placeholder 2">
            <a:extLst>
              <a:ext uri="{FF2B5EF4-FFF2-40B4-BE49-F238E27FC236}">
                <a16:creationId xmlns:a16="http://schemas.microsoft.com/office/drawing/2014/main" id="{58AE9B0E-6218-4211-8D36-5D131D5749DD}"/>
              </a:ext>
            </a:extLst>
          </p:cNvPr>
          <p:cNvSpPr>
            <a:spLocks noGrp="1"/>
          </p:cNvSpPr>
          <p:nvPr>
            <p:ph idx="1"/>
          </p:nvPr>
        </p:nvSpPr>
        <p:spPr>
          <a:xfrm>
            <a:off x="1513840" y="1904999"/>
            <a:ext cx="9441375" cy="4434255"/>
          </a:xfrm>
        </p:spPr>
        <p:txBody>
          <a:bodyPr anchor="t">
            <a:normAutofit/>
          </a:bodyPr>
          <a:lstStyle/>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Afișarea informațiilor în mod privat pentru fiecare utilizator în parte</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Lista cu toți Doctorii înregistrați</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Existența unei liste de medicamente cu informații suplimentare</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Secțiunea de Asistență (Întrebări și răspunsuri)</a:t>
            </a:r>
          </a:p>
          <a:p>
            <a:pPr algn="just">
              <a:buFont typeface="Arial" panose="020B0604020202020204" pitchFamily="34" charset="0"/>
              <a:buChar char="•"/>
            </a:pPr>
            <a:r>
              <a:rPr lang="ro-RO" sz="2400" dirty="0" err="1">
                <a:solidFill>
                  <a:schemeClr val="tx1"/>
                </a:solidFill>
                <a:latin typeface="Times New Roman" panose="02020603050405020304" pitchFamily="18" charset="0"/>
                <a:cs typeface="Times New Roman" panose="02020603050405020304" pitchFamily="18" charset="0"/>
              </a:rPr>
              <a:t>User</a:t>
            </a:r>
            <a:r>
              <a:rPr lang="ro-RO" sz="2400" dirty="0">
                <a:solidFill>
                  <a:schemeClr val="tx1"/>
                </a:solidFill>
                <a:latin typeface="Times New Roman" panose="02020603050405020304" pitchFamily="18" charset="0"/>
                <a:cs typeface="Times New Roman" panose="02020603050405020304" pitchFamily="18" charset="0"/>
              </a:rPr>
              <a:t> </a:t>
            </a:r>
            <a:r>
              <a:rPr lang="ro-RO" sz="2400" dirty="0" err="1">
                <a:solidFill>
                  <a:schemeClr val="tx1"/>
                </a:solidFill>
                <a:latin typeface="Times New Roman" panose="02020603050405020304" pitchFamily="18" charset="0"/>
                <a:cs typeface="Times New Roman" panose="02020603050405020304" pitchFamily="18" charset="0"/>
              </a:rPr>
              <a:t>friendly</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Navigabilitate</a:t>
            </a:r>
            <a:r>
              <a:rPr lang="en-US" sz="2400" dirty="0">
                <a:solidFill>
                  <a:schemeClr val="tx1"/>
                </a:solidFill>
                <a:latin typeface="Times New Roman" panose="02020603050405020304" pitchFamily="18" charset="0"/>
                <a:cs typeface="Times New Roman" panose="02020603050405020304" pitchFamily="18" charset="0"/>
              </a:rPr>
              <a:t> fluent</a:t>
            </a:r>
            <a:r>
              <a:rPr lang="ro-RO" sz="2400" dirty="0">
                <a:solidFill>
                  <a:schemeClr val="tx1"/>
                </a:solidFill>
                <a:latin typeface="Times New Roman" panose="02020603050405020304" pitchFamily="18" charset="0"/>
                <a:cs typeface="Times New Roman" panose="02020603050405020304" pitchFamily="18" charset="0"/>
              </a:rPr>
              <a:t>ă</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Aplicație ușor de gestionat</a:t>
            </a:r>
          </a:p>
          <a:p>
            <a:pPr algn="just">
              <a:buFont typeface="Arial" panose="020B0604020202020204" pitchFamily="34" charset="0"/>
              <a:buChar char="•"/>
            </a:pPr>
            <a:endParaRPr lang="ro-RO"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ro-RO" sz="2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1C60C3E-00A9-4360-B070-F8058FF9E61B}"/>
              </a:ext>
            </a:extLst>
          </p:cNvPr>
          <p:cNvSpPr>
            <a:spLocks noGrp="1"/>
          </p:cNvSpPr>
          <p:nvPr>
            <p:ph type="sldNum" sz="quarter" idx="12"/>
          </p:nvPr>
        </p:nvSpPr>
        <p:spPr/>
        <p:txBody>
          <a:bodyPr/>
          <a:lstStyle/>
          <a:p>
            <a:r>
              <a:rPr lang="ro-RO" dirty="0"/>
              <a:t>5</a:t>
            </a:r>
            <a:endParaRPr lang="en-US" dirty="0"/>
          </a:p>
        </p:txBody>
      </p:sp>
    </p:spTree>
    <p:extLst>
      <p:ext uri="{BB962C8B-B14F-4D97-AF65-F5344CB8AC3E}">
        <p14:creationId xmlns:p14="http://schemas.microsoft.com/office/powerpoint/2010/main" val="333591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1EDB-81AB-48ED-B327-A968CC61293A}"/>
              </a:ext>
            </a:extLst>
          </p:cNvPr>
          <p:cNvSpPr>
            <a:spLocks noGrp="1"/>
          </p:cNvSpPr>
          <p:nvPr>
            <p:ph type="title"/>
          </p:nvPr>
        </p:nvSpPr>
        <p:spPr>
          <a:xfrm>
            <a:off x="1828800" y="2675466"/>
            <a:ext cx="8534400" cy="1507067"/>
          </a:xfrm>
        </p:spPr>
        <p:txBody>
          <a:bodyPr>
            <a:normAutofit/>
          </a:bodyPr>
          <a:lstStyle/>
          <a:p>
            <a:pPr algn="ctr"/>
            <a:r>
              <a:rPr lang="ro-RO" sz="8800" cap="none" dirty="0" err="1">
                <a:latin typeface="Times New Roman" panose="02020603050405020304" pitchFamily="18" charset="0"/>
                <a:cs typeface="Times New Roman" panose="02020603050405020304" pitchFamily="18" charset="0"/>
              </a:rPr>
              <a:t>Demo</a:t>
            </a:r>
            <a:endParaRPr lang="ro-RO" sz="8800" cap="none"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C1B2175-FEA2-40C8-AB0B-EBFD1640A7D9}"/>
              </a:ext>
            </a:extLst>
          </p:cNvPr>
          <p:cNvSpPr>
            <a:spLocks noGrp="1"/>
          </p:cNvSpPr>
          <p:nvPr>
            <p:ph type="sldNum" sz="quarter" idx="12"/>
          </p:nvPr>
        </p:nvSpPr>
        <p:spPr/>
        <p:txBody>
          <a:bodyPr/>
          <a:lstStyle/>
          <a:p>
            <a:r>
              <a:rPr lang="ro-RO" dirty="0"/>
              <a:t>6</a:t>
            </a:r>
            <a:endParaRPr lang="en-US" dirty="0"/>
          </a:p>
        </p:txBody>
      </p:sp>
    </p:spTree>
    <p:extLst>
      <p:ext uri="{BB962C8B-B14F-4D97-AF65-F5344CB8AC3E}">
        <p14:creationId xmlns:p14="http://schemas.microsoft.com/office/powerpoint/2010/main" val="256779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B039-1E5E-40C6-B9D5-B0D5745D0DE1}"/>
              </a:ext>
            </a:extLst>
          </p:cNvPr>
          <p:cNvSpPr>
            <a:spLocks noGrp="1"/>
          </p:cNvSpPr>
          <p:nvPr>
            <p:ph type="title"/>
          </p:nvPr>
        </p:nvSpPr>
        <p:spPr>
          <a:xfrm>
            <a:off x="1828800" y="657012"/>
            <a:ext cx="8534400" cy="1507067"/>
          </a:xfrm>
        </p:spPr>
        <p:txBody>
          <a:bodyPr>
            <a:normAutofit/>
          </a:bodyPr>
          <a:lstStyle/>
          <a:p>
            <a:pPr algn="ctr"/>
            <a:r>
              <a:rPr lang="en-US" sz="3200" cap="none" dirty="0" err="1">
                <a:latin typeface="Times New Roman" panose="02020603050405020304" pitchFamily="18" charset="0"/>
                <a:cs typeface="Times New Roman" panose="02020603050405020304" pitchFamily="18" charset="0"/>
              </a:rPr>
              <a:t>Concluzii</a:t>
            </a:r>
            <a:endParaRPr lang="ro-RO" sz="32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AE9B0E-6218-4211-8D36-5D131D5749DD}"/>
              </a:ext>
            </a:extLst>
          </p:cNvPr>
          <p:cNvSpPr>
            <a:spLocks noGrp="1"/>
          </p:cNvSpPr>
          <p:nvPr>
            <p:ph idx="1"/>
          </p:nvPr>
        </p:nvSpPr>
        <p:spPr>
          <a:xfrm>
            <a:off x="1513840" y="1904999"/>
            <a:ext cx="9441375" cy="4434255"/>
          </a:xfrm>
        </p:spPr>
        <p:txBody>
          <a:bodyPr anchor="t">
            <a:normAutofit/>
          </a:bodyPr>
          <a:lstStyle/>
          <a:p>
            <a:pPr marL="0" indent="0">
              <a:buNone/>
            </a:pPr>
            <a:r>
              <a:rPr lang="ro-RO" sz="2400" dirty="0">
                <a:solidFill>
                  <a:schemeClr val="tx1"/>
                </a:solidFill>
                <a:latin typeface="Times New Roman" panose="02020603050405020304" pitchFamily="18" charset="0"/>
                <a:cs typeface="Times New Roman" panose="02020603050405020304" pitchFamily="18" charset="0"/>
              </a:rPr>
              <a:t>  </a:t>
            </a:r>
            <a:r>
              <a:rPr lang="ro-RO" sz="2400" b="1" dirty="0" err="1">
                <a:solidFill>
                  <a:schemeClr val="tx1"/>
                </a:solidFill>
                <a:latin typeface="Times New Roman" panose="02020603050405020304" pitchFamily="18" charset="0"/>
                <a:cs typeface="Times New Roman" panose="02020603050405020304" pitchFamily="18" charset="0"/>
              </a:rPr>
              <a:t>MediArch</a:t>
            </a:r>
            <a:r>
              <a:rPr lang="ro-RO" sz="2400" dirty="0">
                <a:solidFill>
                  <a:schemeClr val="tx1"/>
                </a:solidFill>
                <a:latin typeface="Times New Roman" panose="02020603050405020304" pitchFamily="18" charset="0"/>
                <a:cs typeface="Times New Roman" panose="02020603050405020304" pitchFamily="18" charset="0"/>
              </a:rPr>
              <a:t> este o aplicație web, conturată pe domeniul medical, care va ține la loc sigur toate datele din istoricul medical al unei persoane.</a:t>
            </a:r>
          </a:p>
          <a:p>
            <a:pPr marL="0" indent="0">
              <a:buNone/>
            </a:pPr>
            <a:r>
              <a:rPr lang="ro-RO" sz="2400" dirty="0">
                <a:solidFill>
                  <a:schemeClr val="tx1"/>
                </a:solidFill>
                <a:latin typeface="Times New Roman" panose="02020603050405020304" pitchFamily="18" charset="0"/>
                <a:cs typeface="Times New Roman" panose="02020603050405020304" pitchFamily="18" charset="0"/>
              </a:rPr>
              <a:t>  Poate fi utilizată de doctori aparținând de diverse clinici.</a:t>
            </a:r>
          </a:p>
          <a:p>
            <a:pPr marL="0" indent="0">
              <a:buNone/>
            </a:pPr>
            <a:r>
              <a:rPr lang="ro-RO" sz="2400" dirty="0">
                <a:solidFill>
                  <a:schemeClr val="tx1"/>
                </a:solidFill>
                <a:latin typeface="Times New Roman" panose="02020603050405020304" pitchFamily="18" charset="0"/>
                <a:cs typeface="Times New Roman" panose="02020603050405020304" pitchFamily="18" charset="0"/>
              </a:rPr>
              <a:t>  A reprezentat o provocare dusă la bun sfârșit.</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ro-RO" sz="2400" dirty="0">
                <a:solidFill>
                  <a:schemeClr val="tx1"/>
                </a:solidFill>
                <a:latin typeface="Times New Roman" panose="02020603050405020304" pitchFamily="18" charset="0"/>
                <a:cs typeface="Times New Roman" panose="02020603050405020304" pitchFamily="18" charset="0"/>
              </a:rPr>
              <a:t>Consider că această aplicație va ajuta extrem de mulți oameni pe viitor.</a:t>
            </a:r>
          </a:p>
        </p:txBody>
      </p:sp>
      <p:sp>
        <p:nvSpPr>
          <p:cNvPr id="6" name="Slide Number Placeholder 5">
            <a:extLst>
              <a:ext uri="{FF2B5EF4-FFF2-40B4-BE49-F238E27FC236}">
                <a16:creationId xmlns:a16="http://schemas.microsoft.com/office/drawing/2014/main" id="{86BADD99-1D18-428C-8A7A-66E14AA64E4E}"/>
              </a:ext>
            </a:extLst>
          </p:cNvPr>
          <p:cNvSpPr>
            <a:spLocks noGrp="1"/>
          </p:cNvSpPr>
          <p:nvPr>
            <p:ph type="sldNum" sz="quarter" idx="12"/>
          </p:nvPr>
        </p:nvSpPr>
        <p:spPr/>
        <p:txBody>
          <a:bodyPr/>
          <a:lstStyle/>
          <a:p>
            <a:r>
              <a:rPr lang="ro-RO" dirty="0"/>
              <a:t>7</a:t>
            </a:r>
            <a:endParaRPr lang="en-US" dirty="0"/>
          </a:p>
        </p:txBody>
      </p:sp>
    </p:spTree>
    <p:extLst>
      <p:ext uri="{BB962C8B-B14F-4D97-AF65-F5344CB8AC3E}">
        <p14:creationId xmlns:p14="http://schemas.microsoft.com/office/powerpoint/2010/main" val="90029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1EDB-81AB-48ED-B327-A968CC61293A}"/>
              </a:ext>
            </a:extLst>
          </p:cNvPr>
          <p:cNvSpPr>
            <a:spLocks noGrp="1"/>
          </p:cNvSpPr>
          <p:nvPr>
            <p:ph type="title"/>
          </p:nvPr>
        </p:nvSpPr>
        <p:spPr>
          <a:xfrm>
            <a:off x="1828800" y="2675466"/>
            <a:ext cx="8534400" cy="1507067"/>
          </a:xfrm>
        </p:spPr>
        <p:txBody>
          <a:bodyPr>
            <a:normAutofit/>
          </a:bodyPr>
          <a:lstStyle/>
          <a:p>
            <a:pPr algn="ctr"/>
            <a:r>
              <a:rPr lang="ro-RO" sz="8800" cap="none" dirty="0">
                <a:latin typeface="Times New Roman" panose="02020603050405020304" pitchFamily="18" charset="0"/>
                <a:cs typeface="Times New Roman" panose="02020603050405020304" pitchFamily="18" charset="0"/>
              </a:rPr>
              <a:t>Mulțumesc!</a:t>
            </a:r>
          </a:p>
        </p:txBody>
      </p:sp>
      <p:sp>
        <p:nvSpPr>
          <p:cNvPr id="5" name="Slide Number Placeholder 4">
            <a:extLst>
              <a:ext uri="{FF2B5EF4-FFF2-40B4-BE49-F238E27FC236}">
                <a16:creationId xmlns:a16="http://schemas.microsoft.com/office/drawing/2014/main" id="{13BEB15C-E802-40B3-BEC8-BE3B0517DC44}"/>
              </a:ext>
            </a:extLst>
          </p:cNvPr>
          <p:cNvSpPr>
            <a:spLocks noGrp="1"/>
          </p:cNvSpPr>
          <p:nvPr>
            <p:ph type="sldNum" sz="quarter" idx="12"/>
          </p:nvPr>
        </p:nvSpPr>
        <p:spPr/>
        <p:txBody>
          <a:bodyPr/>
          <a:lstStyle/>
          <a:p>
            <a:r>
              <a:rPr lang="ro-RO" dirty="0"/>
              <a:t>8</a:t>
            </a:r>
            <a:endParaRPr lang="en-US" dirty="0"/>
          </a:p>
        </p:txBody>
      </p:sp>
    </p:spTree>
    <p:extLst>
      <p:ext uri="{BB962C8B-B14F-4D97-AF65-F5344CB8AC3E}">
        <p14:creationId xmlns:p14="http://schemas.microsoft.com/office/powerpoint/2010/main" val="57832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411</TotalTime>
  <Words>498</Words>
  <Application>Microsoft Office PowerPoint</Application>
  <PresentationFormat>Widescreen</PresentationFormat>
  <Paragraphs>78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Slice</vt:lpstr>
      <vt:lpstr>PowerPoint Presentation</vt:lpstr>
      <vt:lpstr>PowerPoint Presentation</vt:lpstr>
      <vt:lpstr>PowerPoint Presentation</vt:lpstr>
      <vt:lpstr>PowerPoint Presentation</vt:lpstr>
      <vt:lpstr>Tehnologii utilizate</vt:lpstr>
      <vt:lpstr>Contribuții</vt:lpstr>
      <vt:lpstr>Demo</vt:lpstr>
      <vt:lpstr>Concluzii</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Gado</dc:creator>
  <cp:lastModifiedBy>Gado</cp:lastModifiedBy>
  <cp:revision>210</cp:revision>
  <dcterms:created xsi:type="dcterms:W3CDTF">2018-06-28T09:46:46Z</dcterms:created>
  <dcterms:modified xsi:type="dcterms:W3CDTF">2018-06-29T18:12:53Z</dcterms:modified>
</cp:coreProperties>
</file>