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sldIdLst>
    <p:sldId id="256" r:id="rId2"/>
    <p:sldId id="288" r:id="rId3"/>
    <p:sldId id="289" r:id="rId4"/>
    <p:sldId id="290" r:id="rId5"/>
    <p:sldId id="295" r:id="rId6"/>
    <p:sldId id="305" r:id="rId7"/>
    <p:sldId id="306" r:id="rId8"/>
    <p:sldId id="296" r:id="rId9"/>
    <p:sldId id="298" r:id="rId10"/>
    <p:sldId id="297" r:id="rId11"/>
    <p:sldId id="327" r:id="rId12"/>
    <p:sldId id="303" r:id="rId13"/>
    <p:sldId id="308" r:id="rId14"/>
    <p:sldId id="311" r:id="rId15"/>
    <p:sldId id="309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1" r:id="rId24"/>
    <p:sldId id="322" r:id="rId25"/>
    <p:sldId id="324" r:id="rId26"/>
    <p:sldId id="325" r:id="rId27"/>
    <p:sldId id="326" r:id="rId28"/>
    <p:sldId id="299" r:id="rId29"/>
    <p:sldId id="328" r:id="rId30"/>
    <p:sldId id="300" r:id="rId31"/>
    <p:sldId id="301" r:id="rId32"/>
    <p:sldId id="329" r:id="rId33"/>
    <p:sldId id="330" r:id="rId34"/>
    <p:sldId id="302" r:id="rId35"/>
    <p:sldId id="304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0072CF"/>
    <a:srgbClr val="000BCF"/>
    <a:srgbClr val="FFFFFF"/>
    <a:srgbClr val="000000"/>
    <a:srgbClr val="68A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DDBFD-E5BB-104E-9EC8-4B541610BA9D}" v="5" dt="2021-01-11T16:56:2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rules =&gt; 30.000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1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rules =&gt; 30.000 versions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8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rules =&gt; 30.000 versions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8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2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rules =&gt; 30.000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2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rules =&gt; 30.000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4C5E8-2AF3-49FD-9E39-50122889BB4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~ey204/pubs/MPHIL_P3/2023_George.pdf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5.03097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George-Octavian </a:t>
            </a:r>
            <a:r>
              <a:rPr lang="en-US" dirty="0" err="1"/>
              <a:t>Bărbulescu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94268" y="3242158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Learnt Equality Saturation as a Database Query Engine</a:t>
            </a:r>
          </a:p>
        </p:txBody>
      </p:sp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Motivation (Part II)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D6A-A5F3-46C9-1366-FCDD53BC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888" y="1395412"/>
            <a:ext cx="8227357" cy="4067175"/>
          </a:xfrm>
        </p:spPr>
        <p:txBody>
          <a:bodyPr>
            <a:normAutofit lnSpcReduction="10000"/>
          </a:bodyPr>
          <a:lstStyle/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Recall: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Finding the </a:t>
            </a:r>
            <a:r>
              <a:rPr lang="en-GB" sz="2200" b="1" dirty="0"/>
              <a:t>optimal order</a:t>
            </a:r>
            <a:r>
              <a:rPr lang="en-GB" sz="2200" dirty="0"/>
              <a:t> of rewrite rules is proven </a:t>
            </a:r>
            <a:r>
              <a:rPr lang="en-GB" sz="2200" b="1" dirty="0"/>
              <a:t>NP-hard</a:t>
            </a:r>
            <a:r>
              <a:rPr lang="en-GB" sz="2200" dirty="0"/>
              <a:t>;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How to efficiently represent many rewrite orders?</a:t>
            </a:r>
            <a:endParaRPr lang="en-GB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Idea: </a:t>
            </a:r>
            <a:r>
              <a:rPr lang="en-GB" sz="2200" dirty="0"/>
              <a:t>Use </a:t>
            </a:r>
            <a:r>
              <a:rPr lang="en-GB" sz="2200" b="1" dirty="0"/>
              <a:t>non-destructive</a:t>
            </a:r>
            <a:r>
              <a:rPr lang="en-GB" sz="2200" dirty="0"/>
              <a:t> graph rewriting. </a:t>
            </a:r>
            <a:r>
              <a:rPr lang="en-GB" sz="2200" b="1" dirty="0"/>
              <a:t>Equality Saturation </a:t>
            </a:r>
            <a:r>
              <a:rPr lang="en-GB" sz="2200" dirty="0"/>
              <a:t>is a popular method from compilation 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New Challenges: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E-graphs can exceed the available </a:t>
            </a:r>
            <a:r>
              <a:rPr lang="en-GB" sz="2200" b="1" dirty="0"/>
              <a:t>memory;</a:t>
            </a:r>
            <a:r>
              <a:rPr lang="en-GB" sz="2200" dirty="0"/>
              <a:t> 	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The </a:t>
            </a:r>
            <a:r>
              <a:rPr lang="en-GB" sz="2200" b="1" dirty="0"/>
              <a:t>rewrite latency</a:t>
            </a:r>
            <a:r>
              <a:rPr lang="en-GB" sz="2200" dirty="0"/>
              <a:t> is included in the total overhead</a:t>
            </a:r>
            <a:endParaRPr lang="en-GB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5707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Motivation (Part II)</a:t>
            </a:r>
            <a:endParaRPr lang="en-GB" dirty="0"/>
          </a:p>
        </p:txBody>
      </p:sp>
      <p:pic>
        <p:nvPicPr>
          <p:cNvPr id="6" name="Content Placeholder 5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6B21550-C3B7-634C-D7F8-B7B18965E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65" y="866532"/>
            <a:ext cx="8593470" cy="5124936"/>
          </a:xfrm>
        </p:spPr>
      </p:pic>
    </p:spTree>
    <p:extLst>
      <p:ext uri="{BB962C8B-B14F-4D97-AF65-F5344CB8AC3E}">
        <p14:creationId xmlns:p14="http://schemas.microsoft.com/office/powerpoint/2010/main" val="208461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US" dirty="0">
                <a:solidFill>
                  <a:srgbClr val="003E74"/>
                </a:solidFill>
              </a:rPr>
              <a:t>U</a:t>
            </a:r>
            <a:r>
              <a:rPr lang="en-GB" dirty="0">
                <a:solidFill>
                  <a:srgbClr val="003E74"/>
                </a:solidFill>
              </a:rPr>
              <a:t>se Reinforcement Learning to guide Equality Saturation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363894" y="1463040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Idea: </a:t>
            </a:r>
            <a:r>
              <a:rPr lang="en-GB" b="1" dirty="0">
                <a:solidFill>
                  <a:srgbClr val="003E74"/>
                </a:solidFill>
              </a:rPr>
              <a:t>Store statistics from the database (e.g., cardinality) in e-classes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477848" y="3429000"/>
            <a:ext cx="414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E74"/>
                </a:solidFill>
              </a:rPr>
              <a:t>This is the state encoding in the RL recipe! </a:t>
            </a:r>
            <a:endParaRPr lang="en-GB" sz="1600" dirty="0">
              <a:solidFill>
                <a:srgbClr val="003E74"/>
              </a:solidFill>
            </a:endParaRPr>
          </a:p>
          <a:p>
            <a:endParaRPr lang="en-US" sz="1600" dirty="0">
              <a:solidFill>
                <a:srgbClr val="003E74"/>
              </a:solidFill>
            </a:endParaRPr>
          </a:p>
        </p:txBody>
      </p:sp>
      <p:pic>
        <p:nvPicPr>
          <p:cNvPr id="5" name="Picture 4" descr="A picture containing text, diagram, sketch, screenshot&#10;&#10;Description automatically generated">
            <a:extLst>
              <a:ext uri="{FF2B5EF4-FFF2-40B4-BE49-F238E27FC236}">
                <a16:creationId xmlns:a16="http://schemas.microsoft.com/office/drawing/2014/main" id="{971865AF-6776-C587-89FC-5E6B3084E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93" y="1463040"/>
            <a:ext cx="6951213" cy="36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Equality Saturation as a Markov Decision Process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C73E9D60-ED9E-28EF-BF68-064DB64B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" y="1393720"/>
            <a:ext cx="4724643" cy="407055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8A6FDA-33F9-6F05-EE79-EF1A66DAD22B}"/>
              </a:ext>
            </a:extLst>
          </p:cNvPr>
          <p:cNvSpPr/>
          <p:nvPr/>
        </p:nvSpPr>
        <p:spPr>
          <a:xfrm>
            <a:off x="5152330" y="2774490"/>
            <a:ext cx="1090013" cy="811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E27C8E3-F59B-F3D7-ED1C-24D8E1C9C754}"/>
              </a:ext>
            </a:extLst>
          </p:cNvPr>
          <p:cNvSpPr/>
          <p:nvPr/>
        </p:nvSpPr>
        <p:spPr>
          <a:xfrm>
            <a:off x="6540080" y="2551442"/>
            <a:ext cx="1744021" cy="10234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845FD0-7901-9AF1-3921-608CDEA14C6E}"/>
              </a:ext>
            </a:extLst>
          </p:cNvPr>
          <p:cNvSpPr/>
          <p:nvPr/>
        </p:nvSpPr>
        <p:spPr>
          <a:xfrm>
            <a:off x="8699416" y="2707877"/>
            <a:ext cx="1090013" cy="811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3E1A4B-8392-BA08-C4B6-4842EFF81284}"/>
              </a:ext>
            </a:extLst>
          </p:cNvPr>
          <p:cNvSpPr/>
          <p:nvPr/>
        </p:nvSpPr>
        <p:spPr>
          <a:xfrm>
            <a:off x="10082863" y="2551442"/>
            <a:ext cx="1744021" cy="10234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3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Concretely, we want…</a:t>
            </a:r>
            <a:endParaRPr lang="en-GB" dirty="0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2C807D7F-BA15-4112-55A7-B25856FB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77" y="1907573"/>
            <a:ext cx="5626389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Embeddings for Graph 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927069" y="999309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E74"/>
                </a:solidFill>
              </a:rPr>
              <a:t>P</a:t>
            </a:r>
            <a:r>
              <a:rPr lang="en-GB" b="1" dirty="0" err="1">
                <a:solidFill>
                  <a:srgbClr val="003E74"/>
                </a:solidFill>
              </a:rPr>
              <a:t>roperties</a:t>
            </a:r>
            <a:r>
              <a:rPr lang="en-GB" b="1" dirty="0">
                <a:solidFill>
                  <a:srgbClr val="003E74"/>
                </a:solidFill>
              </a:rPr>
              <a:t> of a graph: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Topological structure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No ordering or start point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Arbitrary size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0F8C020-E8E3-3D4B-0CC0-2054E7EE0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1248"/>
          <a:stretch/>
        </p:blipFill>
        <p:spPr>
          <a:xfrm>
            <a:off x="1875229" y="3047365"/>
            <a:ext cx="7989391" cy="2646864"/>
          </a:xfrm>
          <a:prstGeom prst="rect">
            <a:avLst/>
          </a:prstGeom>
        </p:spPr>
      </p:pic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38BF2B5B-609F-730E-E501-93660FAC2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19" y="1036620"/>
            <a:ext cx="5998842" cy="16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Implications for Machine Learning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951291" y="1114366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E74"/>
                </a:solidFill>
              </a:rPr>
              <a:t>Problems</a:t>
            </a:r>
            <a:r>
              <a:rPr lang="en-GB" b="1" dirty="0">
                <a:solidFill>
                  <a:srgbClr val="003E74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O(|V|) number of parameters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Fixed input size 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Not generalisable – Why? </a:t>
            </a:r>
          </a:p>
        </p:txBody>
      </p:sp>
      <p:pic>
        <p:nvPicPr>
          <p:cNvPr id="5" name="Picture 4" descr="A diagram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38650674-60D7-A7BA-1908-9EF65AEED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62" y="3217657"/>
            <a:ext cx="9140076" cy="19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Implications for Machine Learning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248839" y="2165026"/>
            <a:ext cx="4056714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3E74"/>
                </a:solidFill>
              </a:rPr>
              <a:t>Not generalisable: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The input changes, depending on how we order the nodes. 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003E74"/>
                </a:solidFill>
              </a:rPr>
              <a:t>The embedding should be the same in this case! </a:t>
            </a:r>
          </a:p>
        </p:txBody>
      </p:sp>
      <p:pic>
        <p:nvPicPr>
          <p:cNvPr id="6" name="Picture 5" descr="A group of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FBCD04AE-9101-A606-4C22-63A4266C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76" y="1114366"/>
            <a:ext cx="7093151" cy="45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Concretely, the following happens…</a:t>
            </a:r>
            <a:endParaRPr lang="en-GB" dirty="0"/>
          </a:p>
        </p:txBody>
      </p:sp>
      <p:pic>
        <p:nvPicPr>
          <p:cNvPr id="3" name="Picture 2" descr="A diagram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2503566A-8BB5-F4C3-62E2-696F7B20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21" y="2139755"/>
            <a:ext cx="9140076" cy="1942096"/>
          </a:xfrm>
          <a:prstGeom prst="rect">
            <a:avLst/>
          </a:prstGeom>
        </p:spPr>
      </p:pic>
      <p:pic>
        <p:nvPicPr>
          <p:cNvPr id="5" name="Picture 4" descr="A group of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FBCD04AE-9101-A606-4C22-63A4266CB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3" y="1009416"/>
            <a:ext cx="7093151" cy="45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3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Reducing the Problem to finding Node-level embeddings</a:t>
            </a:r>
            <a:endParaRPr lang="en-GB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68B0E932-C78E-F25F-1B7E-B5765696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91" y="1500042"/>
            <a:ext cx="8407832" cy="3638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D6E487-5DC9-5EC2-1CE7-6FB5C45573BF}"/>
              </a:ext>
            </a:extLst>
          </p:cNvPr>
          <p:cNvSpPr/>
          <p:nvPr/>
        </p:nvSpPr>
        <p:spPr>
          <a:xfrm>
            <a:off x="430508" y="930693"/>
            <a:ext cx="4056714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3E74"/>
                </a:solidFill>
              </a:rPr>
              <a:t>The functions applied over the graph have to be: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FF0000"/>
                </a:solidFill>
              </a:rPr>
              <a:t>Permutation invariant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FF0000"/>
                </a:solidFill>
              </a:rPr>
              <a:t>Permutation equivariant</a:t>
            </a:r>
          </a:p>
        </p:txBody>
      </p:sp>
    </p:spTree>
    <p:extLst>
      <p:ext uri="{BB962C8B-B14F-4D97-AF65-F5344CB8AC3E}">
        <p14:creationId xmlns:p14="http://schemas.microsoft.com/office/powerpoint/2010/main" val="423835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Query 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D6A-A5F3-46C9-1366-FCDD53BC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888" y="1395412"/>
            <a:ext cx="8227357" cy="4067175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Goal: </a:t>
            </a:r>
            <a:r>
              <a:rPr lang="en-GB" sz="2200" dirty="0"/>
              <a:t>Identify the query plan with the lowest </a:t>
            </a:r>
            <a:r>
              <a:rPr lang="en-GB" sz="2200" b="1" dirty="0"/>
              <a:t>cost</a:t>
            </a:r>
            <a:r>
              <a:rPr lang="en-GB" sz="2200" dirty="0"/>
              <a:t> to be executed against the database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Query Rewrite: </a:t>
            </a:r>
            <a:r>
              <a:rPr lang="en-GB" sz="2200" dirty="0"/>
              <a:t>Rewire database queries into equivalent queries with </a:t>
            </a:r>
            <a:r>
              <a:rPr lang="en-GB" sz="2200" b="1" dirty="0"/>
              <a:t>minimal </a:t>
            </a:r>
            <a:r>
              <a:rPr lang="en-GB" sz="2200" dirty="0"/>
              <a:t>execution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486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Permutation Invariance </a:t>
            </a:r>
            <a:endParaRPr lang="en-GB" dirty="0"/>
          </a:p>
        </p:txBody>
      </p:sp>
      <p:pic>
        <p:nvPicPr>
          <p:cNvPr id="7" name="Picture 6" descr="A group of colorful squares with text&#10;&#10;Description automatically generated with medium confidence">
            <a:extLst>
              <a:ext uri="{FF2B5EF4-FFF2-40B4-BE49-F238E27FC236}">
                <a16:creationId xmlns:a16="http://schemas.microsoft.com/office/drawing/2014/main" id="{BD122BCA-022D-948E-AB85-88A69B90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05" y="997305"/>
            <a:ext cx="7347487" cy="4716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9CC97E-617D-7BBD-640F-EDC8F973A370}"/>
              </a:ext>
            </a:extLst>
          </p:cNvPr>
          <p:cNvSpPr/>
          <p:nvPr/>
        </p:nvSpPr>
        <p:spPr>
          <a:xfrm>
            <a:off x="236728" y="1174706"/>
            <a:ext cx="3735764" cy="153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3E74"/>
                </a:solidFill>
              </a:rPr>
              <a:t>Permute the input, output does not permute (graph to vector) 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black symbol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B0807F9-6B6F-CF75-BA1F-046B0CBEE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" y="2951452"/>
            <a:ext cx="3441877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Permutation Equivariance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CC97E-617D-7BBD-640F-EDC8F973A370}"/>
              </a:ext>
            </a:extLst>
          </p:cNvPr>
          <p:cNvSpPr/>
          <p:nvPr/>
        </p:nvSpPr>
        <p:spPr>
          <a:xfrm>
            <a:off x="236729" y="1295247"/>
            <a:ext cx="3735764" cy="153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E74"/>
                </a:solidFill>
              </a:rPr>
              <a:t>P</a:t>
            </a:r>
            <a:r>
              <a:rPr lang="en-GB" b="1" dirty="0" err="1">
                <a:solidFill>
                  <a:srgbClr val="003E74"/>
                </a:solidFill>
              </a:rPr>
              <a:t>ermute</a:t>
            </a:r>
            <a:r>
              <a:rPr lang="en-GB" b="1" dirty="0">
                <a:solidFill>
                  <a:srgbClr val="003E74"/>
                </a:solidFill>
              </a:rPr>
              <a:t> the input, output permutes too (graph to matrix)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1135B3B0-53CA-F8DB-0A42-B26D745A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21" y="1182361"/>
            <a:ext cx="7145873" cy="4493277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8CE935-9093-C3E6-2CE1-EE1BFA46E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" y="3095644"/>
            <a:ext cx="3826313" cy="10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8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Embedding for Node ‘A’ with equivariant/invariant functions</a:t>
            </a:r>
            <a:endParaRPr lang="en-GB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AD9BAD2-6583-D3B6-49B6-D8165343F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99" y="1176668"/>
            <a:ext cx="8649145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Embedding for Node ‘v’</a:t>
            </a:r>
            <a:endParaRPr lang="en-GB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AF7B076-92B6-A0D9-EDFE-FDAFCEE9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20" y="1015472"/>
            <a:ext cx="7307380" cy="4507403"/>
          </a:xfrm>
          <a:prstGeom prst="rect">
            <a:avLst/>
          </a:prstGeom>
        </p:spPr>
      </p:pic>
      <p:pic>
        <p:nvPicPr>
          <p:cNvPr id="7" name="Picture 6" descr="A diagram of a layer&#10;&#10;Description automatically generated">
            <a:extLst>
              <a:ext uri="{FF2B5EF4-FFF2-40B4-BE49-F238E27FC236}">
                <a16:creationId xmlns:a16="http://schemas.microsoft.com/office/drawing/2014/main" id="{1BFDD48C-4001-5AF0-3512-576E0DF1A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4" y="3000524"/>
            <a:ext cx="3393930" cy="22367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03A790-7994-119A-FCEE-72F0A6135A2E}"/>
              </a:ext>
            </a:extLst>
          </p:cNvPr>
          <p:cNvSpPr/>
          <p:nvPr/>
        </p:nvSpPr>
        <p:spPr>
          <a:xfrm>
            <a:off x="613537" y="1120519"/>
            <a:ext cx="3735764" cy="153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E74"/>
                </a:solidFill>
              </a:rPr>
              <a:t>Reduces to a chain of aggregation and shared neural network parameters</a:t>
            </a:r>
            <a:endParaRPr lang="en-GB" b="1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3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Embedding for Node ‘v’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3A790-7994-119A-FCEE-72F0A6135A2E}"/>
              </a:ext>
            </a:extLst>
          </p:cNvPr>
          <p:cNvSpPr/>
          <p:nvPr/>
        </p:nvSpPr>
        <p:spPr>
          <a:xfrm>
            <a:off x="613537" y="1120519"/>
            <a:ext cx="3735764" cy="366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E74"/>
                </a:solidFill>
              </a:rPr>
              <a:t>What about equivariance?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3E74"/>
                </a:solidFill>
              </a:rPr>
              <a:t>We have established computing a node embedding is invariant -&gt; see right figure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rgbClr val="003E74"/>
                </a:solidFill>
              </a:rPr>
              <a:t>At graph level, a permutation over the input changes the position of a node (and its original representation). But the final representation for that location will be the same -&gt; see right again! </a:t>
            </a:r>
          </a:p>
        </p:txBody>
      </p:sp>
      <p:pic>
        <p:nvPicPr>
          <p:cNvPr id="5" name="Picture 4" descr="A diagram of a diagram of a network&#10;&#10;Description automatically generated">
            <a:extLst>
              <a:ext uri="{FF2B5EF4-FFF2-40B4-BE49-F238E27FC236}">
                <a16:creationId xmlns:a16="http://schemas.microsoft.com/office/drawing/2014/main" id="{D802AF10-8951-4F78-AC54-BEDB2A336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24" y="1330093"/>
            <a:ext cx="4940554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8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Have we solved the problem? </a:t>
            </a:r>
            <a:endParaRPr lang="en-GB" dirty="0"/>
          </a:p>
        </p:txBody>
      </p:sp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C73E9D60-ED9E-28EF-BF68-064DB64B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" y="1393720"/>
            <a:ext cx="4724643" cy="407055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8A6FDA-33F9-6F05-EE79-EF1A66DAD22B}"/>
              </a:ext>
            </a:extLst>
          </p:cNvPr>
          <p:cNvSpPr/>
          <p:nvPr/>
        </p:nvSpPr>
        <p:spPr>
          <a:xfrm>
            <a:off x="5152330" y="2774490"/>
            <a:ext cx="1090013" cy="811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E27C8E3-F59B-F3D7-ED1C-24D8E1C9C754}"/>
              </a:ext>
            </a:extLst>
          </p:cNvPr>
          <p:cNvSpPr/>
          <p:nvPr/>
        </p:nvSpPr>
        <p:spPr>
          <a:xfrm>
            <a:off x="6540080" y="2551442"/>
            <a:ext cx="1744021" cy="10234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845FD0-7901-9AF1-3921-608CDEA14C6E}"/>
              </a:ext>
            </a:extLst>
          </p:cNvPr>
          <p:cNvSpPr/>
          <p:nvPr/>
        </p:nvSpPr>
        <p:spPr>
          <a:xfrm>
            <a:off x="8699416" y="2707877"/>
            <a:ext cx="1090013" cy="811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3E1A4B-8392-BA08-C4B6-4842EFF81284}"/>
              </a:ext>
            </a:extLst>
          </p:cNvPr>
          <p:cNvSpPr/>
          <p:nvPr/>
        </p:nvSpPr>
        <p:spPr>
          <a:xfrm>
            <a:off x="10082863" y="2551442"/>
            <a:ext cx="1744021" cy="10234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en-GB" dirty="0"/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7AD3E4D9-3871-EBA3-793D-4B508D52B7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2" y="1549215"/>
            <a:ext cx="1819463" cy="9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7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There is still room for improvement…</a:t>
            </a:r>
            <a:endParaRPr lang="en-GB" dirty="0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81D0D8A8-3CBC-9A52-E198-B4E22FF95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9" y="2706866"/>
            <a:ext cx="2351570" cy="1226214"/>
          </a:xfrm>
          <a:prstGeom prst="rect">
            <a:avLst/>
          </a:prstGeom>
        </p:spPr>
      </p:pic>
      <p:pic>
        <p:nvPicPr>
          <p:cNvPr id="13" name="Picture 12" descr="A diagram of a graph&#10;&#10;Description automatically generated">
            <a:extLst>
              <a:ext uri="{FF2B5EF4-FFF2-40B4-BE49-F238E27FC236}">
                <a16:creationId xmlns:a16="http://schemas.microsoft.com/office/drawing/2014/main" id="{ADFFED6D-AEEE-D121-F4B5-CDC8C9C2B9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4" y="2706866"/>
            <a:ext cx="2291987" cy="119514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AA8982-98E4-8F7C-D058-5006AEBF8652}"/>
              </a:ext>
            </a:extLst>
          </p:cNvPr>
          <p:cNvSpPr/>
          <p:nvPr/>
        </p:nvSpPr>
        <p:spPr>
          <a:xfrm>
            <a:off x="772134" y="2751488"/>
            <a:ext cx="1171724" cy="1017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B0B40B-EF5C-D0C3-9A63-0DBF602C12A9}"/>
              </a:ext>
            </a:extLst>
          </p:cNvPr>
          <p:cNvSpPr/>
          <p:nvPr/>
        </p:nvSpPr>
        <p:spPr>
          <a:xfrm>
            <a:off x="3237784" y="2706866"/>
            <a:ext cx="1171724" cy="1017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GB" dirty="0"/>
          </a:p>
        </p:txBody>
      </p:sp>
      <p:pic>
        <p:nvPicPr>
          <p:cNvPr id="16" name="Picture 15" descr="A diagram of a complex equation&#10;&#10;Description automatically generated with medium confidence">
            <a:extLst>
              <a:ext uri="{FF2B5EF4-FFF2-40B4-BE49-F238E27FC236}">
                <a16:creationId xmlns:a16="http://schemas.microsoft.com/office/drawing/2014/main" id="{115923DE-7644-A459-47BC-5F798DC63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45" y="1325154"/>
            <a:ext cx="7057206" cy="38705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8F566B-E724-23E2-F11C-6F7FBBF82D20}"/>
              </a:ext>
            </a:extLst>
          </p:cNvPr>
          <p:cNvSpPr/>
          <p:nvPr/>
        </p:nvSpPr>
        <p:spPr>
          <a:xfrm>
            <a:off x="613537" y="1120519"/>
            <a:ext cx="4751750" cy="11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b="1" dirty="0">
                <a:solidFill>
                  <a:srgbClr val="003E74"/>
                </a:solidFill>
              </a:rPr>
              <a:t>: the embedding of two states can be very close (due to averaging over graphs of different sizes). Same action leads to regret proportional to the time horizon</a:t>
            </a:r>
            <a:endParaRPr lang="en-GB" b="1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5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Adding a temporal dependency </a:t>
            </a:r>
            <a:endParaRPr lang="en-GB" dirty="0"/>
          </a:p>
        </p:txBody>
      </p:sp>
      <p:pic>
        <p:nvPicPr>
          <p:cNvPr id="4" name="Picture 3" descr="A diagram of a complex system&#10;&#10;Description automatically generated with medium confidence">
            <a:extLst>
              <a:ext uri="{FF2B5EF4-FFF2-40B4-BE49-F238E27FC236}">
                <a16:creationId xmlns:a16="http://schemas.microsoft.com/office/drawing/2014/main" id="{7E433BA0-096B-12EF-EAA8-6E368555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40" y="930693"/>
            <a:ext cx="5038875" cy="4605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0E789-F019-1649-D9EB-1826D8C21920}"/>
              </a:ext>
            </a:extLst>
          </p:cNvPr>
          <p:cNvSpPr/>
          <p:nvPr/>
        </p:nvSpPr>
        <p:spPr>
          <a:xfrm>
            <a:off x="456090" y="2041355"/>
            <a:ext cx="4751750" cy="3142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b="1" dirty="0">
                <a:solidFill>
                  <a:srgbClr val="003E74"/>
                </a:solidFill>
              </a:rPr>
              <a:t>: Add a hidden state and a cell state as per Long Short-Term Memory. </a:t>
            </a:r>
          </a:p>
          <a:p>
            <a:endParaRPr lang="en-US" b="1" dirty="0">
              <a:solidFill>
                <a:srgbClr val="003E74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3E74"/>
                </a:solidFill>
              </a:rPr>
              <a:t>There are two gates that control the trade-off between forget and memory in the cell state;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03E74"/>
                </a:solidFill>
              </a:rPr>
              <a:t>An output gate controls how the information is passed to the next hidden state </a:t>
            </a:r>
            <a:endParaRPr lang="en-GB" b="1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1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Aurora: RL-based Equality Saturation for Query 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D6A-A5F3-46C9-1366-FCDD53BC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83" y="1289223"/>
            <a:ext cx="3328915" cy="4067175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>
              <a:solidFill>
                <a:srgbClr val="003E7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>
              <a:solidFill>
                <a:srgbClr val="003E7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3E74"/>
                </a:solidFill>
              </a:rPr>
              <a:t>Guide the expansion of the e-graph with </a:t>
            </a:r>
            <a:r>
              <a:rPr lang="en-GB" b="1" dirty="0">
                <a:solidFill>
                  <a:srgbClr val="003E74"/>
                </a:solidFill>
              </a:rPr>
              <a:t>Reinforcement Learning</a:t>
            </a:r>
            <a:r>
              <a:rPr lang="en-GB" dirty="0">
                <a:solidFill>
                  <a:srgbClr val="003E74"/>
                </a:solidFill>
              </a:rPr>
              <a:t>. </a:t>
            </a:r>
          </a:p>
          <a:p>
            <a:endParaRPr lang="en-GB" b="1" dirty="0">
              <a:solidFill>
                <a:srgbClr val="003E7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3E74"/>
                </a:solidFill>
              </a:rPr>
              <a:t>Adapt the methodology to the query rewrite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>
              <a:solidFill>
                <a:srgbClr val="003E7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dirty="0">
              <a:solidFill>
                <a:srgbClr val="003E74"/>
              </a:solidFill>
            </a:endParaRPr>
          </a:p>
        </p:txBody>
      </p:sp>
      <p:pic>
        <p:nvPicPr>
          <p:cNvPr id="5" name="Picture 4" descr="A diagram of a server slider&#10;&#10;Description automatically generated with medium confidence">
            <a:extLst>
              <a:ext uri="{FF2B5EF4-FFF2-40B4-BE49-F238E27FC236}">
                <a16:creationId xmlns:a16="http://schemas.microsoft.com/office/drawing/2014/main" id="{6A498D91-5684-E5C7-34C9-D51C0C5B8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54" y="1832022"/>
            <a:ext cx="8013763" cy="33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Aurora: Extracting the Learnt Query plan</a:t>
            </a:r>
            <a:endParaRPr lang="en-GB" dirty="0"/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DE01E65-1625-25D5-4209-9D828C73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1731371"/>
            <a:ext cx="6528135" cy="2959252"/>
          </a:xfrm>
        </p:spPr>
      </p:pic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09A903D2-1B99-F5CC-DF0D-1743A8C2C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81" y="1175718"/>
            <a:ext cx="4724643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Query Rewrite Example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363894" y="1463040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Query: </a:t>
            </a:r>
            <a:r>
              <a:rPr lang="en-GB" b="1" dirty="0">
                <a:solidFill>
                  <a:srgbClr val="003E74"/>
                </a:solidFill>
              </a:rPr>
              <a:t>Identify the names and the courses taught by the instructors in the Computer Science department</a:t>
            </a:r>
            <a:endParaRPr lang="en-GB" b="1" dirty="0"/>
          </a:p>
        </p:txBody>
      </p:sp>
      <p:pic>
        <p:nvPicPr>
          <p:cNvPr id="8" name="Picture 7" descr="A picture containing diagram, drawing, text, sketch&#10;&#10;Description automatically generated">
            <a:extLst>
              <a:ext uri="{FF2B5EF4-FFF2-40B4-BE49-F238E27FC236}">
                <a16:creationId xmlns:a16="http://schemas.microsoft.com/office/drawing/2014/main" id="{A08BEE4D-4AC7-5EE7-554F-2066FA833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00" y="924637"/>
            <a:ext cx="6355330" cy="4558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477848" y="3429000"/>
            <a:ext cx="4147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E74"/>
                </a:solidFill>
              </a:rPr>
              <a:t>F</a:t>
            </a:r>
            <a:r>
              <a:rPr lang="en-GB" sz="1600" dirty="0" err="1">
                <a:solidFill>
                  <a:srgbClr val="003E74"/>
                </a:solidFill>
              </a:rPr>
              <a:t>ilter</a:t>
            </a:r>
            <a:r>
              <a:rPr lang="en-GB" sz="1600" dirty="0">
                <a:solidFill>
                  <a:srgbClr val="003E74"/>
                </a:solidFill>
              </a:rPr>
              <a:t> the ‘Instructor’ table early in the plan. Intuitively, the subsequent operations (e.g., join) are performed on less data</a:t>
            </a: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Question? </a:t>
            </a:r>
            <a:r>
              <a:rPr lang="en-US" sz="1600" dirty="0">
                <a:solidFill>
                  <a:srgbClr val="003E74"/>
                </a:solidFill>
              </a:rPr>
              <a:t>What is the optimal order of applying the rewrite rules? </a:t>
            </a:r>
            <a:r>
              <a:rPr lang="en-US" sz="1600" b="1" dirty="0">
                <a:solidFill>
                  <a:srgbClr val="003E74"/>
                </a:solidFill>
              </a:rPr>
              <a:t>NP-hard</a:t>
            </a:r>
            <a:r>
              <a:rPr lang="en-US" sz="1600" dirty="0">
                <a:solidFill>
                  <a:srgbClr val="003E74"/>
                </a:solidFill>
              </a:rPr>
              <a:t> </a:t>
            </a:r>
            <a:endParaRPr lang="en-GB" sz="1600" b="1" dirty="0">
              <a:solidFill>
                <a:srgbClr val="FF0000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DD57B-9E63-A717-0CDD-60583D7090EC}"/>
              </a:ext>
            </a:extLst>
          </p:cNvPr>
          <p:cNvSpPr txBox="1"/>
          <p:nvPr/>
        </p:nvSpPr>
        <p:spPr>
          <a:xfrm>
            <a:off x="6357486" y="5483364"/>
            <a:ext cx="402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based on Abraham </a:t>
            </a:r>
            <a:r>
              <a:rPr lang="en-US" sz="1400" dirty="0" err="1"/>
              <a:t>Silberschatz</a:t>
            </a:r>
            <a:r>
              <a:rPr lang="en-US" sz="1400" dirty="0"/>
              <a:t> et al. 2011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889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Algorithm Performance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363894" y="1463039"/>
            <a:ext cx="4261200" cy="2713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Baselines:</a:t>
            </a:r>
          </a:p>
          <a:p>
            <a:r>
              <a:rPr lang="en-GB" b="1" dirty="0">
                <a:solidFill>
                  <a:srgbClr val="003E74"/>
                </a:solidFill>
              </a:rPr>
              <a:t>e-good-graphs (egg): </a:t>
            </a:r>
            <a:r>
              <a:rPr lang="en-US" sz="1800" dirty="0" err="1">
                <a:solidFill>
                  <a:srgbClr val="003E74"/>
                </a:solidFill>
              </a:rPr>
              <a:t>sota</a:t>
            </a:r>
            <a:r>
              <a:rPr lang="en-US" sz="1800" dirty="0">
                <a:solidFill>
                  <a:srgbClr val="003E74"/>
                </a:solidFill>
              </a:rPr>
              <a:t> equality saturation solver (sequential)</a:t>
            </a:r>
          </a:p>
          <a:p>
            <a:r>
              <a:rPr lang="en-GB" b="1" dirty="0">
                <a:solidFill>
                  <a:srgbClr val="003E74"/>
                </a:solidFill>
              </a:rPr>
              <a:t>Omelette: </a:t>
            </a:r>
            <a:r>
              <a:rPr lang="en-US" dirty="0">
                <a:solidFill>
                  <a:srgbClr val="003E74"/>
                </a:solidFill>
              </a:rPr>
              <a:t>learned </a:t>
            </a:r>
            <a:r>
              <a:rPr lang="en-US" sz="1800" dirty="0">
                <a:solidFill>
                  <a:srgbClr val="003E74"/>
                </a:solidFill>
              </a:rPr>
              <a:t>equality saturation solver</a:t>
            </a:r>
          </a:p>
          <a:p>
            <a:endParaRPr lang="en-US" dirty="0">
              <a:solidFill>
                <a:srgbClr val="003E74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Task: </a:t>
            </a:r>
            <a:r>
              <a:rPr lang="en-US" dirty="0">
                <a:solidFill>
                  <a:srgbClr val="003E74"/>
                </a:solidFill>
              </a:rPr>
              <a:t>Rewrite analytical queries (</a:t>
            </a:r>
            <a:r>
              <a:rPr lang="en-US" b="1" dirty="0">
                <a:solidFill>
                  <a:srgbClr val="003E74"/>
                </a:solidFill>
              </a:rPr>
              <a:t>TPC-H</a:t>
            </a:r>
            <a:r>
              <a:rPr lang="en-US" dirty="0">
                <a:solidFill>
                  <a:srgbClr val="003E74"/>
                </a:solidFill>
              </a:rPr>
              <a:t>)</a:t>
            </a:r>
            <a:endParaRPr lang="en-US" sz="1800" dirty="0">
              <a:solidFill>
                <a:srgbClr val="003E74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3E7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477848" y="4552172"/>
            <a:ext cx="4147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Takeaway:</a:t>
            </a:r>
            <a:r>
              <a:rPr lang="en-US" sz="1600" b="1" dirty="0">
                <a:solidFill>
                  <a:srgbClr val="003E74"/>
                </a:solidFill>
              </a:rPr>
              <a:t> Aurora </a:t>
            </a:r>
            <a:r>
              <a:rPr lang="en-US" sz="1600" dirty="0">
                <a:solidFill>
                  <a:srgbClr val="003E74"/>
                </a:solidFill>
              </a:rPr>
              <a:t>can encode more competitive query plans than existing solvers within the equality graph limit </a:t>
            </a:r>
            <a:endParaRPr lang="en-GB" sz="1600" i="1" dirty="0">
              <a:solidFill>
                <a:srgbClr val="003E74"/>
              </a:solidFill>
            </a:endParaRPr>
          </a:p>
          <a:p>
            <a:endParaRPr lang="en-US" sz="1600" dirty="0">
              <a:solidFill>
                <a:srgbClr val="003E74"/>
              </a:solidFill>
            </a:endParaRPr>
          </a:p>
        </p:txBody>
      </p:sp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3731903-F6E3-96B1-3082-1E1DECAF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94" y="1306123"/>
            <a:ext cx="7262610" cy="41914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A705DE-D735-1409-52D3-2CAA53AA5F56}"/>
              </a:ext>
            </a:extLst>
          </p:cNvPr>
          <p:cNvSpPr/>
          <p:nvPr/>
        </p:nvSpPr>
        <p:spPr>
          <a:xfrm>
            <a:off x="4938011" y="4754829"/>
            <a:ext cx="6636775" cy="671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3E74"/>
                </a:solidFill>
              </a:rPr>
              <a:t>The </a:t>
            </a:r>
            <a:r>
              <a:rPr lang="en-US" sz="1600" b="1" dirty="0">
                <a:solidFill>
                  <a:srgbClr val="003E74"/>
                </a:solidFill>
              </a:rPr>
              <a:t>median cost </a:t>
            </a:r>
            <a:r>
              <a:rPr lang="en-US" sz="1600" dirty="0">
                <a:solidFill>
                  <a:srgbClr val="003E74"/>
                </a:solidFill>
              </a:rPr>
              <a:t>of the best plan encoded by each algorithm. The whiskers represent the </a:t>
            </a:r>
            <a:r>
              <a:rPr lang="en-US" sz="1600" b="1" dirty="0">
                <a:solidFill>
                  <a:srgbClr val="003E74"/>
                </a:solidFill>
              </a:rPr>
              <a:t>maximums</a:t>
            </a:r>
            <a:endParaRPr lang="en-GB" sz="1600" b="1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825B1-6F9A-44AE-6ECE-80A7A191E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Query Performance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Content Placeholder 6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57DB1B53-5475-6385-C58C-0DB26C9D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40" y="1202056"/>
            <a:ext cx="9350493" cy="470166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59A036-71C5-8B1A-C301-0EFBE72E7633}"/>
              </a:ext>
            </a:extLst>
          </p:cNvPr>
          <p:cNvSpPr/>
          <p:nvPr/>
        </p:nvSpPr>
        <p:spPr>
          <a:xfrm>
            <a:off x="1537767" y="4613296"/>
            <a:ext cx="9350493" cy="1042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E74"/>
                </a:solidFill>
              </a:rPr>
              <a:t>The mean </a:t>
            </a:r>
            <a:r>
              <a:rPr lang="en-US" b="1" dirty="0">
                <a:solidFill>
                  <a:srgbClr val="003E74"/>
                </a:solidFill>
              </a:rPr>
              <a:t>execution latency</a:t>
            </a:r>
            <a:r>
              <a:rPr lang="en-US" dirty="0">
                <a:solidFill>
                  <a:srgbClr val="003E74"/>
                </a:solidFill>
              </a:rPr>
              <a:t> of the extracted SQL plan (left) and the </a:t>
            </a:r>
            <a:r>
              <a:rPr lang="en-US" b="1" dirty="0">
                <a:solidFill>
                  <a:srgbClr val="003E74"/>
                </a:solidFill>
              </a:rPr>
              <a:t>planning latency </a:t>
            </a:r>
            <a:r>
              <a:rPr lang="en-US" dirty="0">
                <a:solidFill>
                  <a:srgbClr val="003E74"/>
                </a:solidFill>
              </a:rPr>
              <a:t>(right)</a:t>
            </a:r>
            <a:endParaRPr lang="en-GB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9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825B1-6F9A-44AE-6ECE-80A7A191E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3E74"/>
                </a:solidFill>
              </a:rPr>
              <a:t>P</a:t>
            </a:r>
            <a:r>
              <a:rPr lang="en-GB" dirty="0" err="1">
                <a:solidFill>
                  <a:srgbClr val="003E74"/>
                </a:solidFill>
              </a:rPr>
              <a:t>ostgreSQL</a:t>
            </a:r>
            <a:r>
              <a:rPr lang="en-GB" dirty="0">
                <a:solidFill>
                  <a:srgbClr val="003E74"/>
                </a:solidFill>
              </a:rPr>
              <a:t> Performance</a:t>
            </a:r>
            <a:endParaRPr lang="en-GB" dirty="0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7B5E4C0-8519-632F-6063-F4B10BAB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2" y="1947265"/>
            <a:ext cx="9674536" cy="23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825B1-6F9A-44AE-6ECE-80A7A191E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3E74"/>
                </a:solidFill>
              </a:rPr>
              <a:t>Example Query Plans</a:t>
            </a:r>
            <a:endParaRPr lang="en-GB" dirty="0"/>
          </a:p>
        </p:txBody>
      </p:sp>
      <p:pic>
        <p:nvPicPr>
          <p:cNvPr id="4" name="Picture 3" descr="A comparison of a plan with an extractive plan&#10;&#10;Description automatically generated">
            <a:extLst>
              <a:ext uri="{FF2B5EF4-FFF2-40B4-BE49-F238E27FC236}">
                <a16:creationId xmlns:a16="http://schemas.microsoft.com/office/drawing/2014/main" id="{4369154B-C19E-C2A5-684A-51A507B17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72" y="796466"/>
            <a:ext cx="8345588" cy="51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32809-614C-F15B-89B2-F67624329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22C2-FB12-754C-5916-584EBC7B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Novel Reinforcement Learning pipeline for equality saturation with GNNs and RNNs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Surpassed the performance of existing equality saturation solvers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</a:t>
            </a:r>
            <a:r>
              <a:rPr lang="en-US" sz="2200" b="1" dirty="0"/>
              <a:t>first formulation </a:t>
            </a:r>
            <a:r>
              <a:rPr lang="en-US" sz="2200" dirty="0"/>
              <a:t>of the query rewrite problem as an instance of Equality Saturation with RL, to the best of our knowledge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200" dirty="0"/>
              <a:t>Full paper available at: </a:t>
            </a:r>
            <a:r>
              <a:rPr lang="en-GB" sz="2200" dirty="0">
                <a:hlinkClick r:id="rId2"/>
              </a:rPr>
              <a:t>https://www.cl.cam.ac.uk/~ey204/pubs/MPHIL_P3/2023_George.pdf</a:t>
            </a:r>
            <a:r>
              <a:rPr lang="en-GB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3467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EFD751-8A6E-4040-B16D-06F8971AE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3E74"/>
                </a:solidFill>
              </a:rPr>
              <a:t>Future Work</a:t>
            </a:r>
            <a:endParaRPr lang="en-GB" dirty="0">
              <a:solidFill>
                <a:srgbClr val="003E74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BB3D-FAA8-3513-3DDA-C70246C1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3E74"/>
                </a:solidFill>
                <a:latin typeface="Arial" panose="020B0604020202020204" pitchFamily="34" charset="0"/>
              </a:rPr>
              <a:t>A comprehensive evaluation against a suite of SOTA query optimizers. </a:t>
            </a:r>
            <a:endParaRPr lang="en-GB" sz="2000" b="0" i="0" dirty="0">
              <a:solidFill>
                <a:srgbClr val="003E7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Improving the generalization </a:t>
            </a:r>
            <a:r>
              <a:rPr lang="en-GB" dirty="0">
                <a:solidFill>
                  <a:srgbClr val="003E74"/>
                </a:solidFill>
                <a:latin typeface="Arial" panose="020B0604020202020204" pitchFamily="34" charset="0"/>
              </a:rPr>
              <a:t>of the policy.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Use RL for </a:t>
            </a:r>
            <a:r>
              <a:rPr lang="en-GB" dirty="0">
                <a:solidFill>
                  <a:srgbClr val="003E74"/>
                </a:solidFill>
                <a:latin typeface="Arial" panose="020B0604020202020204" pitchFamily="34" charset="0"/>
              </a:rPr>
              <a:t>NP combinatorial problems (Problem: how to frame the problem as an ILP?)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0" i="0" dirty="0">
              <a:solidFill>
                <a:srgbClr val="003E7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003E7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Arial" panose="020B0604020202020204" pitchFamily="34" charset="0"/>
              </a:rPr>
              <a:t>My recent PhD work focuses more on Natural Language Processing and Privacy/Machine Unlearning.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Arial" panose="020B0604020202020204" pitchFamily="34" charset="0"/>
                <a:hlinkClick r:id="rId2"/>
              </a:rPr>
              <a:t>https://arxiv.org/abs/2405.03097</a:t>
            </a:r>
            <a:r>
              <a:rPr lang="en-GB" b="0" i="0" dirty="0">
                <a:effectLst/>
                <a:latin typeface="Arial" panose="020B0604020202020204" pitchFamily="34" charset="0"/>
              </a:rPr>
              <a:t> (ICML24) </a:t>
            </a:r>
          </a:p>
          <a:p>
            <a:endParaRPr lang="en-GB" sz="2000" b="0" i="0" dirty="0">
              <a:effectLst/>
              <a:latin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</a:endParaRPr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57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3E74"/>
                </a:solidFill>
              </a:rPr>
              <a:t>References</a:t>
            </a:r>
            <a:endParaRPr lang="en-GB" dirty="0">
              <a:solidFill>
                <a:srgbClr val="003E74"/>
              </a:solidFill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D6A-A5F3-46C9-1366-FCDD53BC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Abraham </a:t>
            </a:r>
            <a:r>
              <a:rPr lang="en-GB" sz="18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Silberschatz</a:t>
            </a: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, Henry F </a:t>
            </a:r>
            <a:r>
              <a:rPr lang="en-GB" sz="18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Korth</a:t>
            </a: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, and Shashank Sudarshan. Database system concepts. 2011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Zak Singh. Deep reinforcement learning for equality saturation. https://www.cl.cam.ac.uk/~ey204/pubs/MPHIL_P3/2022_Zak.pdf, 2022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Max Willsey, </a:t>
            </a:r>
            <a:r>
              <a:rPr lang="en-GB" sz="18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Chandrakana</a:t>
            </a: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 Nandi, </a:t>
            </a:r>
            <a:r>
              <a:rPr lang="en-GB" sz="18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Yisu</a:t>
            </a: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 Remy Wang, Oliver Flatt, Zachary Tatlock, and Pavel </a:t>
            </a:r>
            <a:r>
              <a:rPr lang="en-GB" sz="1800" b="0" i="0" dirty="0" err="1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Panchekha</a:t>
            </a:r>
            <a:r>
              <a:rPr lang="en-GB" sz="1800" b="0" i="0" dirty="0">
                <a:solidFill>
                  <a:srgbClr val="003E74"/>
                </a:solidFill>
                <a:effectLst/>
                <a:latin typeface="Arial" panose="020B0604020202020204" pitchFamily="34" charset="0"/>
              </a:rPr>
              <a:t>. Egg: Fast and extensible equality saturation. Proceedings of the ACM on Programming Languages, 5(POPL):1–29, 2021.</a:t>
            </a:r>
          </a:p>
          <a:p>
            <a:endParaRPr lang="en-GB" sz="1800" b="0" i="0" dirty="0">
              <a:effectLst/>
              <a:latin typeface="Arial" panose="020B0604020202020204" pitchFamily="34" charset="0"/>
            </a:endParaRPr>
          </a:p>
          <a:p>
            <a:endParaRPr lang="en-GB" sz="1800" b="0" i="0" dirty="0">
              <a:effectLst/>
              <a:latin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8788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Top-down Query Rewrite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363894" y="1463040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Query Template: </a:t>
            </a:r>
            <a:r>
              <a:rPr lang="en-GB" b="1" dirty="0">
                <a:solidFill>
                  <a:srgbClr val="003E74"/>
                </a:solidFill>
              </a:rPr>
              <a:t>Select _ from T1 with condition over (select _ from T1, T2 …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420871" y="3158371"/>
            <a:ext cx="41472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E74"/>
                </a:solidFill>
              </a:rPr>
              <a:t>Mainstream engines optimize queries based on </a:t>
            </a:r>
            <a:r>
              <a:rPr lang="en-US" sz="1600" b="1" dirty="0">
                <a:solidFill>
                  <a:srgbClr val="003E74"/>
                </a:solidFill>
              </a:rPr>
              <a:t>predefined equivalence rules </a:t>
            </a:r>
            <a:r>
              <a:rPr lang="en-US" sz="1600" dirty="0">
                <a:solidFill>
                  <a:srgbClr val="003E74"/>
                </a:solidFill>
              </a:rPr>
              <a:t>in a heuristic fashion. For instance, PostgreSQL uses a </a:t>
            </a:r>
            <a:r>
              <a:rPr lang="en-US" sz="1600" b="1" dirty="0">
                <a:solidFill>
                  <a:srgbClr val="003E74"/>
                </a:solidFill>
              </a:rPr>
              <a:t>top-down approach</a:t>
            </a:r>
            <a:r>
              <a:rPr lang="en-US" sz="1600" dirty="0">
                <a:solidFill>
                  <a:srgbClr val="003E74"/>
                </a:solidFill>
              </a:rPr>
              <a:t>.</a:t>
            </a:r>
            <a:endParaRPr lang="en-US" sz="1600" b="1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endParaRPr lang="en-GB" sz="1600" dirty="0">
              <a:solidFill>
                <a:srgbClr val="003E74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Observation! </a:t>
            </a:r>
            <a:r>
              <a:rPr lang="en-GB" sz="1600" dirty="0">
                <a:solidFill>
                  <a:srgbClr val="003E74"/>
                </a:solidFill>
              </a:rPr>
              <a:t>A top-down approach runs into </a:t>
            </a:r>
            <a:r>
              <a:rPr lang="en-GB" sz="1600" b="1" dirty="0">
                <a:solidFill>
                  <a:srgbClr val="003E74"/>
                </a:solidFill>
              </a:rPr>
              <a:t>local optima</a:t>
            </a:r>
            <a:r>
              <a:rPr lang="en-GB" sz="1600" dirty="0">
                <a:solidFill>
                  <a:srgbClr val="003E74"/>
                </a:solidFill>
              </a:rPr>
              <a:t>. In the example, the nested query is replaced with a </a:t>
            </a:r>
            <a:r>
              <a:rPr lang="en-GB" sz="1600" b="1" dirty="0">
                <a:solidFill>
                  <a:srgbClr val="003E74"/>
                </a:solidFill>
              </a:rPr>
              <a:t>temporary table</a:t>
            </a:r>
            <a:r>
              <a:rPr lang="en-GB" sz="1600" dirty="0">
                <a:solidFill>
                  <a:srgbClr val="003E74"/>
                </a:solidFill>
              </a:rPr>
              <a:t>. The correlation between the nested query and the outer query is </a:t>
            </a:r>
            <a:r>
              <a:rPr lang="en-GB" sz="1600" b="1" dirty="0">
                <a:solidFill>
                  <a:srgbClr val="003E74"/>
                </a:solidFill>
              </a:rPr>
              <a:t>ignored</a:t>
            </a:r>
            <a:endParaRPr lang="en-GB" sz="1600" b="1" dirty="0"/>
          </a:p>
        </p:txBody>
      </p:sp>
      <p:pic>
        <p:nvPicPr>
          <p:cNvPr id="5" name="Picture 4" descr="A picture containing diagram, circle, sketch&#10;&#10;Description automatically generated">
            <a:extLst>
              <a:ext uri="{FF2B5EF4-FFF2-40B4-BE49-F238E27FC236}">
                <a16:creationId xmlns:a16="http://schemas.microsoft.com/office/drawing/2014/main" id="{ED71695D-E8B4-E5BD-DAFF-C25F5E6A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94" y="1628965"/>
            <a:ext cx="7474911" cy="34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CE590-D7CD-36A5-D4D6-F68704161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Motivation (Part 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D6A-A5F3-46C9-1366-FCDD53BC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888" y="1395412"/>
            <a:ext cx="8227357" cy="4067175"/>
          </a:xfrm>
        </p:spPr>
        <p:txBody>
          <a:bodyPr>
            <a:normAutofit/>
          </a:bodyPr>
          <a:lstStyle/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Challenges: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Finding the </a:t>
            </a:r>
            <a:r>
              <a:rPr lang="en-GB" sz="2200" b="1" dirty="0"/>
              <a:t>optimal order</a:t>
            </a:r>
            <a:r>
              <a:rPr lang="en-GB" sz="2200" dirty="0"/>
              <a:t> of rewrite rules is proven </a:t>
            </a:r>
            <a:r>
              <a:rPr lang="en-GB" sz="2200" b="1" dirty="0"/>
              <a:t>NP-hard</a:t>
            </a:r>
            <a:r>
              <a:rPr lang="en-GB" sz="2200" dirty="0"/>
              <a:t>;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200" dirty="0"/>
              <a:t>How to efficiently represent many rewrite orders?</a:t>
            </a:r>
            <a:endParaRPr lang="en-GB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Idea: </a:t>
            </a:r>
            <a:r>
              <a:rPr lang="en-GB" sz="2200" dirty="0"/>
              <a:t>Use </a:t>
            </a:r>
            <a:r>
              <a:rPr lang="en-GB" sz="2200" b="1" dirty="0"/>
              <a:t>non-destructive</a:t>
            </a:r>
            <a:r>
              <a:rPr lang="en-GB" sz="2200" dirty="0"/>
              <a:t> graph rewriting. </a:t>
            </a:r>
            <a:r>
              <a:rPr lang="en-GB" sz="2200" b="1" dirty="0"/>
              <a:t>Equality Saturation </a:t>
            </a:r>
            <a:r>
              <a:rPr lang="en-GB" sz="2200" dirty="0"/>
              <a:t>is a popular method from compilation systems</a:t>
            </a:r>
            <a:endParaRPr lang="en-GB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313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388AB-D545-4496-88DC-B131FCD29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Program Expression Graph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Content Placeholder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21BBB6-7071-70BD-2E2A-086113A2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2" y="3080258"/>
            <a:ext cx="3778712" cy="2506090"/>
          </a:xfrm>
        </p:spPr>
      </p:pic>
      <p:pic>
        <p:nvPicPr>
          <p:cNvPr id="14" name="Picture 13" descr="A diagram of a curved object with numbers and circles&#10;&#10;Description automatically generated">
            <a:extLst>
              <a:ext uri="{FF2B5EF4-FFF2-40B4-BE49-F238E27FC236}">
                <a16:creationId xmlns:a16="http://schemas.microsoft.com/office/drawing/2014/main" id="{834B8BEA-76E4-F597-EB51-BBDA7346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5" y="700519"/>
            <a:ext cx="3519106" cy="48858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3E7BB4-2513-1B0F-70F5-32179C921C94}"/>
              </a:ext>
            </a:extLst>
          </p:cNvPr>
          <p:cNvSpPr/>
          <p:nvPr/>
        </p:nvSpPr>
        <p:spPr>
          <a:xfrm>
            <a:off x="1023402" y="1081535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748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388AB-D545-4496-88DC-B131FCD29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From PEGs to E-PEGs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3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00C05CC-BA6A-2AFE-DDD4-C462EC7B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6" y="3349806"/>
            <a:ext cx="4087550" cy="1765205"/>
          </a:xfrm>
        </p:spPr>
      </p:pic>
      <p:pic>
        <p:nvPicPr>
          <p:cNvPr id="7" name="Picture 6" descr="A diagram of a line with points and numbers&#10;&#10;Description automatically generated with medium confidence">
            <a:extLst>
              <a:ext uri="{FF2B5EF4-FFF2-40B4-BE49-F238E27FC236}">
                <a16:creationId xmlns:a16="http://schemas.microsoft.com/office/drawing/2014/main" id="{D8FC3628-E0C6-6638-638B-FC950BFD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41" y="1742988"/>
            <a:ext cx="6077262" cy="3372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EFD61A-9F14-BEBD-22BD-A843C2466283}"/>
              </a:ext>
            </a:extLst>
          </p:cNvPr>
          <p:cNvSpPr/>
          <p:nvPr/>
        </p:nvSpPr>
        <p:spPr>
          <a:xfrm>
            <a:off x="719194" y="1245038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338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24026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Succinctly: Equality Saturation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363894" y="1642589"/>
            <a:ext cx="4147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Goal:</a:t>
            </a:r>
            <a:r>
              <a:rPr lang="en-US" sz="1600" b="1" dirty="0">
                <a:solidFill>
                  <a:srgbClr val="003E74"/>
                </a:solidFill>
              </a:rPr>
              <a:t>  </a:t>
            </a:r>
            <a:r>
              <a:rPr lang="en-US" sz="1600" dirty="0">
                <a:solidFill>
                  <a:srgbClr val="003E74"/>
                </a:solidFill>
              </a:rPr>
              <a:t>Apply rewrite rules non-destructively until </a:t>
            </a:r>
            <a:r>
              <a:rPr lang="en-US" sz="1600" b="1" dirty="0">
                <a:solidFill>
                  <a:srgbClr val="003E74"/>
                </a:solidFill>
              </a:rPr>
              <a:t>saturation</a:t>
            </a:r>
            <a:r>
              <a:rPr lang="en-US" sz="1600" dirty="0">
                <a:solidFill>
                  <a:srgbClr val="003E74"/>
                </a:solidFill>
              </a:rPr>
              <a:t>.</a:t>
            </a:r>
          </a:p>
          <a:p>
            <a:endParaRPr lang="en-US" sz="1600" dirty="0">
              <a:solidFill>
                <a:srgbClr val="003E74"/>
              </a:solidFill>
            </a:endParaRPr>
          </a:p>
          <a:p>
            <a:endParaRPr lang="en-US" sz="1600" dirty="0">
              <a:solidFill>
                <a:srgbClr val="003E74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Saturation: </a:t>
            </a:r>
            <a:r>
              <a:rPr lang="en-US" sz="1600" dirty="0">
                <a:solidFill>
                  <a:srgbClr val="003E74"/>
                </a:solidFill>
              </a:rPr>
              <a:t>All the possible versions of a program (or query) are encoded. Infinitely many plans can be represented in </a:t>
            </a:r>
            <a:r>
              <a:rPr lang="en-US" sz="1600" b="1" dirty="0">
                <a:solidFill>
                  <a:srgbClr val="003E74"/>
                </a:solidFill>
              </a:rPr>
              <a:t>equality graphs </a:t>
            </a:r>
            <a:r>
              <a:rPr lang="en-US" sz="1600" dirty="0">
                <a:solidFill>
                  <a:srgbClr val="003E74"/>
                </a:solidFill>
              </a:rPr>
              <a:t>(e-graphs).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Equality Graphs: </a:t>
            </a:r>
            <a:r>
              <a:rPr lang="en-US" sz="1600" dirty="0">
                <a:solidFill>
                  <a:srgbClr val="003E74"/>
                </a:solidFill>
              </a:rPr>
              <a:t>Data structure comprised of </a:t>
            </a:r>
            <a:r>
              <a:rPr lang="en-US" sz="1600" b="1" dirty="0">
                <a:solidFill>
                  <a:srgbClr val="003E74"/>
                </a:solidFill>
              </a:rPr>
              <a:t>e-classes</a:t>
            </a:r>
            <a:r>
              <a:rPr lang="en-US" sz="1600" dirty="0">
                <a:solidFill>
                  <a:srgbClr val="003E74"/>
                </a:solidFill>
              </a:rPr>
              <a:t> and </a:t>
            </a:r>
            <a:r>
              <a:rPr lang="en-US" sz="1600" b="1" dirty="0">
                <a:solidFill>
                  <a:srgbClr val="003E74"/>
                </a:solidFill>
              </a:rPr>
              <a:t>e-nodes. </a:t>
            </a:r>
            <a:r>
              <a:rPr lang="en-US" sz="1600" dirty="0">
                <a:solidFill>
                  <a:srgbClr val="003E74"/>
                </a:solidFill>
              </a:rPr>
              <a:t>An e-class is an equivalence class over e-nodes in a program. </a:t>
            </a:r>
          </a:p>
          <a:p>
            <a:endParaRPr lang="en-US" sz="1600" b="1" dirty="0">
              <a:solidFill>
                <a:srgbClr val="003E74"/>
              </a:solidFill>
            </a:endParaRPr>
          </a:p>
          <a:p>
            <a:endParaRPr lang="en-US" sz="1600" b="1" dirty="0">
              <a:solidFill>
                <a:srgbClr val="003E74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Observation!: </a:t>
            </a:r>
            <a:r>
              <a:rPr lang="en-US" sz="1600" b="1" dirty="0">
                <a:solidFill>
                  <a:srgbClr val="003E74"/>
                </a:solidFill>
              </a:rPr>
              <a:t>If saturation is achievable</a:t>
            </a:r>
            <a:r>
              <a:rPr lang="en-US" sz="1600" dirty="0">
                <a:solidFill>
                  <a:srgbClr val="003E74"/>
                </a:solidFill>
              </a:rPr>
              <a:t>, then the plan extracted at the end is the </a:t>
            </a:r>
            <a:r>
              <a:rPr lang="en-US" sz="1600" b="1" dirty="0">
                <a:solidFill>
                  <a:srgbClr val="003E74"/>
                </a:solidFill>
              </a:rPr>
              <a:t>global optima</a:t>
            </a:r>
            <a:r>
              <a:rPr lang="en-US" sz="1600" dirty="0">
                <a:solidFill>
                  <a:srgbClr val="003E74"/>
                </a:solidFill>
              </a:rPr>
              <a:t>. 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diagram, circle&#10;&#10;Description automatically generated">
            <a:extLst>
              <a:ext uri="{FF2B5EF4-FFF2-40B4-BE49-F238E27FC236}">
                <a16:creationId xmlns:a16="http://schemas.microsoft.com/office/drawing/2014/main" id="{502CFC84-F38A-0774-E599-3879B614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32" y="1925758"/>
            <a:ext cx="6329443" cy="2517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1852D-9B2C-2518-01E6-E3FC139A87ED}"/>
                  </a:ext>
                </a:extLst>
              </p:cNvPr>
              <p:cNvSpPr txBox="1"/>
              <p:nvPr/>
            </p:nvSpPr>
            <p:spPr>
              <a:xfrm>
                <a:off x="5810863" y="2483628"/>
                <a:ext cx="4017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1852D-9B2C-2518-01E6-E3FC139A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3" y="2483628"/>
                <a:ext cx="4017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5F0FC-4FC4-4A9E-2F32-E88C18011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61344"/>
            <a:ext cx="11313757" cy="569349"/>
          </a:xfrm>
        </p:spPr>
        <p:txBody>
          <a:bodyPr/>
          <a:lstStyle/>
          <a:p>
            <a:r>
              <a:rPr lang="en-GB" dirty="0">
                <a:solidFill>
                  <a:srgbClr val="003E74"/>
                </a:solidFill>
              </a:rPr>
              <a:t>Equality Saturation for Query Optimisation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DEFE4-EA2B-409E-7D9B-BA8122495C46}"/>
              </a:ext>
            </a:extLst>
          </p:cNvPr>
          <p:cNvSpPr/>
          <p:nvPr/>
        </p:nvSpPr>
        <p:spPr>
          <a:xfrm>
            <a:off x="363894" y="1463040"/>
            <a:ext cx="4261200" cy="1651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0000"/>
                </a:solidFill>
              </a:rPr>
              <a:t>Query: </a:t>
            </a:r>
            <a:r>
              <a:rPr lang="en-GB" b="1" dirty="0">
                <a:solidFill>
                  <a:srgbClr val="003E74"/>
                </a:solidFill>
              </a:rPr>
              <a:t>Select _ from (Select _ from Table where Condition 2) where Condition1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A016E-C564-4249-CB2F-76F0743F959E}"/>
              </a:ext>
            </a:extLst>
          </p:cNvPr>
          <p:cNvSpPr txBox="1"/>
          <p:nvPr/>
        </p:nvSpPr>
        <p:spPr>
          <a:xfrm>
            <a:off x="477848" y="3429000"/>
            <a:ext cx="414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E74"/>
                </a:solidFill>
              </a:rPr>
              <a:t>Equality Saturation </a:t>
            </a:r>
            <a:r>
              <a:rPr lang="en-US" sz="1600" dirty="0">
                <a:solidFill>
                  <a:srgbClr val="003E74"/>
                </a:solidFill>
              </a:rPr>
              <a:t>is applied over the query. The e-graph is </a:t>
            </a:r>
            <a:r>
              <a:rPr lang="en-US" sz="1600" b="1" dirty="0">
                <a:solidFill>
                  <a:srgbClr val="003E74"/>
                </a:solidFill>
              </a:rPr>
              <a:t>expanded</a:t>
            </a:r>
            <a:r>
              <a:rPr lang="en-US" sz="1600" dirty="0">
                <a:solidFill>
                  <a:srgbClr val="003E74"/>
                </a:solidFill>
              </a:rPr>
              <a:t> with the rule: </a:t>
            </a:r>
          </a:p>
          <a:p>
            <a:endParaRPr lang="en-US" sz="1600" dirty="0">
              <a:solidFill>
                <a:srgbClr val="003E74"/>
              </a:solidFill>
            </a:endParaRPr>
          </a:p>
          <a:p>
            <a:r>
              <a:rPr lang="en-GB" sz="1600" i="1" dirty="0">
                <a:solidFill>
                  <a:srgbClr val="003E74"/>
                </a:solidFill>
              </a:rPr>
              <a:t>filter(c1, filter(c2, table)) → filter(c1∧ c2, table)</a:t>
            </a:r>
          </a:p>
          <a:p>
            <a:endParaRPr lang="en-US" sz="1600" dirty="0">
              <a:solidFill>
                <a:srgbClr val="003E74"/>
              </a:solidFill>
            </a:endParaRPr>
          </a:p>
        </p:txBody>
      </p:sp>
      <p:pic>
        <p:nvPicPr>
          <p:cNvPr id="6" name="Picture 5" descr="A picture containing diagram, sketch, line art, art&#10;&#10;Description automatically generated">
            <a:extLst>
              <a:ext uri="{FF2B5EF4-FFF2-40B4-BE49-F238E27FC236}">
                <a16:creationId xmlns:a16="http://schemas.microsoft.com/office/drawing/2014/main" id="{BFB8B0BD-14DE-8A6A-4B07-AA3149CBC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5" y="1463040"/>
            <a:ext cx="6863100" cy="27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91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10819</TotalTime>
  <Words>1205</Words>
  <Application>Microsoft Office PowerPoint</Application>
  <PresentationFormat>Widescreen</PresentationFormat>
  <Paragraphs>172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Custom Design</vt:lpstr>
      <vt:lpstr>Learnt Equality Saturation as a Database Query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lastModifiedBy>BARBULESCU, GEORGE-OCTAVIAN (PGR)</cp:lastModifiedBy>
  <cp:revision>33</cp:revision>
  <dcterms:created xsi:type="dcterms:W3CDTF">2017-09-14T13:39:33Z</dcterms:created>
  <dcterms:modified xsi:type="dcterms:W3CDTF">2024-05-30T22:44:35Z</dcterms:modified>
</cp:coreProperties>
</file>