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59" r:id="rId3"/>
    <p:sldId id="431" r:id="rId4"/>
    <p:sldId id="379" r:id="rId5"/>
    <p:sldId id="378" r:id="rId6"/>
    <p:sldId id="380" r:id="rId7"/>
    <p:sldId id="389" r:id="rId8"/>
    <p:sldId id="384" r:id="rId9"/>
    <p:sldId id="458" r:id="rId10"/>
    <p:sldId id="457" r:id="rId11"/>
    <p:sldId id="395" r:id="rId12"/>
    <p:sldId id="459" r:id="rId13"/>
    <p:sldId id="460" r:id="rId14"/>
    <p:sldId id="461" r:id="rId15"/>
    <p:sldId id="463" r:id="rId16"/>
    <p:sldId id="373" r:id="rId17"/>
    <p:sldId id="466" r:id="rId18"/>
    <p:sldId id="375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User" initials="WU" lastIdx="1" clrIdx="0">
    <p:extLst>
      <p:ext uri="{19B8F6BF-5375-455C-9EA6-DF929625EA0E}">
        <p15:presenceInfo xmlns:p15="http://schemas.microsoft.com/office/powerpoint/2012/main" userId="Windows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87" autoAdjust="0"/>
  </p:normalViewPr>
  <p:slideViewPr>
    <p:cSldViewPr>
      <p:cViewPr varScale="1">
        <p:scale>
          <a:sx n="61" d="100"/>
          <a:sy n="61" d="100"/>
        </p:scale>
        <p:origin x="1356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794A17-68F2-4E10-9C9F-43B1DD9074D8}" type="datetimeFigureOut">
              <a:rPr lang="el-GR" smtClean="0"/>
              <a:t>24/3/2025</a:t>
            </a:fld>
            <a:endParaRPr lang="el-G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l-G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F4B6A4-551E-4A6C-8131-29D2A75279E5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9419474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335198"/>
            <a:ext cx="7620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3200" dirty="0">
              <a:latin typeface="Calibri" pitchFamily="34" charset="0"/>
              <a:cs typeface="Calibri" pitchFamily="34" charset="0"/>
            </a:endParaRPr>
          </a:p>
          <a:p>
            <a:pPr algn="ctr"/>
            <a:r>
              <a:rPr lang="el-GR" sz="3200" dirty="0">
                <a:latin typeface="Calibri" pitchFamily="34" charset="0"/>
                <a:cs typeface="Calibri" pitchFamily="34" charset="0"/>
              </a:rPr>
              <a:t>Ανάπτυξη και αξιοποίηση μεθόδων </a:t>
            </a:r>
            <a:r>
              <a:rPr lang="el-GR" sz="3200" dirty="0" err="1">
                <a:latin typeface="Calibri" pitchFamily="34" charset="0"/>
                <a:cs typeface="Calibri" pitchFamily="34" charset="0"/>
              </a:rPr>
              <a:t>εδαφοβελτίωσης</a:t>
            </a:r>
            <a:r>
              <a:rPr lang="el-GR" sz="3200" dirty="0">
                <a:latin typeface="Calibri" pitchFamily="34" charset="0"/>
                <a:cs typeface="Calibri" pitchFamily="34" charset="0"/>
              </a:rPr>
              <a:t> με τη χρήση βιοστερεών από Εγκαταστάσεις Επεξεργασίας Αστικών Λυμάτων στο πλαίσιο της κυκλικής οικονομίας </a:t>
            </a:r>
            <a:endParaRPr lang="el-GR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56968" y="5990776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Ιωάννης Γιαννάκης</a:t>
            </a:r>
          </a:p>
          <a:p>
            <a:pPr algn="r"/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Πτυχιούχος Φυσικός ΑΠΘ, Διδάκτορας Περιβαλλοντικής Μηχανικής</a:t>
            </a:r>
          </a:p>
        </p:txBody>
      </p:sp>
      <p:pic>
        <p:nvPicPr>
          <p:cNvPr id="1026" name="Picture 2" descr="Μπορεί να είναι doodle νεαρά φυτά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660974"/>
            <a:ext cx="2171700" cy="2238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Μπορεί να είναι εικόνα κείμενο που λέει &quot;BIOSOIL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3660974"/>
            <a:ext cx="3352800" cy="20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prasinotameio.gr/wp-content/uploads/2020/11/cropped-PRASINO-TAMEIO_300dpi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3660974"/>
            <a:ext cx="1622766" cy="2028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98192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228600"/>
            <a:ext cx="86868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l-GR" sz="32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Προσδιορισμός παραμέτρων για όλες τις ΕΕΛ στην πρώτη δειγματοληψία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5157541"/>
              </p:ext>
            </p:extLst>
          </p:nvPr>
        </p:nvGraphicFramePr>
        <p:xfrm>
          <a:off x="1295400" y="2209800"/>
          <a:ext cx="6553200" cy="3276601"/>
        </p:xfrm>
        <a:graphic>
          <a:graphicData uri="http://schemas.openxmlformats.org/drawingml/2006/table">
            <a:tbl>
              <a:tblPr firstRow="1" firstCol="1" bandRow="1"/>
              <a:tblGrid>
                <a:gridCol w="1310640">
                  <a:extLst>
                    <a:ext uri="{9D8B030D-6E8A-4147-A177-3AD203B41FA5}">
                      <a16:colId xmlns:a16="http://schemas.microsoft.com/office/drawing/2014/main" val="2688629147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1369429539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1484210126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604144198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2107968717"/>
                    </a:ext>
                  </a:extLst>
                </a:gridCol>
              </a:tblGrid>
              <a:tr h="120476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l-GR" sz="16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ΕΕΛ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pH</a:t>
                      </a:r>
                      <a:endParaRPr lang="el-GR" sz="16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l-GR" sz="16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Αγωγιμότητα (</a:t>
                      </a:r>
                      <a:r>
                        <a:rPr lang="en-US" sz="1600" b="1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mS</a:t>
                      </a: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/cm)</a:t>
                      </a:r>
                      <a:endParaRPr lang="el-GR" sz="16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EC50</a:t>
                      </a:r>
                      <a:endParaRPr lang="el-GR" sz="16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TU</a:t>
                      </a:r>
                      <a:endParaRPr lang="el-GR" sz="16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494193"/>
                  </a:ext>
                </a:extLst>
              </a:tr>
              <a:tr h="69061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l-GR" sz="16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Σίνδος</a:t>
                      </a:r>
                      <a:endParaRPr lang="el-GR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  <a:r>
                        <a:rPr lang="el-GR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36</a:t>
                      </a:r>
                      <a:endParaRPr lang="el-GR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el-GR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07</a:t>
                      </a:r>
                      <a:endParaRPr lang="el-GR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40</a:t>
                      </a:r>
                      <a:r>
                        <a:rPr lang="el-GR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</a:t>
                      </a:r>
                      <a:r>
                        <a:rPr lang="el-GR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± 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l-GR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el-GR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l-GR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2,5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6881211"/>
                  </a:ext>
                </a:extLst>
              </a:tr>
              <a:tr h="69061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l-GR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Μηχανιώνα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  <a:r>
                        <a:rPr lang="el-GR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35</a:t>
                      </a:r>
                      <a:endParaRPr lang="el-GR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el-GR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</a:t>
                      </a:r>
                      <a:endParaRPr lang="el-GR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  <a:r>
                        <a:rPr lang="el-GR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r>
                        <a:rPr lang="el-GR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± 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r>
                        <a:rPr lang="el-GR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  <a:endParaRPr lang="el-GR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l-GR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1,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l-GR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293109"/>
                  </a:ext>
                </a:extLst>
              </a:tr>
              <a:tr h="69061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l-GR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Κοζάνη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l-GR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l-GR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l-GR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l-GR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898641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62000" y="5638800"/>
            <a:ext cx="8039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l-GR" sz="1600" dirty="0"/>
          </a:p>
          <a:p>
            <a:r>
              <a:rPr lang="el-GR" sz="1600" dirty="0"/>
              <a:t>* Για το δείγμα της Κοζάνης δεν ήταν εφικτό να πραγματοποιηθεί έκπλυση</a:t>
            </a:r>
          </a:p>
        </p:txBody>
      </p:sp>
    </p:spTree>
    <p:extLst>
      <p:ext uri="{BB962C8B-B14F-4D97-AF65-F5344CB8AC3E}">
        <p14:creationId xmlns:p14="http://schemas.microsoft.com/office/powerpoint/2010/main" val="36419968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228600"/>
            <a:ext cx="86868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l-GR" sz="32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Προσδιορισμός παραμέτρων για όλες τις ΕΕΛ στην πρώτη δειγματοληψία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0813" y="1447800"/>
            <a:ext cx="6402374" cy="384823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52450" y="5296037"/>
            <a:ext cx="80391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* </a:t>
            </a:r>
            <a:r>
              <a:rPr lang="el-GR" sz="1600" dirty="0"/>
              <a:t>Οι τιμές του </a:t>
            </a:r>
            <a:r>
              <a:rPr lang="en-US" sz="1600" dirty="0"/>
              <a:t>Hg</a:t>
            </a:r>
            <a:r>
              <a:rPr lang="el-GR" sz="1600" dirty="0"/>
              <a:t> ήταν κάτω από το όριο ανίχνευσης (</a:t>
            </a:r>
            <a:r>
              <a:rPr lang="en-US" sz="1600" dirty="0"/>
              <a:t>&lt;0</a:t>
            </a:r>
            <a:r>
              <a:rPr lang="el-GR" sz="1600" dirty="0"/>
              <a:t>,</a:t>
            </a:r>
            <a:r>
              <a:rPr lang="en-US" sz="1600" dirty="0"/>
              <a:t>1 </a:t>
            </a:r>
            <a:r>
              <a:rPr lang="en-US" sz="1600" dirty="0" err="1"/>
              <a:t>μg</a:t>
            </a:r>
            <a:r>
              <a:rPr lang="en-US" sz="1600" dirty="0"/>
              <a:t>/kg</a:t>
            </a:r>
            <a:r>
              <a:rPr lang="el-GR" sz="1600" dirty="0"/>
              <a:t>) σε κάθε περίπτωση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l-GR" sz="1600" dirty="0"/>
          </a:p>
          <a:p>
            <a:r>
              <a:rPr lang="el-GR" sz="1600" dirty="0"/>
              <a:t>** Οι τιμές του </a:t>
            </a:r>
            <a:r>
              <a:rPr lang="en-US" sz="1600" dirty="0"/>
              <a:t>Cd </a:t>
            </a:r>
            <a:r>
              <a:rPr lang="el-GR" sz="1600" dirty="0"/>
              <a:t>και του </a:t>
            </a:r>
            <a:r>
              <a:rPr lang="en-US" sz="1600" dirty="0"/>
              <a:t>PB</a:t>
            </a:r>
            <a:r>
              <a:rPr lang="el-GR" sz="1600" dirty="0"/>
              <a:t> ήταν πολύ χαμηλές (περίπου 40 και 300 φορές κάτω από το κατώτερο όριο για την ιλύ) και δεν απεικονίζονται στο διάγραμμα </a:t>
            </a:r>
          </a:p>
        </p:txBody>
      </p:sp>
    </p:spTree>
    <p:extLst>
      <p:ext uri="{BB962C8B-B14F-4D97-AF65-F5344CB8AC3E}">
        <p14:creationId xmlns:p14="http://schemas.microsoft.com/office/powerpoint/2010/main" val="26846431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228600"/>
            <a:ext cx="86868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l-GR" sz="32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Προσδιορισμός παραμέτρων για όλες τις ΕΕΛ στην πρώτη δειγματοληψία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7054" y="5399782"/>
            <a:ext cx="80391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* </a:t>
            </a:r>
            <a:r>
              <a:rPr lang="el-GR" sz="1600" dirty="0"/>
              <a:t>Οι τιμές του </a:t>
            </a:r>
            <a:r>
              <a:rPr lang="en-US" sz="1600" dirty="0"/>
              <a:t>Cd, </a:t>
            </a:r>
            <a:r>
              <a:rPr lang="el-GR" sz="1600" dirty="0"/>
              <a:t>του </a:t>
            </a:r>
            <a:r>
              <a:rPr lang="en-US" sz="1600" dirty="0" err="1"/>
              <a:t>Pb</a:t>
            </a:r>
            <a:r>
              <a:rPr lang="en-US" sz="1600" dirty="0"/>
              <a:t> </a:t>
            </a:r>
            <a:r>
              <a:rPr lang="el-GR" sz="1600" dirty="0"/>
              <a:t>και του </a:t>
            </a:r>
            <a:r>
              <a:rPr lang="en-US" sz="1600" dirty="0"/>
              <a:t>Hg</a:t>
            </a:r>
            <a:r>
              <a:rPr lang="el-GR" sz="1600" dirty="0"/>
              <a:t> ήταν κάτω από το όριο ανίχνευσης (&lt;0,002, &lt;0.005 και </a:t>
            </a:r>
            <a:r>
              <a:rPr lang="en-US" sz="1600" dirty="0"/>
              <a:t>&lt;0</a:t>
            </a:r>
            <a:r>
              <a:rPr lang="el-GR" sz="1600" dirty="0"/>
              <a:t>,</a:t>
            </a:r>
            <a:r>
              <a:rPr lang="en-US" sz="1600" dirty="0"/>
              <a:t>1 </a:t>
            </a:r>
            <a:r>
              <a:rPr lang="en-US" sz="1600" dirty="0" err="1"/>
              <a:t>μg</a:t>
            </a:r>
            <a:r>
              <a:rPr lang="en-US" sz="1600" dirty="0"/>
              <a:t>/kg</a:t>
            </a:r>
            <a:r>
              <a:rPr lang="el-GR" sz="1600" dirty="0"/>
              <a:t> αντίστοιχα) σε κάθε περίπτωση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l-GR" sz="1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524000"/>
            <a:ext cx="6085208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8876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228600"/>
            <a:ext cx="86868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l-GR" sz="32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Προσδιορισμός παραμέτρων για όλες τις ΕΕΛ στη δεύτερη δειγματοληψία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2840530"/>
              </p:ext>
            </p:extLst>
          </p:nvPr>
        </p:nvGraphicFramePr>
        <p:xfrm>
          <a:off x="1295400" y="2209800"/>
          <a:ext cx="6553200" cy="3276601"/>
        </p:xfrm>
        <a:graphic>
          <a:graphicData uri="http://schemas.openxmlformats.org/drawingml/2006/table">
            <a:tbl>
              <a:tblPr firstRow="1" firstCol="1" bandRow="1"/>
              <a:tblGrid>
                <a:gridCol w="1310640">
                  <a:extLst>
                    <a:ext uri="{9D8B030D-6E8A-4147-A177-3AD203B41FA5}">
                      <a16:colId xmlns:a16="http://schemas.microsoft.com/office/drawing/2014/main" val="2688629147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1369429539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1484210126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604144198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2107968717"/>
                    </a:ext>
                  </a:extLst>
                </a:gridCol>
              </a:tblGrid>
              <a:tr h="120476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l-GR" sz="16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ΕΕΛ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pH</a:t>
                      </a:r>
                      <a:endParaRPr lang="el-GR" sz="16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l-GR" sz="16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Αγωγιμότητα (</a:t>
                      </a:r>
                      <a:r>
                        <a:rPr lang="en-US" sz="1600" b="1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mS</a:t>
                      </a: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/cm)</a:t>
                      </a:r>
                      <a:endParaRPr lang="el-GR" sz="16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EC50</a:t>
                      </a:r>
                      <a:endParaRPr lang="el-GR" sz="16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TU</a:t>
                      </a:r>
                      <a:endParaRPr lang="el-GR" sz="16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494193"/>
                  </a:ext>
                </a:extLst>
              </a:tr>
              <a:tr h="69061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l-GR" sz="16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Σίνδος</a:t>
                      </a:r>
                      <a:endParaRPr lang="el-GR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  <a:r>
                        <a:rPr lang="el-GR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,94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l-GR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4,5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l-GR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32,2 ± 3,4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l-GR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3,1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6881211"/>
                  </a:ext>
                </a:extLst>
              </a:tr>
              <a:tr h="69061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l-GR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Μηχανιώνα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  <a:r>
                        <a:rPr lang="el-GR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,83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el-GR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,95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l-GR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49 ± 3,9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l-GR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293109"/>
                  </a:ext>
                </a:extLst>
              </a:tr>
              <a:tr h="69061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l-GR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Κοζάνη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l-GR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7,01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l-GR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3,81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62</a:t>
                      </a:r>
                      <a:r>
                        <a:rPr lang="el-GR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r>
                        <a:rPr lang="el-GR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±</a:t>
                      </a:r>
                      <a:r>
                        <a:rPr lang="el-GR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l-GR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  <a:endParaRPr lang="el-GR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l-GR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1,6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89864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21768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228600"/>
            <a:ext cx="86868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l-GR" sz="32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Προσδιορισμός παραμέτρων για όλες τις ΕΕΛ στη δεύτερη δειγματοληψία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52450" y="5296037"/>
            <a:ext cx="80391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* </a:t>
            </a:r>
            <a:r>
              <a:rPr lang="el-GR" sz="1600" dirty="0"/>
              <a:t>Οι τιμές του </a:t>
            </a:r>
            <a:r>
              <a:rPr lang="en-US" sz="1600" dirty="0"/>
              <a:t>Hg</a:t>
            </a:r>
            <a:r>
              <a:rPr lang="el-GR" sz="1600" dirty="0"/>
              <a:t> ήταν κάτω από το όριο ανίχνευσης (</a:t>
            </a:r>
            <a:r>
              <a:rPr lang="en-US" sz="1600" dirty="0"/>
              <a:t>&lt;0</a:t>
            </a:r>
            <a:r>
              <a:rPr lang="el-GR" sz="1600" dirty="0"/>
              <a:t>,</a:t>
            </a:r>
            <a:r>
              <a:rPr lang="en-US" sz="1600" dirty="0"/>
              <a:t>1 </a:t>
            </a:r>
            <a:r>
              <a:rPr lang="en-US" sz="1600" dirty="0" err="1"/>
              <a:t>μg</a:t>
            </a:r>
            <a:r>
              <a:rPr lang="en-US" sz="1600" dirty="0"/>
              <a:t>/kg</a:t>
            </a:r>
            <a:r>
              <a:rPr lang="el-GR" sz="1600" dirty="0"/>
              <a:t>) σε κάθε περίπτωση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l-GR" sz="1600" dirty="0"/>
          </a:p>
          <a:p>
            <a:r>
              <a:rPr lang="el-GR" sz="1600" dirty="0"/>
              <a:t>** Οι τιμές του </a:t>
            </a:r>
            <a:r>
              <a:rPr lang="en-US" sz="1600" dirty="0"/>
              <a:t>Cd </a:t>
            </a:r>
            <a:r>
              <a:rPr lang="el-GR" sz="1600" dirty="0"/>
              <a:t>και του </a:t>
            </a:r>
            <a:r>
              <a:rPr lang="en-US" sz="1600" dirty="0"/>
              <a:t>PB</a:t>
            </a:r>
            <a:r>
              <a:rPr lang="el-GR" sz="1600" dirty="0"/>
              <a:t> ήταν πολύ χαμηλές (περίπου 40 και 300 φορές κάτω από το κατώτερο όριο για την ιλύ) και δεν απεικονίζονται στο διάγραμμα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326" y="1445038"/>
            <a:ext cx="6175348" cy="3711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171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228600"/>
            <a:ext cx="86868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l-GR" sz="32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Προσδιορισμός παραμέτρων για όλες τις ΕΕΛ στην δεύτερη δειγματοληψία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7054" y="5399782"/>
            <a:ext cx="80391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* </a:t>
            </a:r>
            <a:r>
              <a:rPr lang="el-GR" sz="1600" dirty="0"/>
              <a:t>Οι τιμές του </a:t>
            </a:r>
            <a:r>
              <a:rPr lang="en-US" sz="1600" dirty="0"/>
              <a:t>Cd, </a:t>
            </a:r>
            <a:r>
              <a:rPr lang="el-GR" sz="1600" dirty="0"/>
              <a:t>του </a:t>
            </a:r>
            <a:r>
              <a:rPr lang="en-US" sz="1600" dirty="0" err="1"/>
              <a:t>Pb</a:t>
            </a:r>
            <a:r>
              <a:rPr lang="en-US" sz="1600" dirty="0"/>
              <a:t>, </a:t>
            </a:r>
            <a:r>
              <a:rPr lang="el-GR" sz="1600" dirty="0"/>
              <a:t>του </a:t>
            </a:r>
            <a:r>
              <a:rPr lang="en-US" sz="1600" dirty="0"/>
              <a:t>Hg</a:t>
            </a:r>
            <a:r>
              <a:rPr lang="el-GR" sz="1600" dirty="0"/>
              <a:t> και του </a:t>
            </a:r>
            <a:r>
              <a:rPr lang="en-US" sz="1600" dirty="0"/>
              <a:t>Cu </a:t>
            </a:r>
            <a:r>
              <a:rPr lang="el-GR" sz="1600" dirty="0"/>
              <a:t>ήταν κάτω από το όριο ανίχνευσης (&lt;0,002, &lt;0.005</a:t>
            </a:r>
            <a:r>
              <a:rPr lang="en-US" sz="1600" dirty="0"/>
              <a:t>,</a:t>
            </a:r>
            <a:r>
              <a:rPr lang="el-GR" sz="1600" dirty="0"/>
              <a:t> </a:t>
            </a:r>
            <a:r>
              <a:rPr lang="en-US" sz="1600" dirty="0"/>
              <a:t>&lt;0</a:t>
            </a:r>
            <a:r>
              <a:rPr lang="el-GR" sz="1600" dirty="0"/>
              <a:t>,</a:t>
            </a:r>
            <a:r>
              <a:rPr lang="en-US" sz="1600" dirty="0"/>
              <a:t>1 </a:t>
            </a:r>
            <a:r>
              <a:rPr lang="el-GR" sz="1600" dirty="0"/>
              <a:t>και </a:t>
            </a:r>
            <a:r>
              <a:rPr lang="en-US" sz="1600" dirty="0"/>
              <a:t>&lt;0</a:t>
            </a:r>
            <a:r>
              <a:rPr lang="el-GR" sz="1600" dirty="0"/>
              <a:t>,</a:t>
            </a:r>
            <a:r>
              <a:rPr lang="en-US" sz="1600" dirty="0"/>
              <a:t>1 </a:t>
            </a:r>
            <a:r>
              <a:rPr lang="en-US" sz="1600" dirty="0" err="1"/>
              <a:t>μg</a:t>
            </a:r>
            <a:r>
              <a:rPr lang="en-US" sz="1600" dirty="0"/>
              <a:t>/kg</a:t>
            </a:r>
            <a:r>
              <a:rPr lang="el-GR" sz="1600" dirty="0"/>
              <a:t> αντίστοιχα) σε κάθε περίπτωση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l-GR" sz="1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447800"/>
            <a:ext cx="6248400" cy="3755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2474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4497" y="304800"/>
            <a:ext cx="742599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l-GR" sz="32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Συμπεράσματα</a:t>
            </a:r>
            <a:endParaRPr lang="en-US" sz="2800" dirty="0">
              <a:solidFill>
                <a:prstClr val="black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4800" y="1524000"/>
            <a:ext cx="83058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Συγκέντρωση Μετάλλων</a:t>
            </a:r>
            <a:endParaRPr lang="en-US" sz="2000" dirty="0">
              <a:solidFill>
                <a:prstClr val="black"/>
              </a:solidFill>
              <a:latin typeface="Calibri" pitchFamily="34" charset="0"/>
              <a:cs typeface="Calibri" pitchFamily="34" charset="0"/>
            </a:endParaRPr>
          </a:p>
          <a:p>
            <a:endParaRPr lang="el-GR" sz="2000" dirty="0">
              <a:solidFill>
                <a:prstClr val="black"/>
              </a:solidFill>
              <a:latin typeface="Calibri" pitchFamily="34" charset="0"/>
              <a:cs typeface="Calibri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l-GR" sz="20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Τα </a:t>
            </a:r>
            <a:r>
              <a:rPr lang="el-GR" sz="2000" dirty="0" err="1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Ni</a:t>
            </a:r>
            <a:r>
              <a:rPr lang="el-GR" sz="20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, </a:t>
            </a:r>
            <a:r>
              <a:rPr lang="el-GR" sz="2000" dirty="0" err="1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Zn</a:t>
            </a:r>
            <a:r>
              <a:rPr lang="el-GR" sz="20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, και </a:t>
            </a:r>
            <a:r>
              <a:rPr lang="el-GR" sz="2000" dirty="0" err="1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Cr</a:t>
            </a:r>
            <a:r>
              <a:rPr lang="el-GR" sz="20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 είναι τα πιο ευκίνητα μέταλλα, με το </a:t>
            </a:r>
            <a:r>
              <a:rPr lang="el-GR" sz="2000" dirty="0" err="1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Ni</a:t>
            </a:r>
            <a:r>
              <a:rPr lang="el-GR" sz="20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 να παρουσιάζει υψηλότερη εκπλυσιμότητα.</a:t>
            </a:r>
            <a:endParaRPr lang="en-US" sz="2000" dirty="0">
              <a:solidFill>
                <a:prstClr val="black"/>
              </a:solidFill>
              <a:latin typeface="Calibri" pitchFamily="34" charset="0"/>
              <a:cs typeface="Calibri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prstClr val="black"/>
              </a:solidFill>
              <a:latin typeface="Calibri" pitchFamily="34" charset="0"/>
              <a:cs typeface="Calibri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l-GR" sz="20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Μέταλλα όπως το </a:t>
            </a:r>
            <a:r>
              <a:rPr lang="el-GR" sz="2000" dirty="0" err="1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Cd</a:t>
            </a:r>
            <a:r>
              <a:rPr lang="el-GR" sz="20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, </a:t>
            </a:r>
            <a:r>
              <a:rPr lang="el-GR" sz="2000" dirty="0" err="1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Cu</a:t>
            </a:r>
            <a:r>
              <a:rPr lang="el-GR" sz="20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, και </a:t>
            </a:r>
            <a:r>
              <a:rPr lang="el-GR" sz="2000" dirty="0" err="1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Pb</a:t>
            </a:r>
            <a:r>
              <a:rPr lang="el-GR" sz="20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 έχουν πολύ χαμηλή εκπλυσιμότητα, γεγονός που μειώνει τον περιβαλλοντικό κίνδυνο.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l-GR" sz="2000" dirty="0">
              <a:solidFill>
                <a:prstClr val="black"/>
              </a:solidFill>
              <a:latin typeface="Calibri" pitchFamily="34" charset="0"/>
              <a:cs typeface="Calibri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l-GR" sz="20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Οι συγκεντρώσεις των μετάλλων βρίσκονται εντός των θεσμοθετημένων ορίων σύμφωνα με την ελληνική νομοθεσία (ΥΠΕΝ/ΔΔΑ/41828/630/2023).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l-GR" sz="2000" dirty="0">
              <a:solidFill>
                <a:prstClr val="black"/>
              </a:solidFill>
              <a:latin typeface="Calibri" pitchFamily="34" charset="0"/>
              <a:cs typeface="Calibri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l-GR" sz="20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Αυτό επιτρέπει τη χρήση των ΒΣ ως λίπασμα σε καλλιέργειες που προβλέπονται από την κείμενη νομοθεσία.</a:t>
            </a:r>
            <a:endParaRPr lang="en-US" sz="2000" dirty="0">
              <a:solidFill>
                <a:prstClr val="black"/>
              </a:solidFill>
              <a:latin typeface="Calibri" pitchFamily="34" charset="0"/>
              <a:cs typeface="Calibri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l-GR" sz="2000" dirty="0">
              <a:solidFill>
                <a:prstClr val="black"/>
              </a:solidFill>
              <a:latin typeface="Calibri" pitchFamily="34" charset="0"/>
              <a:cs typeface="Calibri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l-GR" sz="2000" dirty="0">
              <a:solidFill>
                <a:prstClr val="black"/>
              </a:solidFill>
              <a:latin typeface="Calibri" pitchFamily="34" charset="0"/>
              <a:cs typeface="Calibri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sz="2000" dirty="0">
              <a:solidFill>
                <a:prstClr val="black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99795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4497" y="304800"/>
            <a:ext cx="742599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l-GR" sz="32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Συμπεράσματα</a:t>
            </a:r>
            <a:endParaRPr lang="en-US" sz="2800" dirty="0">
              <a:solidFill>
                <a:prstClr val="black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4800" y="1371600"/>
            <a:ext cx="830580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l-GR" sz="20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Η τοξικότητα προς τη </a:t>
            </a:r>
            <a:r>
              <a:rPr lang="el-GR" sz="2000" i="1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D. magna </a:t>
            </a:r>
            <a:r>
              <a:rPr lang="el-GR" sz="20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είναι μέτρια αλλά όχι αμελητέα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l-GR" sz="2000" dirty="0">
              <a:solidFill>
                <a:prstClr val="black"/>
              </a:solidFill>
              <a:latin typeface="Calibri" pitchFamily="34" charset="0"/>
              <a:cs typeface="Calibri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l-GR" sz="20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Οι μετρούμενες παράμετροι παρουσιάζουν διακυμάνσεις, ωστόσο κανένα ΒΣ δεν είναι σημαντικά διαφορετικό από τα άλλα.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l-GR" sz="2000" dirty="0">
              <a:solidFill>
                <a:prstClr val="black"/>
              </a:solidFill>
              <a:latin typeface="Calibri" pitchFamily="34" charset="0"/>
              <a:cs typeface="Calibri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l-GR" sz="2000" dirty="0">
              <a:solidFill>
                <a:prstClr val="black"/>
              </a:solidFill>
              <a:latin typeface="Calibri" panose="020F0502020204030204" pitchFamily="34" charset="0"/>
              <a:cs typeface="Calibri" pitchFamily="34" charset="0"/>
            </a:endParaRPr>
          </a:p>
          <a:p>
            <a:r>
              <a:rPr lang="el-GR" sz="2000" dirty="0">
                <a:latin typeface="Calibri" panose="020F0502020204030204" pitchFamily="34" charset="0"/>
                <a:cs typeface="Calibri" panose="020F0502020204030204" pitchFamily="34" charset="0"/>
              </a:rPr>
              <a:t>Για περαιτέρω πειραματισμούς επιλέχθηκαν τα ΒΣ της </a:t>
            </a:r>
            <a:r>
              <a:rPr lang="el-G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Σίνδου</a:t>
            </a:r>
            <a:r>
              <a:rPr lang="el-GR" sz="2000" dirty="0">
                <a:latin typeface="Calibri" panose="020F0502020204030204" pitchFamily="34" charset="0"/>
                <a:cs typeface="Calibri" panose="020F0502020204030204" pitchFamily="34" charset="0"/>
              </a:rPr>
              <a:t> καθώς </a:t>
            </a:r>
          </a:p>
          <a:p>
            <a:endParaRPr lang="el-G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l-GR" sz="2000" dirty="0">
                <a:latin typeface="Calibri" panose="020F0502020204030204" pitchFamily="34" charset="0"/>
                <a:cs typeface="Calibri" panose="020F0502020204030204" pitchFamily="34" charset="0"/>
              </a:rPr>
              <a:t>προέρχονται από μία μεγάλη ΕΕΛ με συνεχή παροχή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l-G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l-GR" sz="2000" dirty="0">
                <a:latin typeface="Calibri" panose="020F0502020204030204" pitchFamily="34" charset="0"/>
                <a:cs typeface="Calibri" panose="020F0502020204030204" pitchFamily="34" charset="0"/>
              </a:rPr>
              <a:t>δεν είναι σημαντικά πιο τοξικά ή επιβαρυμένα σε σχέση με τα άλλα ΒΣ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l-GR" sz="2000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l-GR" sz="20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Χρησιμοποιήθηκαν σε προηγούμενες μελέτες καθιστώντας τα πιο ενδιαφέροντα για συγκρίσεις όσον αφορά τον περιβαλλοντικό αντίκτυπο και την προστασία από </a:t>
            </a:r>
            <a:r>
              <a:rPr lang="el-GR" sz="2000" dirty="0" err="1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φυτοπαθογόνα</a:t>
            </a:r>
            <a:endParaRPr lang="el-GR" sz="2000" dirty="0">
              <a:solidFill>
                <a:prstClr val="black"/>
              </a:solidFill>
              <a:latin typeface="Calibri" pitchFamily="34" charset="0"/>
              <a:cs typeface="Calibri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l-GR" sz="2000" dirty="0">
              <a:solidFill>
                <a:prstClr val="black"/>
              </a:solidFill>
              <a:latin typeface="Calibri" pitchFamily="34" charset="0"/>
              <a:cs typeface="Calibri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sz="2000" dirty="0">
              <a:solidFill>
                <a:prstClr val="black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28438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D1F290C2-A487-4D0E-A840-5A3D751BAB3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295400" y="381000"/>
            <a:ext cx="6400800" cy="3474720"/>
          </a:xfrm>
        </p:spPr>
        <p:txBody>
          <a:bodyPr/>
          <a:lstStyle/>
          <a:p>
            <a:pPr marL="45720" indent="0" algn="ctr">
              <a:buNone/>
            </a:pPr>
            <a:endParaRPr lang="en-US" dirty="0"/>
          </a:p>
          <a:p>
            <a:pPr marL="45720" indent="0" algn="ctr">
              <a:buNone/>
            </a:pPr>
            <a:endParaRPr lang="en-US" dirty="0"/>
          </a:p>
          <a:p>
            <a:pPr marL="45720" indent="0" algn="ctr">
              <a:buNone/>
            </a:pPr>
            <a:r>
              <a:rPr lang="el-GR" sz="3600" dirty="0"/>
              <a:t>Σας ευχαριστώ πολύ για την προσοχή σας!!!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29" y="3144678"/>
            <a:ext cx="4267200" cy="3200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3144678"/>
            <a:ext cx="4276089" cy="3207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940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64090" y="304800"/>
            <a:ext cx="181588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l-GR" sz="32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Εισαγωγή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2400" y="1676400"/>
            <a:ext cx="7924776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l-GR" sz="2000" dirty="0">
                <a:latin typeface="Calibri" pitchFamily="34" charset="0"/>
                <a:cs typeface="Calibri" pitchFamily="34" charset="0"/>
              </a:rPr>
              <a:t>Προβλήματα διαχείρισης και </a:t>
            </a:r>
          </a:p>
          <a:p>
            <a:r>
              <a:rPr lang="el-GR" sz="2000" dirty="0">
                <a:latin typeface="Calibri" pitchFamily="34" charset="0"/>
                <a:cs typeface="Calibri" pitchFamily="34" charset="0"/>
              </a:rPr>
              <a:t>     διάθεσης αποβλήτων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000" dirty="0">
              <a:latin typeface="Calibri" pitchFamily="34" charset="0"/>
              <a:cs typeface="Calibri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l-GR" sz="2000" dirty="0">
              <a:latin typeface="Calibri" pitchFamily="34" charset="0"/>
              <a:cs typeface="Calibri" pitchFamily="34" charset="0"/>
            </a:endParaRPr>
          </a:p>
          <a:p>
            <a:endParaRPr lang="el-GR" sz="2000" dirty="0">
              <a:latin typeface="Calibri" pitchFamily="34" charset="0"/>
              <a:cs typeface="Calibri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l-GR" sz="2000" dirty="0">
                <a:latin typeface="Calibri" pitchFamily="34" charset="0"/>
                <a:cs typeface="Calibri" pitchFamily="34" charset="0"/>
              </a:rPr>
              <a:t>Όξυνση προβλημάτων λόγω </a:t>
            </a:r>
          </a:p>
          <a:p>
            <a:r>
              <a:rPr lang="el-GR" sz="2000" dirty="0">
                <a:latin typeface="Calibri" pitchFamily="34" charset="0"/>
                <a:cs typeface="Calibri" pitchFamily="34" charset="0"/>
              </a:rPr>
              <a:t>     υπερπληθυσμού και </a:t>
            </a:r>
          </a:p>
          <a:p>
            <a:r>
              <a:rPr lang="el-GR" sz="2000" dirty="0">
                <a:latin typeface="Calibri" pitchFamily="34" charset="0"/>
                <a:cs typeface="Calibri" pitchFamily="34" charset="0"/>
              </a:rPr>
              <a:t>     υπερκαταναλωτισμού </a:t>
            </a:r>
            <a:endParaRPr lang="en-US" sz="2000" dirty="0">
              <a:latin typeface="Calibri" pitchFamily="34" charset="0"/>
              <a:cs typeface="Calibri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l-GR" sz="2000" dirty="0">
              <a:latin typeface="Calibri" pitchFamily="34" charset="0"/>
              <a:cs typeface="Calibri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sz="2000" dirty="0">
              <a:latin typeface="Calibri" pitchFamily="34" charset="0"/>
              <a:cs typeface="Calibri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sz="2000" dirty="0">
              <a:latin typeface="Calibri" pitchFamily="34" charset="0"/>
              <a:cs typeface="Calibri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l-GR" sz="2000" dirty="0">
                <a:latin typeface="Calibri" pitchFamily="34" charset="0"/>
                <a:cs typeface="Calibri" pitchFamily="34" charset="0"/>
              </a:rPr>
              <a:t>Σε μία ΜΕΥΑ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:</a:t>
            </a:r>
            <a:r>
              <a:rPr lang="el-GR" sz="2000" dirty="0">
                <a:latin typeface="Calibri" pitchFamily="34" charset="0"/>
                <a:cs typeface="Calibri" pitchFamily="34" charset="0"/>
              </a:rPr>
              <a:t> βιολογικές αλλά και φυσικοχημικές διεργασίες με σκοπό την αποτελεσματική επεξεργασία των υγρών αποβλήτων</a:t>
            </a:r>
          </a:p>
          <a:p>
            <a:pPr marL="285750" indent="-285750">
              <a:buFont typeface="Arial" pitchFamily="34" charset="0"/>
              <a:buChar char="•"/>
            </a:pPr>
            <a:endParaRPr lang="el-GR" sz="2000" dirty="0">
              <a:latin typeface="Calibri" pitchFamily="34" charset="0"/>
              <a:cs typeface="Calibri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l-GR" sz="2000" dirty="0">
              <a:latin typeface="Calibri" pitchFamily="34" charset="0"/>
              <a:cs typeface="Calibri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l-GR" sz="2000" dirty="0">
              <a:latin typeface="Calibri" pitchFamily="34" charset="0"/>
              <a:cs typeface="Calibri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l-GR" sz="20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143000"/>
            <a:ext cx="4572000" cy="3429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962400" y="4572000"/>
            <a:ext cx="518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/>
              <a:t>https://upload.wikimedia.org/wikipedia/commons/6/60/Land-filling_at_Oatslie_-_geograph.org.uk_-_1210870.jpg</a:t>
            </a:r>
            <a:endParaRPr lang="el-GR" sz="900" dirty="0"/>
          </a:p>
        </p:txBody>
      </p:sp>
    </p:spTree>
    <p:extLst>
      <p:ext uri="{BB962C8B-B14F-4D97-AF65-F5344CB8AC3E}">
        <p14:creationId xmlns:p14="http://schemas.microsoft.com/office/powerpoint/2010/main" val="3162627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37195" y="304800"/>
            <a:ext cx="606967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l-GR" sz="32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Εφαρμογή βιοστερεών στο έδαφος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3444" y="1295400"/>
            <a:ext cx="8077176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l-GR" sz="2000" dirty="0">
                <a:latin typeface="Calibri" pitchFamily="34" charset="0"/>
                <a:cs typeface="Calibri" pitchFamily="34" charset="0"/>
              </a:rPr>
              <a:t>Βιοστερεά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: T</a:t>
            </a:r>
            <a:r>
              <a:rPr lang="el-GR" sz="2000" dirty="0">
                <a:latin typeface="Calibri" pitchFamily="34" charset="0"/>
                <a:cs typeface="Calibri" pitchFamily="34" charset="0"/>
              </a:rPr>
              <a:t>α οργανικά, ημιστερεά προϊόντα που παράγονται από την περεταίρω επεξεργασία της ιλύος, ούτως ώστε να πληρούν τις κατάλληλες προϋποθέσεις για εφαρμογή με ασφάλεια στα εδάφη</a:t>
            </a:r>
            <a:endParaRPr lang="en-US" sz="2000" dirty="0">
              <a:latin typeface="Calibri" pitchFamily="34" charset="0"/>
              <a:cs typeface="Calibri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l-GR" sz="1200" dirty="0">
              <a:latin typeface="Calibri" pitchFamily="34" charset="0"/>
              <a:cs typeface="Calibri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l-GR" sz="2000" dirty="0">
              <a:latin typeface="Calibri" pitchFamily="34" charset="0"/>
              <a:cs typeface="Calibri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l-GR" sz="2000" dirty="0">
                <a:latin typeface="Calibri" pitchFamily="34" charset="0"/>
                <a:cs typeface="Calibri" pitchFamily="34" charset="0"/>
              </a:rPr>
              <a:t>Διατίθονταν σε ΧΥΤΑ για λόγους</a:t>
            </a:r>
          </a:p>
          <a:p>
            <a:r>
              <a:rPr lang="el-GR" sz="2000" dirty="0">
                <a:latin typeface="Calibri" pitchFamily="34" charset="0"/>
                <a:cs typeface="Calibri" pitchFamily="34" charset="0"/>
              </a:rPr>
              <a:t>     οικονομικούς και ευκολίας</a:t>
            </a:r>
          </a:p>
          <a:p>
            <a:pPr marL="285750" indent="-285750">
              <a:buFont typeface="Arial" pitchFamily="34" charset="0"/>
              <a:buChar char="•"/>
            </a:pPr>
            <a:endParaRPr lang="el-GR" sz="1200" dirty="0">
              <a:latin typeface="Calibri" pitchFamily="34" charset="0"/>
              <a:cs typeface="Calibri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l-GR" sz="2000" dirty="0">
              <a:latin typeface="Calibri" pitchFamily="34" charset="0"/>
              <a:cs typeface="Calibri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l-GR" sz="2000" dirty="0">
                <a:latin typeface="Calibri" pitchFamily="34" charset="0"/>
                <a:cs typeface="Calibri" pitchFamily="34" charset="0"/>
              </a:rPr>
              <a:t>Μη βιώσιμη λύση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:</a:t>
            </a:r>
            <a:r>
              <a:rPr lang="el-GR" sz="2000" dirty="0">
                <a:latin typeface="Calibri" pitchFamily="34" charset="0"/>
                <a:cs typeface="Calibri" pitchFamily="34" charset="0"/>
              </a:rPr>
              <a:t> Δευτερογενής ρύπανση, </a:t>
            </a:r>
          </a:p>
          <a:p>
            <a:r>
              <a:rPr lang="el-GR" sz="2000" dirty="0">
                <a:latin typeface="Calibri" pitchFamily="34" charset="0"/>
                <a:cs typeface="Calibri" pitchFamily="34" charset="0"/>
              </a:rPr>
              <a:t>     έντονη εκπομπή μεθανίου </a:t>
            </a:r>
          </a:p>
          <a:p>
            <a:endParaRPr lang="el-GR" sz="1200" dirty="0">
              <a:latin typeface="Calibri" pitchFamily="34" charset="0"/>
              <a:cs typeface="Calibri" pitchFamily="34" charset="0"/>
            </a:endParaRPr>
          </a:p>
          <a:p>
            <a:endParaRPr lang="el-GR" sz="2000" dirty="0">
              <a:latin typeface="Calibri" pitchFamily="34" charset="0"/>
              <a:cs typeface="Calibri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l-GR" sz="2000" dirty="0">
                <a:latin typeface="Calibri" pitchFamily="34" charset="0"/>
                <a:cs typeface="Calibri" pitchFamily="34" charset="0"/>
              </a:rPr>
              <a:t>Πιο διαδεδομένη μέθοδος: λίπανση αγροτικών καλλιεργειών προτείνεται και από την ευρωπαϊκή νομοθεσία (Οδηγία 86/278/ΕΟΚ)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l-GR" sz="1200" dirty="0">
              <a:latin typeface="Calibri" pitchFamily="34" charset="0"/>
              <a:cs typeface="Calibri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l-GR" sz="2000" dirty="0">
              <a:latin typeface="Calibri" pitchFamily="34" charset="0"/>
              <a:cs typeface="Calibri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l-GR" sz="2000" dirty="0">
                <a:latin typeface="Calibri" pitchFamily="34" charset="0"/>
                <a:cs typeface="Calibri" pitchFamily="34" charset="0"/>
              </a:rPr>
              <a:t>Πραγματοποιείται εφόσον πληροί συγκεκριμένες προδιαγραφές και συμφωνεί με την εκάστοτε νομοθεσία</a:t>
            </a:r>
          </a:p>
          <a:p>
            <a:pPr marL="285750" indent="-285750">
              <a:buFont typeface="Arial" pitchFamily="34" charset="0"/>
              <a:buChar char="•"/>
            </a:pPr>
            <a:endParaRPr lang="el-GR" sz="20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2311687"/>
            <a:ext cx="3074250" cy="221724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486400" y="4648200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/>
              <a:t>https://upload.wikimedia.org/wikipedia/commons/8/84/Biosolid.pumpkin.row.jpg</a:t>
            </a:r>
            <a:endParaRPr lang="el-GR" sz="900" dirty="0"/>
          </a:p>
        </p:txBody>
      </p:sp>
    </p:spTree>
    <p:extLst>
      <p:ext uri="{BB962C8B-B14F-4D97-AF65-F5344CB8AC3E}">
        <p14:creationId xmlns:p14="http://schemas.microsoft.com/office/powerpoint/2010/main" val="1255790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67845" y="533400"/>
            <a:ext cx="440838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l-GR" sz="32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Πλεονεκτήματα μεθόδου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49" y="2209800"/>
            <a:ext cx="56388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l-GR" sz="2000" dirty="0">
                <a:latin typeface="Calibri" pitchFamily="34" charset="0"/>
                <a:cs typeface="Calibri" pitchFamily="34" charset="0"/>
              </a:rPr>
              <a:t>Συντελεί στην επίλυση του προβλήματος διάθεσης των βιοδιασπάσιμων αποβλήτων σε ΧΥΤΑ 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000" dirty="0">
              <a:latin typeface="Calibri" pitchFamily="34" charset="0"/>
              <a:cs typeface="Calibri" pitchFamily="34" charset="0"/>
            </a:endParaRPr>
          </a:p>
          <a:p>
            <a:endParaRPr lang="en-US" sz="2000" dirty="0">
              <a:latin typeface="Calibri" pitchFamily="34" charset="0"/>
              <a:cs typeface="Calibri" pitchFamily="34" charset="0"/>
            </a:endParaRPr>
          </a:p>
          <a:p>
            <a:endParaRPr lang="el-GR" sz="2000" dirty="0">
              <a:latin typeface="Calibri" pitchFamily="34" charset="0"/>
              <a:cs typeface="Calibri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l-GR" sz="2000" dirty="0">
                <a:latin typeface="Calibri" pitchFamily="34" charset="0"/>
                <a:cs typeface="Calibri" pitchFamily="34" charset="0"/>
              </a:rPr>
              <a:t>Αξιοποιεί τα θρεπτικά τους συστατικά (οργανική ύλη, Ν, P, βασικά μικροθρεπτικά συστατικά κτλ.), μετατρέποντάς τα από απόβλητα σε προϊόντα με άμεση αξία</a:t>
            </a:r>
          </a:p>
          <a:p>
            <a:pPr marL="285750" indent="-285750">
              <a:buFont typeface="Arial" pitchFamily="34" charset="0"/>
              <a:buChar char="•"/>
            </a:pPr>
            <a:endParaRPr lang="el-GR" sz="2000" dirty="0">
              <a:latin typeface="Calibri" pitchFamily="34" charset="0"/>
              <a:cs typeface="Calibri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l-GR" sz="2000" dirty="0">
              <a:latin typeface="Calibri" pitchFamily="34" charset="0"/>
              <a:cs typeface="Calibri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l-GR" sz="20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2438400"/>
            <a:ext cx="3303934" cy="220262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715000" y="4614789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/>
              <a:t>https://cdn.pixabay.com/photo/2019/03/21/03/18/services-4070150_960_720.jpg</a:t>
            </a:r>
            <a:endParaRPr lang="el-GR" sz="900" dirty="0"/>
          </a:p>
        </p:txBody>
      </p:sp>
    </p:spTree>
    <p:extLst>
      <p:ext uri="{BB962C8B-B14F-4D97-AF65-F5344CB8AC3E}">
        <p14:creationId xmlns:p14="http://schemas.microsoft.com/office/powerpoint/2010/main" val="727308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57460" y="304800"/>
            <a:ext cx="322915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l-GR" sz="32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Κίνδυνοι μεθόδου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3449" y="1312596"/>
            <a:ext cx="807717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l-GR" sz="2000" dirty="0">
                <a:latin typeface="Calibri" pitchFamily="34" charset="0"/>
                <a:cs typeface="Calibri" pitchFamily="34" charset="0"/>
              </a:rPr>
              <a:t>Τοξικοί ρύποι (π.χ. μέταλλα τοξικολογικής σημασίας, κυανιούχα ιόντα, οργανικοί και αναδυόμενοι ρυπαντές, παθογόνοι μικροοργανισμοί κτλ.) μπορεί να απελευθερωθούν από μερικώς κατεργασμένα βιοστερεά, υπό συγκεκριμένες συνθήκες </a:t>
            </a:r>
          </a:p>
          <a:p>
            <a:pPr marL="285750" indent="-285750">
              <a:buFont typeface="Arial" pitchFamily="34" charset="0"/>
              <a:buChar char="•"/>
            </a:pPr>
            <a:endParaRPr lang="el-GR" sz="2000" dirty="0">
              <a:latin typeface="Calibri" pitchFamily="34" charset="0"/>
              <a:cs typeface="Calibri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l-GR" sz="2000" dirty="0">
              <a:latin typeface="Calibri" pitchFamily="34" charset="0"/>
              <a:cs typeface="Calibri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l-GR" sz="2000" dirty="0">
                <a:latin typeface="Calibri" pitchFamily="34" charset="0"/>
                <a:cs typeface="Calibri" pitchFamily="34" charset="0"/>
              </a:rPr>
              <a:t>Αποτέλεσμα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: </a:t>
            </a:r>
            <a:r>
              <a:rPr lang="el-GR" sz="2000" dirty="0">
                <a:latin typeface="Calibri" pitchFamily="34" charset="0"/>
                <a:cs typeface="Calibri" pitchFamily="34" charset="0"/>
              </a:rPr>
              <a:t>Ρύπανση εδάφους και υδάτινων υδροφορέων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37" y="3559365"/>
            <a:ext cx="4267200" cy="2844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752600" y="6415408"/>
            <a:ext cx="556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/>
              <a:t>http://thescienceexplorer.com/sites/thescienceexplorer.com/files/styles/content_image__large/public/blog/Rena_oil_spill_cleanup.jpg?itok=dGf-PaLk&amp;timestamp=1444940678</a:t>
            </a:r>
            <a:endParaRPr lang="el-GR" sz="900" dirty="0"/>
          </a:p>
        </p:txBody>
      </p:sp>
    </p:spTree>
    <p:extLst>
      <p:ext uri="{BB962C8B-B14F-4D97-AF65-F5344CB8AC3E}">
        <p14:creationId xmlns:p14="http://schemas.microsoft.com/office/powerpoint/2010/main" val="2890061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07381" y="533400"/>
            <a:ext cx="396820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l-GR" sz="32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Σκοποί-στόχοι μελέτης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752600"/>
            <a:ext cx="8077176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l-GR" sz="2000" dirty="0">
                <a:latin typeface="Calibri" pitchFamily="34" charset="0"/>
                <a:cs typeface="Calibri" pitchFamily="34" charset="0"/>
              </a:rPr>
              <a:t>Να εξεταστεί ο περιβαλλοντικός αντίκτυπος της εφαρμογής μη κομποστοποιημένων βιοστερεών από ΜΕΥΑ στο έδαφος για λίπανση στη γεωργία.</a:t>
            </a:r>
          </a:p>
          <a:p>
            <a:endParaRPr lang="el-GR" sz="2000" dirty="0">
              <a:latin typeface="Calibri" pitchFamily="34" charset="0"/>
              <a:cs typeface="Calibri" pitchFamily="34" charset="0"/>
            </a:endParaRPr>
          </a:p>
          <a:p>
            <a:endParaRPr lang="el-GR" sz="2000" dirty="0">
              <a:latin typeface="Calibri" pitchFamily="34" charset="0"/>
              <a:cs typeface="Calibri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l-GR" sz="2000" dirty="0">
                <a:latin typeface="Calibri" pitchFamily="34" charset="0"/>
                <a:cs typeface="Calibri" pitchFamily="34" charset="0"/>
              </a:rPr>
              <a:t>Να επιλεγούν τα καταλληλότερα βιοστερεά ώστε να χρησιμοποιηθούν μετέπειτα ως προστατευτικά μέσα έναντι φυτικών ασθενειών.</a:t>
            </a:r>
          </a:p>
          <a:p>
            <a:pPr marL="285750" indent="-285750">
              <a:buFont typeface="Arial" pitchFamily="34" charset="0"/>
              <a:buChar char="•"/>
            </a:pPr>
            <a:endParaRPr lang="el-GR" sz="2000" dirty="0">
              <a:latin typeface="Calibri" pitchFamily="34" charset="0"/>
              <a:cs typeface="Calibri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l-GR" sz="2000" dirty="0">
              <a:latin typeface="Calibri" pitchFamily="34" charset="0"/>
              <a:cs typeface="Calibri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l-GR" sz="2000" dirty="0">
                <a:latin typeface="Calibri" pitchFamily="34" charset="0"/>
                <a:cs typeface="Calibri" pitchFamily="34" charset="0"/>
              </a:rPr>
              <a:t>Συμβολή στην εφαρμογή αρχών κυκλικής οικονομίας και αειφόρου ανάπτυξης, μετατρέποντας το πρόβλημα διαχείρισης των στερεών βιοαποδομήσιμων αποβλήτων σε τρόπους αξιοποίησής τους, με άμεσα οικονομικά και περιβαλλοντικά οφέλη.</a:t>
            </a:r>
          </a:p>
        </p:txBody>
      </p:sp>
    </p:spTree>
    <p:extLst>
      <p:ext uri="{BB962C8B-B14F-4D97-AF65-F5344CB8AC3E}">
        <p14:creationId xmlns:p14="http://schemas.microsoft.com/office/powerpoint/2010/main" val="4000732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228600"/>
            <a:ext cx="86868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l-GR" sz="32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Μελέτη των οικοτοξικολογικών και φυσικοχημικών παραμέτρων διάφορων μορφών ιλύος από ΕΕΛ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871401"/>
              </p:ext>
            </p:extLst>
          </p:nvPr>
        </p:nvGraphicFramePr>
        <p:xfrm>
          <a:off x="762000" y="1676400"/>
          <a:ext cx="7620000" cy="2514601"/>
        </p:xfrm>
        <a:graphic>
          <a:graphicData uri="http://schemas.openxmlformats.org/drawingml/2006/table">
            <a:tbl>
              <a:tblPr firstRow="1" firstCol="1" bandRow="1"/>
              <a:tblGrid>
                <a:gridCol w="2540000">
                  <a:extLst>
                    <a:ext uri="{9D8B030D-6E8A-4147-A177-3AD203B41FA5}">
                      <a16:colId xmlns:a16="http://schemas.microsoft.com/office/drawing/2014/main" val="1727228628"/>
                    </a:ext>
                  </a:extLst>
                </a:gridCol>
                <a:gridCol w="2553789">
                  <a:extLst>
                    <a:ext uri="{9D8B030D-6E8A-4147-A177-3AD203B41FA5}">
                      <a16:colId xmlns:a16="http://schemas.microsoft.com/office/drawing/2014/main" val="3720400836"/>
                    </a:ext>
                  </a:extLst>
                </a:gridCol>
                <a:gridCol w="2526211">
                  <a:extLst>
                    <a:ext uri="{9D8B030D-6E8A-4147-A177-3AD203B41FA5}">
                      <a16:colId xmlns:a16="http://schemas.microsoft.com/office/drawing/2014/main" val="2338762511"/>
                    </a:ext>
                  </a:extLst>
                </a:gridCol>
              </a:tblGrid>
              <a:tr h="123765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l-GR" sz="16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ΕΕΛ</a:t>
                      </a:r>
                      <a:endParaRPr lang="el-GR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l-GR" sz="16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Ημερομηνία χειμερινής δειγματοληψίας – </a:t>
                      </a: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l-GR" sz="16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Υγρασία (%)</a:t>
                      </a:r>
                      <a:endParaRPr lang="el-GR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l-GR" sz="16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Ημερομηνία καλοκαιρινής δειγματοληψίας – </a:t>
                      </a: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l-GR" sz="16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Υγρασία (%)</a:t>
                      </a:r>
                      <a:endParaRPr lang="el-GR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4275059"/>
                  </a:ext>
                </a:extLst>
              </a:tr>
              <a:tr h="42564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l-GR" sz="16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Σίνδος</a:t>
                      </a:r>
                      <a:endParaRPr lang="el-GR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l-GR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15/12/2023 – 70,4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l-GR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03/07/2024 – 70,5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2545066"/>
                  </a:ext>
                </a:extLst>
              </a:tr>
              <a:tr h="42564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l-GR" sz="16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Μηχανιώνα</a:t>
                      </a:r>
                      <a:endParaRPr lang="el-GR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l-GR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12/02/2024 –</a:t>
                      </a:r>
                      <a:r>
                        <a:rPr lang="el-GR" sz="1600" baseline="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81,6</a:t>
                      </a:r>
                      <a:endParaRPr lang="el-GR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l-GR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03/07/2024 – 80,3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2031759"/>
                  </a:ext>
                </a:extLst>
              </a:tr>
              <a:tr h="42564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l-GR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Κοζάνη</a:t>
                      </a:r>
                      <a:endParaRPr lang="el-GR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18/12/202</a:t>
                      </a:r>
                      <a:r>
                        <a:rPr lang="el-GR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 – 88,1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30/</a:t>
                      </a:r>
                      <a:r>
                        <a:rPr lang="el-GR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7/2024</a:t>
                      </a:r>
                      <a:r>
                        <a:rPr lang="el-GR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– 86,1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231792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19100" y="4572000"/>
            <a:ext cx="8305800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dirty="0"/>
              <a:t>EN 12457-2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l-GR" sz="2400" baseline="-25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dirty="0"/>
              <a:t>Μέτρηση </a:t>
            </a:r>
            <a:r>
              <a:rPr lang="el-GR" dirty="0" err="1"/>
              <a:t>Ni</a:t>
            </a:r>
            <a:r>
              <a:rPr lang="el-GR" dirty="0"/>
              <a:t>, </a:t>
            </a:r>
            <a:r>
              <a:rPr lang="el-GR" dirty="0" err="1"/>
              <a:t>Cu</a:t>
            </a:r>
            <a:r>
              <a:rPr lang="el-GR" dirty="0"/>
              <a:t>, </a:t>
            </a:r>
            <a:r>
              <a:rPr lang="el-GR" dirty="0" err="1"/>
              <a:t>Cr</a:t>
            </a:r>
            <a:r>
              <a:rPr lang="el-GR" dirty="0"/>
              <a:t>, </a:t>
            </a:r>
            <a:r>
              <a:rPr lang="el-GR" dirty="0" err="1"/>
              <a:t>Pb</a:t>
            </a:r>
            <a:r>
              <a:rPr lang="el-GR" dirty="0"/>
              <a:t> και </a:t>
            </a:r>
            <a:r>
              <a:rPr lang="el-GR" dirty="0" err="1"/>
              <a:t>Zn</a:t>
            </a:r>
            <a:r>
              <a:rPr lang="el-GR" dirty="0"/>
              <a:t> μέσω </a:t>
            </a:r>
            <a:r>
              <a:rPr lang="el-GR" dirty="0" err="1"/>
              <a:t>φασματοφωτομετρίας</a:t>
            </a:r>
            <a:r>
              <a:rPr lang="el-GR" dirty="0"/>
              <a:t> ατομικής απορρόφησης φλόγας</a:t>
            </a:r>
            <a:r>
              <a:rPr lang="en-US" dirty="0"/>
              <a:t>, Cd </a:t>
            </a:r>
            <a:r>
              <a:rPr lang="el-GR" dirty="0"/>
              <a:t>μέσω φούρνου γραφίτη και </a:t>
            </a:r>
            <a:r>
              <a:rPr lang="en-US" dirty="0"/>
              <a:t>Hg</a:t>
            </a:r>
            <a:r>
              <a:rPr lang="el-GR" dirty="0"/>
              <a:t> με ατομική απορρόφηση ψυχρού ατμού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dirty="0"/>
              <a:t>Τοξικολογικές δοκιμές σε </a:t>
            </a:r>
            <a:r>
              <a:rPr lang="el-GR" i="1" dirty="0"/>
              <a:t>D. magna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49363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599" y="609600"/>
            <a:ext cx="8686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l-GR" sz="32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Ταξινόμηση τοξικότητας 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4149883"/>
              </p:ext>
            </p:extLst>
          </p:nvPr>
        </p:nvGraphicFramePr>
        <p:xfrm>
          <a:off x="1066799" y="1868227"/>
          <a:ext cx="7010401" cy="3276602"/>
        </p:xfrm>
        <a:graphic>
          <a:graphicData uri="http://schemas.openxmlformats.org/drawingml/2006/table">
            <a:tbl>
              <a:tblPr firstRow="1" firstCol="1" bandRow="1"/>
              <a:tblGrid>
                <a:gridCol w="2097977">
                  <a:extLst>
                    <a:ext uri="{9D8B030D-6E8A-4147-A177-3AD203B41FA5}">
                      <a16:colId xmlns:a16="http://schemas.microsoft.com/office/drawing/2014/main" val="2697654881"/>
                    </a:ext>
                  </a:extLst>
                </a:gridCol>
                <a:gridCol w="2456212">
                  <a:extLst>
                    <a:ext uri="{9D8B030D-6E8A-4147-A177-3AD203B41FA5}">
                      <a16:colId xmlns:a16="http://schemas.microsoft.com/office/drawing/2014/main" val="3692030293"/>
                    </a:ext>
                  </a:extLst>
                </a:gridCol>
                <a:gridCol w="2456212">
                  <a:extLst>
                    <a:ext uri="{9D8B030D-6E8A-4147-A177-3AD203B41FA5}">
                      <a16:colId xmlns:a16="http://schemas.microsoft.com/office/drawing/2014/main" val="1185486057"/>
                    </a:ext>
                  </a:extLst>
                </a:gridCol>
              </a:tblGrid>
              <a:tr h="61436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l-GR" b="1" dirty="0"/>
                        <a:t>Εύρος τιμών </a:t>
                      </a:r>
                      <a:r>
                        <a:rPr lang="en-US" b="1" dirty="0"/>
                        <a:t>TU</a:t>
                      </a:r>
                      <a:endParaRPr lang="el-GR" b="1" dirty="0"/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l-GR" b="1" dirty="0"/>
                        <a:t>Ομάδα επικινδυνότητας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l-GR" b="1" dirty="0"/>
                        <a:t>Τοξική απόκριση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6971554"/>
                  </a:ext>
                </a:extLst>
              </a:tr>
              <a:tr h="51196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l-GR" b="0" dirty="0"/>
                        <a:t>0&lt;TU≤0,4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b="0" dirty="0"/>
                        <a:t>I</a:t>
                      </a:r>
                      <a:endParaRPr lang="el-GR" b="0" dirty="0"/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l-GR" b="0"/>
                        <a:t>Χωρίς τοξικότητα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1498279"/>
                  </a:ext>
                </a:extLst>
              </a:tr>
              <a:tr h="51196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l-GR" b="0" dirty="0"/>
                        <a:t>0,4&lt;TU≤1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b="0" dirty="0"/>
                        <a:t>II</a:t>
                      </a:r>
                      <a:endParaRPr lang="el-GR" b="0" dirty="0"/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l-GR" b="0"/>
                        <a:t>Χαμηλή τοξικότητα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267716"/>
                  </a:ext>
                </a:extLst>
              </a:tr>
              <a:tr h="51196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l-GR" b="0" dirty="0"/>
                        <a:t>1&lt;TU≤10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b="0" dirty="0"/>
                        <a:t>III</a:t>
                      </a:r>
                      <a:endParaRPr lang="el-GR" b="0" dirty="0"/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l-GR" b="0"/>
                        <a:t>Μέτρια τοξικότητα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48260"/>
                  </a:ext>
                </a:extLst>
              </a:tr>
              <a:tr h="51196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l-GR" b="0" dirty="0"/>
                        <a:t>10&lt;TU≤100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b="0" dirty="0"/>
                        <a:t>IV</a:t>
                      </a:r>
                      <a:endParaRPr lang="el-GR" b="0" dirty="0"/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l-GR" b="0" dirty="0"/>
                        <a:t>Υψηλή τοξικότητα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0682203"/>
                  </a:ext>
                </a:extLst>
              </a:tr>
              <a:tr h="61436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l-GR" b="0"/>
                        <a:t>TU&gt;100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b="0" dirty="0"/>
                        <a:t>V</a:t>
                      </a:r>
                      <a:endParaRPr lang="el-GR" b="0" dirty="0"/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l-GR" b="0" dirty="0"/>
                        <a:t>Πολύ υψηλή τοξικότητα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1751260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90600" y="5147326"/>
            <a:ext cx="739140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400" dirty="0" err="1">
                <a:cs typeface="Calibri" pitchFamily="34" charset="0"/>
              </a:rPr>
              <a:t>Persoone</a:t>
            </a:r>
            <a:r>
              <a:rPr lang="el-GR" sz="1400" dirty="0">
                <a:cs typeface="Calibri" pitchFamily="34" charset="0"/>
              </a:rPr>
              <a:t> </a:t>
            </a:r>
            <a:r>
              <a:rPr lang="el-GR" sz="1400" dirty="0" err="1">
                <a:cs typeface="Calibri" pitchFamily="34" charset="0"/>
              </a:rPr>
              <a:t>et</a:t>
            </a:r>
            <a:r>
              <a:rPr lang="el-GR" sz="1400" dirty="0">
                <a:cs typeface="Calibri" pitchFamily="34" charset="0"/>
              </a:rPr>
              <a:t> </a:t>
            </a:r>
            <a:r>
              <a:rPr lang="el-GR" sz="1400" dirty="0" err="1">
                <a:cs typeface="Calibri" pitchFamily="34" charset="0"/>
              </a:rPr>
              <a:t>al</a:t>
            </a:r>
            <a:r>
              <a:rPr lang="el-GR" sz="1400" dirty="0">
                <a:cs typeface="Calibri" pitchFamily="34" charset="0"/>
              </a:rPr>
              <a:t>. </a:t>
            </a:r>
            <a:r>
              <a:rPr lang="en-US" sz="1400" dirty="0">
                <a:cs typeface="Calibri" pitchFamily="34" charset="0"/>
              </a:rPr>
              <a:t>(</a:t>
            </a:r>
            <a:r>
              <a:rPr lang="el-GR" sz="1400" dirty="0">
                <a:cs typeface="Calibri" pitchFamily="34" charset="0"/>
              </a:rPr>
              <a:t>2003</a:t>
            </a:r>
            <a:r>
              <a:rPr lang="en-US" sz="1400" dirty="0">
                <a:cs typeface="Calibri" pitchFamily="34" charset="0"/>
              </a:rPr>
              <a:t>).</a:t>
            </a:r>
            <a:r>
              <a:rPr lang="el-GR" sz="1400" dirty="0">
                <a:cs typeface="Calibri" pitchFamily="34" charset="0"/>
              </a:rPr>
              <a:t> </a:t>
            </a:r>
            <a:r>
              <a:rPr lang="en-US" sz="1400" dirty="0"/>
              <a:t>A practical and user-friendly toxicity classification system with </a:t>
            </a:r>
            <a:r>
              <a:rPr lang="en-US" sz="1400" dirty="0" err="1"/>
              <a:t>microbiotests</a:t>
            </a:r>
            <a:r>
              <a:rPr lang="en-US" sz="1400" dirty="0"/>
              <a:t> for natural waters and wastewaters. Environ. </a:t>
            </a:r>
            <a:r>
              <a:rPr lang="en-US" sz="1400" dirty="0" err="1"/>
              <a:t>Toxicol</a:t>
            </a:r>
            <a:r>
              <a:rPr lang="en-US" sz="1400" dirty="0"/>
              <a:t>. 18(6), 395–402. https://doi.org/10.1002/tox.10141</a:t>
            </a:r>
            <a:endParaRPr lang="el-GR" sz="1400" dirty="0"/>
          </a:p>
        </p:txBody>
      </p:sp>
    </p:spTree>
    <p:extLst>
      <p:ext uri="{BB962C8B-B14F-4D97-AF65-F5344CB8AC3E}">
        <p14:creationId xmlns:p14="http://schemas.microsoft.com/office/powerpoint/2010/main" val="15977580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228600"/>
            <a:ext cx="8686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l-GR" sz="3200" dirty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Όρια βαρέων μετάλλων στην ιλύ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2546516"/>
              </p:ext>
            </p:extLst>
          </p:nvPr>
        </p:nvGraphicFramePr>
        <p:xfrm>
          <a:off x="1447800" y="1676400"/>
          <a:ext cx="6553200" cy="3581398"/>
        </p:xfrm>
        <a:graphic>
          <a:graphicData uri="http://schemas.openxmlformats.org/drawingml/2006/table">
            <a:tbl>
              <a:tblPr firstRow="1" firstCol="1" bandRow="1"/>
              <a:tblGrid>
                <a:gridCol w="3276600">
                  <a:extLst>
                    <a:ext uri="{9D8B030D-6E8A-4147-A177-3AD203B41FA5}">
                      <a16:colId xmlns:a16="http://schemas.microsoft.com/office/drawing/2014/main" val="2333445348"/>
                    </a:ext>
                  </a:extLst>
                </a:gridCol>
                <a:gridCol w="3276600">
                  <a:extLst>
                    <a:ext uri="{9D8B030D-6E8A-4147-A177-3AD203B41FA5}">
                      <a16:colId xmlns:a16="http://schemas.microsoft.com/office/drawing/2014/main" val="800240427"/>
                    </a:ext>
                  </a:extLst>
                </a:gridCol>
              </a:tblGrid>
              <a:tr h="73415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l-GR" sz="20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Παράμετρος</a:t>
                      </a:r>
                      <a:endParaRPr lang="el-GR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l-GR" sz="20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Οριακές τιμές (mg/</a:t>
                      </a:r>
                      <a:r>
                        <a:rPr lang="el-GR" sz="2000" b="1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kg</a:t>
                      </a:r>
                      <a:r>
                        <a:rPr lang="el-GR" sz="20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DS</a:t>
                      </a:r>
                      <a:r>
                        <a:rPr lang="el-GR" sz="20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</a:t>
                      </a:r>
                      <a:endParaRPr lang="el-GR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850122"/>
                  </a:ext>
                </a:extLst>
              </a:tr>
              <a:tr h="40674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l-GR" sz="20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Cd</a:t>
                      </a:r>
                      <a:endParaRPr lang="el-GR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l-GR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20-40</a:t>
                      </a:r>
                      <a:endParaRPr lang="el-GR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1419404"/>
                  </a:ext>
                </a:extLst>
              </a:tr>
              <a:tr h="40674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l-GR" sz="20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Cu</a:t>
                      </a:r>
                      <a:endParaRPr lang="el-GR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l-GR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1000-1750</a:t>
                      </a:r>
                      <a:endParaRPr lang="el-GR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0360024"/>
                  </a:ext>
                </a:extLst>
              </a:tr>
              <a:tr h="40674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l-GR" sz="20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Ni</a:t>
                      </a:r>
                      <a:endParaRPr lang="el-GR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l-GR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300-400</a:t>
                      </a:r>
                      <a:endParaRPr lang="el-GR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3916426"/>
                  </a:ext>
                </a:extLst>
              </a:tr>
              <a:tr h="40674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l-GR" sz="20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Pb</a:t>
                      </a:r>
                      <a:endParaRPr lang="el-GR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l-GR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750-1200</a:t>
                      </a:r>
                      <a:endParaRPr lang="el-GR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7894767"/>
                  </a:ext>
                </a:extLst>
              </a:tr>
              <a:tr h="40674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l-GR" sz="20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Zn</a:t>
                      </a:r>
                      <a:endParaRPr lang="el-GR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l-GR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2500-4000</a:t>
                      </a:r>
                      <a:endParaRPr lang="el-GR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425550"/>
                  </a:ext>
                </a:extLst>
              </a:tr>
              <a:tr h="40674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l-GR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Hg</a:t>
                      </a:r>
                      <a:endParaRPr lang="el-GR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l-GR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16-25</a:t>
                      </a:r>
                      <a:endParaRPr lang="el-GR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7392969"/>
                  </a:ext>
                </a:extLst>
              </a:tr>
              <a:tr h="40674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l-GR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Cr</a:t>
                      </a:r>
                      <a:r>
                        <a:rPr lang="el-GR" sz="2000" baseline="30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aseline="30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*</a:t>
                      </a: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endParaRPr lang="el-GR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l-GR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el-GR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49719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6777707"/>
      </p:ext>
    </p:extLst>
  </p:cSld>
  <p:clrMapOvr>
    <a:masterClrMapping/>
  </p:clrMapOvr>
</p:sld>
</file>

<file path=ppt/theme/theme1.xml><?xml version="1.0" encoding="utf-8"?>
<a:theme xmlns:a="http://schemas.openxmlformats.org/drawingml/2006/main" name="Slipstream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7640</TotalTime>
  <Words>1110</Words>
  <Application>Microsoft Office PowerPoint</Application>
  <PresentationFormat>Προβολή στην οθόνη (4:3)</PresentationFormat>
  <Paragraphs>199</Paragraphs>
  <Slides>18</Slides>
  <Notes>0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5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18</vt:i4>
      </vt:variant>
    </vt:vector>
  </HeadingPairs>
  <TitlesOfParts>
    <vt:vector size="24" baseType="lpstr">
      <vt:lpstr>Arial</vt:lpstr>
      <vt:lpstr>Calibri</vt:lpstr>
      <vt:lpstr>Georgia</vt:lpstr>
      <vt:lpstr>Times New Roman</vt:lpstr>
      <vt:lpstr>Trebuchet MS</vt:lpstr>
      <vt:lpstr>Slipstream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stratis giannakis</dc:creator>
  <cp:lastModifiedBy>User</cp:lastModifiedBy>
  <cp:revision>577</cp:revision>
  <dcterms:created xsi:type="dcterms:W3CDTF">2006-08-16T00:00:00Z</dcterms:created>
  <dcterms:modified xsi:type="dcterms:W3CDTF">2025-03-24T15:02:19Z</dcterms:modified>
</cp:coreProperties>
</file>