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4"/>
  </p:notesMasterIdLst>
  <p:sldIdLst>
    <p:sldId id="256" r:id="rId2"/>
    <p:sldId id="257" r:id="rId3"/>
    <p:sldId id="300" r:id="rId4"/>
    <p:sldId id="301" r:id="rId5"/>
    <p:sldId id="302" r:id="rId6"/>
    <p:sldId id="303" r:id="rId7"/>
    <p:sldId id="305" r:id="rId8"/>
    <p:sldId id="306" r:id="rId9"/>
    <p:sldId id="307" r:id="rId10"/>
    <p:sldId id="308" r:id="rId11"/>
    <p:sldId id="309" r:id="rId12"/>
    <p:sldId id="31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C85BF-4880-4448-A4C1-5456B30208AA}" v="91" dt="2023-11-15T15:23:13.460"/>
    <p1510:client id="{C23A3CB8-0608-5C3E-BE01-01FDCD4E5416}" v="40" dt="2023-11-15T11:00:18.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65" autoAdjust="0"/>
  </p:normalViewPr>
  <p:slideViewPr>
    <p:cSldViewPr snapToGrid="0">
      <p:cViewPr varScale="1">
        <p:scale>
          <a:sx n="56" d="100"/>
          <a:sy n="56" d="100"/>
        </p:scale>
        <p:origin x="9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F41E8-3A2D-4724-A5B1-8EDC693ECE18}" type="datetimeFigureOut">
              <a:rPr lang="el-GR" smtClean="0"/>
              <a:t>9/2/2025</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C72FA-8444-43EB-AA93-3A9DB2FCD5EF}" type="slidenum">
              <a:rPr lang="el-GR" smtClean="0"/>
              <a:t>‹#›</a:t>
            </a:fld>
            <a:endParaRPr lang="el-GR"/>
          </a:p>
        </p:txBody>
      </p:sp>
    </p:spTree>
    <p:extLst>
      <p:ext uri="{BB962C8B-B14F-4D97-AF65-F5344CB8AC3E}">
        <p14:creationId xmlns:p14="http://schemas.microsoft.com/office/powerpoint/2010/main" val="89800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2CE97EC4-FF9E-452D-A1D8-19A35A1EDEB7}" type="datetime1">
              <a:rPr lang="el-GR" smtClean="0"/>
              <a:t>9/2/2025</a:t>
            </a:fld>
            <a:endParaRPr lang="el-GR"/>
          </a:p>
        </p:txBody>
      </p:sp>
      <p:sp>
        <p:nvSpPr>
          <p:cNvPr id="5" name="Footer Placeholder 4"/>
          <p:cNvSpPr>
            <a:spLocks noGrp="1"/>
          </p:cNvSpPr>
          <p:nvPr>
            <p:ph type="ftr" sz="quarter" idx="11"/>
          </p:nvPr>
        </p:nvSpPr>
        <p:spPr/>
        <p:txBody>
          <a:bodyPr/>
          <a:lstStyle/>
          <a:p>
            <a:r>
              <a:rPr lang="en-US" dirty="0"/>
              <a:t>BIOSOIL </a:t>
            </a:r>
            <a:endParaRPr lang="el-GR"/>
          </a:p>
        </p:txBody>
      </p:sp>
      <p:sp>
        <p:nvSpPr>
          <p:cNvPr id="6" name="Slide Number Placeholder 5"/>
          <p:cNvSpPr>
            <a:spLocks noGrp="1"/>
          </p:cNvSpPr>
          <p:nvPr>
            <p:ph type="sldNum" sz="quarter" idx="12"/>
          </p:nvPr>
        </p:nvSpPr>
        <p:spPr/>
        <p:txBody>
          <a:bodyPr/>
          <a:lstStyle/>
          <a:p>
            <a:fld id="{0E50B783-B644-4DDF-B5D0-920B2B823B30}"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10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DCDC274A-0186-4487-ABDB-3C9C6ED42EED}" type="datetime1">
              <a:rPr lang="el-GR" smtClean="0"/>
              <a:t>9/2/2025</a:t>
            </a:fld>
            <a:endParaRPr lang="el-GR"/>
          </a:p>
        </p:txBody>
      </p:sp>
      <p:sp>
        <p:nvSpPr>
          <p:cNvPr id="5" name="Footer Placeholder 4"/>
          <p:cNvSpPr>
            <a:spLocks noGrp="1"/>
          </p:cNvSpPr>
          <p:nvPr>
            <p:ph type="ftr" sz="quarter" idx="11"/>
          </p:nvPr>
        </p:nvSpPr>
        <p:spPr/>
        <p:txBody>
          <a:bodyPr/>
          <a:lstStyle/>
          <a:p>
            <a:r>
              <a:rPr lang="en-US" dirty="0"/>
              <a:t>BIOSOIL </a:t>
            </a:r>
            <a:endParaRPr lang="el-GR"/>
          </a:p>
        </p:txBody>
      </p:sp>
      <p:sp>
        <p:nvSpPr>
          <p:cNvPr id="6" name="Slide Number Placeholder 5"/>
          <p:cNvSpPr>
            <a:spLocks noGrp="1"/>
          </p:cNvSpPr>
          <p:nvPr>
            <p:ph type="sldNum" sz="quarter" idx="12"/>
          </p:nvPr>
        </p:nvSpPr>
        <p:spPr/>
        <p:txBody>
          <a:bodyPr/>
          <a:lstStyle/>
          <a:p>
            <a:fld id="{0E50B783-B644-4DDF-B5D0-920B2B823B30}" type="slidenum">
              <a:rPr lang="el-GR" smtClean="0"/>
              <a:t>‹#›</a:t>
            </a:fld>
            <a:endParaRPr lang="el-GR"/>
          </a:p>
        </p:txBody>
      </p:sp>
    </p:spTree>
    <p:extLst>
      <p:ext uri="{BB962C8B-B14F-4D97-AF65-F5344CB8AC3E}">
        <p14:creationId xmlns:p14="http://schemas.microsoft.com/office/powerpoint/2010/main" val="128242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F9CDB91-8A14-4A6A-A698-7378B52D912B}" type="datetime1">
              <a:rPr lang="el-GR" smtClean="0"/>
              <a:t>9/2/2025</a:t>
            </a:fld>
            <a:endParaRPr lang="el-GR"/>
          </a:p>
        </p:txBody>
      </p:sp>
      <p:sp>
        <p:nvSpPr>
          <p:cNvPr id="5" name="Footer Placeholder 4"/>
          <p:cNvSpPr>
            <a:spLocks noGrp="1"/>
          </p:cNvSpPr>
          <p:nvPr>
            <p:ph type="ftr" sz="quarter" idx="11"/>
          </p:nvPr>
        </p:nvSpPr>
        <p:spPr/>
        <p:txBody>
          <a:bodyPr/>
          <a:lstStyle/>
          <a:p>
            <a:r>
              <a:rPr lang="en-US" dirty="0"/>
              <a:t>BIOSOIL </a:t>
            </a:r>
            <a:endParaRPr lang="el-GR"/>
          </a:p>
        </p:txBody>
      </p:sp>
      <p:sp>
        <p:nvSpPr>
          <p:cNvPr id="6" name="Slide Number Placeholder 5"/>
          <p:cNvSpPr>
            <a:spLocks noGrp="1"/>
          </p:cNvSpPr>
          <p:nvPr>
            <p:ph type="sldNum" sz="quarter" idx="12"/>
          </p:nvPr>
        </p:nvSpPr>
        <p:spPr/>
        <p:txBody>
          <a:bodyPr/>
          <a:lstStyle/>
          <a:p>
            <a:fld id="{0E50B783-B644-4DDF-B5D0-920B2B823B30}" type="slidenum">
              <a:rPr lang="el-GR" smtClean="0"/>
              <a:t>‹#›</a:t>
            </a:fld>
            <a:endParaRPr lang="el-GR"/>
          </a:p>
        </p:txBody>
      </p:sp>
    </p:spTree>
    <p:extLst>
      <p:ext uri="{BB962C8B-B14F-4D97-AF65-F5344CB8AC3E}">
        <p14:creationId xmlns:p14="http://schemas.microsoft.com/office/powerpoint/2010/main" val="315088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F40F61-5201-42C7-9F93-A3B4B4FE860F}" type="datetime1">
              <a:rPr lang="el-GR" smtClean="0"/>
              <a:t>9/2/2025</a:t>
            </a:fld>
            <a:endParaRPr lang="el-GR"/>
          </a:p>
        </p:txBody>
      </p:sp>
      <p:sp>
        <p:nvSpPr>
          <p:cNvPr id="5" name="Footer Placeholder 4"/>
          <p:cNvSpPr>
            <a:spLocks noGrp="1"/>
          </p:cNvSpPr>
          <p:nvPr>
            <p:ph type="ftr" sz="quarter" idx="11"/>
          </p:nvPr>
        </p:nvSpPr>
        <p:spPr/>
        <p:txBody>
          <a:bodyPr/>
          <a:lstStyle/>
          <a:p>
            <a:r>
              <a:rPr lang="en-US" dirty="0"/>
              <a:t>BIOSOIL </a:t>
            </a:r>
            <a:endParaRPr lang="el-GR"/>
          </a:p>
        </p:txBody>
      </p:sp>
      <p:sp>
        <p:nvSpPr>
          <p:cNvPr id="6" name="Slide Number Placeholder 5"/>
          <p:cNvSpPr>
            <a:spLocks noGrp="1"/>
          </p:cNvSpPr>
          <p:nvPr>
            <p:ph type="sldNum" sz="quarter" idx="12"/>
          </p:nvPr>
        </p:nvSpPr>
        <p:spPr/>
        <p:txBody>
          <a:bodyPr/>
          <a:lstStyle/>
          <a:p>
            <a:fld id="{0E50B783-B644-4DDF-B5D0-920B2B823B30}" type="slidenum">
              <a:rPr lang="el-GR" smtClean="0"/>
              <a:t>‹#›</a:t>
            </a:fld>
            <a:endParaRPr lang="el-GR"/>
          </a:p>
        </p:txBody>
      </p:sp>
    </p:spTree>
    <p:extLst>
      <p:ext uri="{BB962C8B-B14F-4D97-AF65-F5344CB8AC3E}">
        <p14:creationId xmlns:p14="http://schemas.microsoft.com/office/powerpoint/2010/main" val="185930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10F8B13A-67CC-45CF-A275-FA63DF6FD17A}" type="datetime1">
              <a:rPr lang="el-GR" smtClean="0"/>
              <a:t>9/2/2025</a:t>
            </a:fld>
            <a:endParaRPr lang="el-GR"/>
          </a:p>
        </p:txBody>
      </p:sp>
      <p:sp>
        <p:nvSpPr>
          <p:cNvPr id="5" name="Footer Placeholder 4"/>
          <p:cNvSpPr>
            <a:spLocks noGrp="1"/>
          </p:cNvSpPr>
          <p:nvPr>
            <p:ph type="ftr" sz="quarter" idx="11"/>
          </p:nvPr>
        </p:nvSpPr>
        <p:spPr/>
        <p:txBody>
          <a:bodyPr/>
          <a:lstStyle/>
          <a:p>
            <a:r>
              <a:rPr lang="en-US" dirty="0"/>
              <a:t>BIOSOIL </a:t>
            </a:r>
            <a:endParaRPr lang="el-GR"/>
          </a:p>
        </p:txBody>
      </p:sp>
      <p:sp>
        <p:nvSpPr>
          <p:cNvPr id="6" name="Slide Number Placeholder 5"/>
          <p:cNvSpPr>
            <a:spLocks noGrp="1"/>
          </p:cNvSpPr>
          <p:nvPr>
            <p:ph type="sldNum" sz="quarter" idx="12"/>
          </p:nvPr>
        </p:nvSpPr>
        <p:spPr/>
        <p:txBody>
          <a:bodyPr/>
          <a:lstStyle/>
          <a:p>
            <a:fld id="{0E50B783-B644-4DDF-B5D0-920B2B823B30}"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88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AD3BB349-8EDE-47EC-9AB7-87EF8057B05D}" type="datetime1">
              <a:rPr lang="el-GR" smtClean="0"/>
              <a:t>9/2/2025</a:t>
            </a:fld>
            <a:endParaRPr lang="el-GR"/>
          </a:p>
        </p:txBody>
      </p:sp>
      <p:sp>
        <p:nvSpPr>
          <p:cNvPr id="6" name="Footer Placeholder 5"/>
          <p:cNvSpPr>
            <a:spLocks noGrp="1"/>
          </p:cNvSpPr>
          <p:nvPr>
            <p:ph type="ftr" sz="quarter" idx="11"/>
          </p:nvPr>
        </p:nvSpPr>
        <p:spPr/>
        <p:txBody>
          <a:bodyPr/>
          <a:lstStyle/>
          <a:p>
            <a:r>
              <a:rPr lang="en-US" dirty="0"/>
              <a:t>BIOSOIL </a:t>
            </a:r>
            <a:endParaRPr lang="el-GR"/>
          </a:p>
        </p:txBody>
      </p:sp>
      <p:sp>
        <p:nvSpPr>
          <p:cNvPr id="7" name="Slide Number Placeholder 6"/>
          <p:cNvSpPr>
            <a:spLocks noGrp="1"/>
          </p:cNvSpPr>
          <p:nvPr>
            <p:ph type="sldNum" sz="quarter" idx="12"/>
          </p:nvPr>
        </p:nvSpPr>
        <p:spPr/>
        <p:txBody>
          <a:bodyPr/>
          <a:lstStyle/>
          <a:p>
            <a:fld id="{0E50B783-B644-4DDF-B5D0-920B2B823B30}" type="slidenum">
              <a:rPr lang="el-GR" smtClean="0"/>
              <a:t>‹#›</a:t>
            </a:fld>
            <a:endParaRPr lang="el-GR"/>
          </a:p>
        </p:txBody>
      </p:sp>
    </p:spTree>
    <p:extLst>
      <p:ext uri="{BB962C8B-B14F-4D97-AF65-F5344CB8AC3E}">
        <p14:creationId xmlns:p14="http://schemas.microsoft.com/office/powerpoint/2010/main" val="364849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097280" y="2582334"/>
            <a:ext cx="4937760" cy="33782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217920" y="2582334"/>
            <a:ext cx="4937760" cy="33782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227F7F3C-FEE3-4D34-AAA7-4DFAFAEBA844}" type="datetime1">
              <a:rPr lang="el-GR" smtClean="0"/>
              <a:t>9/2/2025</a:t>
            </a:fld>
            <a:endParaRPr lang="el-GR"/>
          </a:p>
        </p:txBody>
      </p:sp>
      <p:sp>
        <p:nvSpPr>
          <p:cNvPr id="8" name="Footer Placeholder 7"/>
          <p:cNvSpPr>
            <a:spLocks noGrp="1"/>
          </p:cNvSpPr>
          <p:nvPr>
            <p:ph type="ftr" sz="quarter" idx="11"/>
          </p:nvPr>
        </p:nvSpPr>
        <p:spPr/>
        <p:txBody>
          <a:bodyPr/>
          <a:lstStyle/>
          <a:p>
            <a:r>
              <a:rPr lang="en-US" dirty="0"/>
              <a:t>BIOSOIL </a:t>
            </a:r>
            <a:endParaRPr lang="el-GR"/>
          </a:p>
        </p:txBody>
      </p:sp>
      <p:sp>
        <p:nvSpPr>
          <p:cNvPr id="9" name="Slide Number Placeholder 8"/>
          <p:cNvSpPr>
            <a:spLocks noGrp="1"/>
          </p:cNvSpPr>
          <p:nvPr>
            <p:ph type="sldNum" sz="quarter" idx="12"/>
          </p:nvPr>
        </p:nvSpPr>
        <p:spPr/>
        <p:txBody>
          <a:bodyPr/>
          <a:lstStyle/>
          <a:p>
            <a:fld id="{0E50B783-B644-4DDF-B5D0-920B2B823B30}" type="slidenum">
              <a:rPr lang="el-GR" smtClean="0"/>
              <a:t>‹#›</a:t>
            </a:fld>
            <a:endParaRPr lang="el-GR"/>
          </a:p>
        </p:txBody>
      </p:sp>
    </p:spTree>
    <p:extLst>
      <p:ext uri="{BB962C8B-B14F-4D97-AF65-F5344CB8AC3E}">
        <p14:creationId xmlns:p14="http://schemas.microsoft.com/office/powerpoint/2010/main" val="49225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DF46931F-D8D7-40C1-9370-A513C360FFF5}" type="datetime1">
              <a:rPr lang="el-GR" smtClean="0"/>
              <a:t>9/2/2025</a:t>
            </a:fld>
            <a:endParaRPr lang="el-GR"/>
          </a:p>
        </p:txBody>
      </p:sp>
      <p:sp>
        <p:nvSpPr>
          <p:cNvPr id="4" name="Footer Placeholder 3"/>
          <p:cNvSpPr>
            <a:spLocks noGrp="1"/>
          </p:cNvSpPr>
          <p:nvPr>
            <p:ph type="ftr" sz="quarter" idx="11"/>
          </p:nvPr>
        </p:nvSpPr>
        <p:spPr/>
        <p:txBody>
          <a:bodyPr/>
          <a:lstStyle/>
          <a:p>
            <a:r>
              <a:rPr lang="en-US" dirty="0"/>
              <a:t>BIOSOIL </a:t>
            </a:r>
            <a:endParaRPr lang="el-GR"/>
          </a:p>
        </p:txBody>
      </p:sp>
      <p:sp>
        <p:nvSpPr>
          <p:cNvPr id="5" name="Slide Number Placeholder 4"/>
          <p:cNvSpPr>
            <a:spLocks noGrp="1"/>
          </p:cNvSpPr>
          <p:nvPr>
            <p:ph type="sldNum" sz="quarter" idx="12"/>
          </p:nvPr>
        </p:nvSpPr>
        <p:spPr/>
        <p:txBody>
          <a:bodyPr/>
          <a:lstStyle/>
          <a:p>
            <a:fld id="{0E50B783-B644-4DDF-B5D0-920B2B823B30}" type="slidenum">
              <a:rPr lang="el-GR" smtClean="0"/>
              <a:t>‹#›</a:t>
            </a:fld>
            <a:endParaRPr lang="el-GR"/>
          </a:p>
        </p:txBody>
      </p:sp>
    </p:spTree>
    <p:extLst>
      <p:ext uri="{BB962C8B-B14F-4D97-AF65-F5344CB8AC3E}">
        <p14:creationId xmlns:p14="http://schemas.microsoft.com/office/powerpoint/2010/main" val="327042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3D15B2-F5AC-422B-AEC4-C4347A82DDB2}" type="datetime1">
              <a:rPr lang="el-GR" smtClean="0"/>
              <a:t>9/2/2025</a:t>
            </a:fld>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BIOSOIL </a:t>
            </a:r>
            <a:endParaRPr lang="el-GR"/>
          </a:p>
        </p:txBody>
      </p:sp>
      <p:sp>
        <p:nvSpPr>
          <p:cNvPr id="9" name="Slide Number Placeholder 8"/>
          <p:cNvSpPr>
            <a:spLocks noGrp="1"/>
          </p:cNvSpPr>
          <p:nvPr>
            <p:ph type="sldNum" sz="quarter" idx="12"/>
          </p:nvPr>
        </p:nvSpPr>
        <p:spPr/>
        <p:txBody>
          <a:bodyPr/>
          <a:lstStyle/>
          <a:p>
            <a:fld id="{0E50B783-B644-4DDF-B5D0-920B2B823B30}" type="slidenum">
              <a:rPr lang="el-GR" smtClean="0"/>
              <a:t>‹#›</a:t>
            </a:fld>
            <a:endParaRPr lang="el-GR"/>
          </a:p>
        </p:txBody>
      </p:sp>
    </p:spTree>
    <p:extLst>
      <p:ext uri="{BB962C8B-B14F-4D97-AF65-F5344CB8AC3E}">
        <p14:creationId xmlns:p14="http://schemas.microsoft.com/office/powerpoint/2010/main" val="322385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4FB01A-26EB-4C84-95B5-81B1E9FCD847}" type="datetime1">
              <a:rPr lang="el-GR" smtClean="0"/>
              <a:t>9/2/2025</a:t>
            </a:fld>
            <a:endParaRPr lang="el-G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BIOSOIL </a:t>
            </a:r>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50B783-B644-4DDF-B5D0-920B2B823B30}" type="slidenum">
              <a:rPr lang="el-GR" smtClean="0"/>
              <a:t>‹#›</a:t>
            </a:fld>
            <a:endParaRPr lang="el-GR"/>
          </a:p>
        </p:txBody>
      </p:sp>
    </p:spTree>
    <p:extLst>
      <p:ext uri="{BB962C8B-B14F-4D97-AF65-F5344CB8AC3E}">
        <p14:creationId xmlns:p14="http://schemas.microsoft.com/office/powerpoint/2010/main" val="164097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E50D04B-7C55-41B8-AAA1-06D9E46B7B53}" type="datetime1">
              <a:rPr lang="el-GR" smtClean="0"/>
              <a:t>9/2/2025</a:t>
            </a:fld>
            <a:endParaRPr lang="el-GR"/>
          </a:p>
        </p:txBody>
      </p:sp>
      <p:sp>
        <p:nvSpPr>
          <p:cNvPr id="6" name="Footer Placeholder 5"/>
          <p:cNvSpPr>
            <a:spLocks noGrp="1"/>
          </p:cNvSpPr>
          <p:nvPr>
            <p:ph type="ftr" sz="quarter" idx="11"/>
          </p:nvPr>
        </p:nvSpPr>
        <p:spPr/>
        <p:txBody>
          <a:bodyPr/>
          <a:lstStyle/>
          <a:p>
            <a:r>
              <a:rPr lang="en-US" dirty="0"/>
              <a:t>BIOSOIL </a:t>
            </a:r>
            <a:endParaRPr lang="el-GR"/>
          </a:p>
        </p:txBody>
      </p:sp>
      <p:sp>
        <p:nvSpPr>
          <p:cNvPr id="7" name="Slide Number Placeholder 6"/>
          <p:cNvSpPr>
            <a:spLocks noGrp="1"/>
          </p:cNvSpPr>
          <p:nvPr>
            <p:ph type="sldNum" sz="quarter" idx="12"/>
          </p:nvPr>
        </p:nvSpPr>
        <p:spPr/>
        <p:txBody>
          <a:bodyPr/>
          <a:lstStyle/>
          <a:p>
            <a:fld id="{0E50B783-B644-4DDF-B5D0-920B2B823B30}" type="slidenum">
              <a:rPr lang="el-GR" smtClean="0"/>
              <a:t>‹#›</a:t>
            </a:fld>
            <a:endParaRPr lang="el-GR"/>
          </a:p>
        </p:txBody>
      </p:sp>
    </p:spTree>
    <p:extLst>
      <p:ext uri="{BB962C8B-B14F-4D97-AF65-F5344CB8AC3E}">
        <p14:creationId xmlns:p14="http://schemas.microsoft.com/office/powerpoint/2010/main" val="402169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E45FB-33D1-48C3-AC2F-B75364591FC8}" type="datetime1">
              <a:rPr lang="el-GR" smtClean="0"/>
              <a:t>9/2/2025</a:t>
            </a:fld>
            <a:endParaRPr lang="el-G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BIOSOIL </a:t>
            </a:r>
            <a:endParaRPr lang="el-G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50B783-B644-4DDF-B5D0-920B2B823B30}" type="slidenum">
              <a:rPr lang="el-GR" smtClean="0"/>
              <a:t>‹#›</a:t>
            </a:fld>
            <a:endParaRPr lang="el-G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347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hydro.civil.auth.gr/labs/2008-11-20-10-36-19.html" TargetMode="External"/><Relationship Id="rId2" Type="http://schemas.openxmlformats.org/officeDocument/2006/relationships/hyperlink" Target="http://hydro.civil.auth.gr/labs/2008-11-20-10-35-25.html" TargetMode="External"/><Relationship Id="rId1" Type="http://schemas.openxmlformats.org/officeDocument/2006/relationships/slideLayout" Target="../slideLayouts/slideLayout4.xml"/><Relationship Id="rId5" Type="http://schemas.openxmlformats.org/officeDocument/2006/relationships/hyperlink" Target="http://marine_lab.civil.auth.gr/" TargetMode="External"/><Relationship Id="rId4" Type="http://schemas.openxmlformats.org/officeDocument/2006/relationships/hyperlink" Target="http://hydro.civil.auth.gr/leep.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tgm.civil.auth.gr/index.php?option=com_content&amp;view=article&amp;id=124&amp;Itemid=172&amp;lang=el" TargetMode="External"/><Relationship Id="rId2" Type="http://schemas.openxmlformats.org/officeDocument/2006/relationships/hyperlink" Target="http://tgm.civil.auth.gr/index.php?option=com_content&amp;view=article&amp;id=122&amp;Itemid=178&amp;lang=el" TargetMode="External"/><Relationship Id="rId1" Type="http://schemas.openxmlformats.org/officeDocument/2006/relationships/slideLayout" Target="../slideLayouts/slideLayout4.xml"/><Relationship Id="rId5" Type="http://schemas.openxmlformats.org/officeDocument/2006/relationships/hyperlink" Target="http://tgm.civil.auth.gr/index.php?option=com_content&amp;view=article&amp;id=119&amp;Itemid=179&amp;lang=el" TargetMode="External"/><Relationship Id="rId4" Type="http://schemas.openxmlformats.org/officeDocument/2006/relationships/hyperlink" Target="http://tgm.civil.auth.gr/index.php?option=com_content&amp;view=article&amp;id=123&amp;Itemid=177&amp;lang=e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Θέση κειμένου 5">
            <a:extLst>
              <a:ext uri="{FF2B5EF4-FFF2-40B4-BE49-F238E27FC236}">
                <a16:creationId xmlns:a16="http://schemas.microsoft.com/office/drawing/2014/main" id="{EFB6DFA1-4A68-0300-85FB-2084E3066775}"/>
              </a:ext>
            </a:extLst>
          </p:cNvPr>
          <p:cNvSpPr>
            <a:spLocks noGrp="1"/>
          </p:cNvSpPr>
          <p:nvPr>
            <p:ph type="subTitle" idx="1"/>
          </p:nvPr>
        </p:nvSpPr>
        <p:spPr>
          <a:xfrm>
            <a:off x="1158148" y="5046171"/>
            <a:ext cx="5517659" cy="632734"/>
          </a:xfrm>
        </p:spPr>
        <p:txBody>
          <a:bodyPr vert="horz" lIns="91440" tIns="45720" rIns="91440" bIns="45720" rtlCol="0">
            <a:noAutofit/>
          </a:bodyPr>
          <a:lstStyle/>
          <a:p>
            <a:pPr>
              <a:spcBef>
                <a:spcPts val="600"/>
              </a:spcBef>
            </a:pPr>
            <a:r>
              <a:rPr lang="el-GR" sz="1800" spc="-50" dirty="0" err="1">
                <a:solidFill>
                  <a:srgbClr val="000000"/>
                </a:solidFill>
                <a:latin typeface="Aptos" panose="020B0004020202020204" pitchFamily="34" charset="0"/>
                <a:ea typeface="+mj-ea"/>
                <a:cs typeface="+mj-cs"/>
              </a:rPr>
              <a:t>ΑθανΑσιος</a:t>
            </a:r>
            <a:r>
              <a:rPr lang="el-GR" sz="1800" spc="-50" dirty="0">
                <a:solidFill>
                  <a:srgbClr val="000000"/>
                </a:solidFill>
                <a:latin typeface="Aptos" panose="020B0004020202020204" pitchFamily="34" charset="0"/>
                <a:ea typeface="+mj-ea"/>
                <a:cs typeface="+mj-cs"/>
              </a:rPr>
              <a:t> </a:t>
            </a:r>
            <a:r>
              <a:rPr lang="el-GR" sz="1800" spc="-50" dirty="0" err="1">
                <a:solidFill>
                  <a:srgbClr val="000000"/>
                </a:solidFill>
                <a:latin typeface="Aptos" panose="020B0004020202020204" pitchFamily="34" charset="0"/>
                <a:ea typeface="+mj-ea"/>
                <a:cs typeface="+mj-cs"/>
              </a:rPr>
              <a:t>ΚοΥγκολος</a:t>
            </a:r>
            <a:endParaRPr lang="el-GR" sz="1800" spc="-50" dirty="0">
              <a:solidFill>
                <a:srgbClr val="000000"/>
              </a:solidFill>
              <a:latin typeface="Aptos" panose="020B0004020202020204" pitchFamily="34" charset="0"/>
              <a:ea typeface="+mj-ea"/>
              <a:cs typeface="+mj-cs"/>
            </a:endParaRPr>
          </a:p>
          <a:p>
            <a:pPr>
              <a:spcBef>
                <a:spcPts val="600"/>
              </a:spcBef>
            </a:pPr>
            <a:r>
              <a:rPr lang="el-GR" sz="1800" spc="-50" dirty="0" err="1">
                <a:solidFill>
                  <a:srgbClr val="000000"/>
                </a:solidFill>
                <a:latin typeface="Aptos" panose="020B0004020202020204" pitchFamily="34" charset="0"/>
                <a:ea typeface="+mj-ea"/>
                <a:cs typeface="+mj-cs"/>
              </a:rPr>
              <a:t>ΚαθηγητΗς</a:t>
            </a:r>
            <a:r>
              <a:rPr lang="el-GR" sz="1800" spc="-50" dirty="0">
                <a:solidFill>
                  <a:srgbClr val="000000"/>
                </a:solidFill>
                <a:latin typeface="Aptos" panose="020B0004020202020204" pitchFamily="34" charset="0"/>
                <a:ea typeface="+mj-ea"/>
                <a:cs typeface="+mj-cs"/>
              </a:rPr>
              <a:t>, ΤΜΗΜΑ ΠΟΛΙΤΙΚΩΝ ΜΗΧΑΝΙΚΩΝ ΑΠΘ</a:t>
            </a:r>
          </a:p>
        </p:txBody>
      </p:sp>
      <p:sp>
        <p:nvSpPr>
          <p:cNvPr id="10" name="Θέση αριθμού διαφάνειας 9">
            <a:extLst>
              <a:ext uri="{FF2B5EF4-FFF2-40B4-BE49-F238E27FC236}">
                <a16:creationId xmlns:a16="http://schemas.microsoft.com/office/drawing/2014/main" id="{DEA5684E-BA00-9A64-B5F8-032277AB7036}"/>
              </a:ext>
            </a:extLst>
          </p:cNvPr>
          <p:cNvSpPr>
            <a:spLocks noGrp="1"/>
          </p:cNvSpPr>
          <p:nvPr>
            <p:ph type="sldNum" sz="quarter" idx="12"/>
          </p:nvPr>
        </p:nvSpPr>
        <p:spPr/>
        <p:txBody>
          <a:bodyPr/>
          <a:lstStyle/>
          <a:p>
            <a:fld id="{0E50B783-B644-4DDF-B5D0-920B2B823B30}" type="slidenum">
              <a:rPr lang="el-GR" smtClean="0"/>
              <a:t>1</a:t>
            </a:fld>
            <a:endParaRPr lang="el-GR"/>
          </a:p>
        </p:txBody>
      </p:sp>
      <p:pic>
        <p:nvPicPr>
          <p:cNvPr id="4" name="Εικόνα 3" descr="Εικόνα που περιέχει φυτό, εξωτερικός χώρος/ύπαιθρος, βότανο, χορτάρι&#10;&#10;Περιγραφή που δημιουργήθηκε αυτόματα">
            <a:extLst>
              <a:ext uri="{FF2B5EF4-FFF2-40B4-BE49-F238E27FC236}">
                <a16:creationId xmlns:a16="http://schemas.microsoft.com/office/drawing/2014/main" id="{2679A502-C7D9-0367-1898-076A6EB1A7B7}"/>
              </a:ext>
            </a:extLst>
          </p:cNvPr>
          <p:cNvPicPr>
            <a:picLocks noChangeAspect="1"/>
          </p:cNvPicPr>
          <p:nvPr/>
        </p:nvPicPr>
        <p:blipFill>
          <a:blip r:embed="rId2"/>
          <a:stretch>
            <a:fillRect/>
          </a:stretch>
        </p:blipFill>
        <p:spPr>
          <a:xfrm>
            <a:off x="8555355" y="1737359"/>
            <a:ext cx="2737485" cy="4114800"/>
          </a:xfrm>
          <a:prstGeom prst="rect">
            <a:avLst/>
          </a:prstGeom>
        </p:spPr>
      </p:pic>
      <p:pic>
        <p:nvPicPr>
          <p:cNvPr id="5" name="Εικόνα 4" descr="Εικόνα που περιέχει παιδική τέχνη, clipart&#10;&#10;Περιγραφή που δημιουργήθηκε αυτόματα">
            <a:extLst>
              <a:ext uri="{FF2B5EF4-FFF2-40B4-BE49-F238E27FC236}">
                <a16:creationId xmlns:a16="http://schemas.microsoft.com/office/drawing/2014/main" id="{A4766B9A-5838-5D64-0547-DEA541E072E4}"/>
              </a:ext>
            </a:extLst>
          </p:cNvPr>
          <p:cNvPicPr>
            <a:picLocks noChangeAspect="1"/>
          </p:cNvPicPr>
          <p:nvPr/>
        </p:nvPicPr>
        <p:blipFill>
          <a:blip r:embed="rId3"/>
          <a:stretch>
            <a:fillRect/>
          </a:stretch>
        </p:blipFill>
        <p:spPr>
          <a:xfrm>
            <a:off x="7830502" y="731520"/>
            <a:ext cx="847725" cy="800100"/>
          </a:xfrm>
          <a:prstGeom prst="rect">
            <a:avLst/>
          </a:prstGeom>
        </p:spPr>
      </p:pic>
      <p:pic>
        <p:nvPicPr>
          <p:cNvPr id="11" name="Εικόνα 10" descr="A picture containing text, font, logo, symbol&#10;&#10;Description automatically generated">
            <a:extLst>
              <a:ext uri="{FF2B5EF4-FFF2-40B4-BE49-F238E27FC236}">
                <a16:creationId xmlns:a16="http://schemas.microsoft.com/office/drawing/2014/main" id="{CFCD547B-791E-C9A3-0A8D-2D628703286E}"/>
              </a:ext>
            </a:extLst>
          </p:cNvPr>
          <p:cNvPicPr>
            <a:picLocks noChangeAspect="1"/>
          </p:cNvPicPr>
          <p:nvPr/>
        </p:nvPicPr>
        <p:blipFill>
          <a:blip r:embed="rId4"/>
          <a:stretch>
            <a:fillRect/>
          </a:stretch>
        </p:blipFill>
        <p:spPr>
          <a:xfrm>
            <a:off x="9740265" y="866844"/>
            <a:ext cx="1552575" cy="800100"/>
          </a:xfrm>
          <a:prstGeom prst="rect">
            <a:avLst/>
          </a:prstGeom>
        </p:spPr>
      </p:pic>
      <p:pic>
        <p:nvPicPr>
          <p:cNvPr id="12" name="Εικόνα 11" descr="Πράσινο Ταμείο | LIFE GRECABAT">
            <a:extLst>
              <a:ext uri="{FF2B5EF4-FFF2-40B4-BE49-F238E27FC236}">
                <a16:creationId xmlns:a16="http://schemas.microsoft.com/office/drawing/2014/main" id="{D08E0569-A58F-AAC0-D5CD-CCD2F8978FF8}"/>
              </a:ext>
            </a:extLst>
          </p:cNvPr>
          <p:cNvPicPr>
            <a:picLocks noChangeAspect="1"/>
          </p:cNvPicPr>
          <p:nvPr/>
        </p:nvPicPr>
        <p:blipFill>
          <a:blip r:embed="rId5"/>
          <a:stretch>
            <a:fillRect/>
          </a:stretch>
        </p:blipFill>
        <p:spPr>
          <a:xfrm>
            <a:off x="8759190" y="866844"/>
            <a:ext cx="819150" cy="819150"/>
          </a:xfrm>
          <a:prstGeom prst="rect">
            <a:avLst/>
          </a:prstGeom>
        </p:spPr>
      </p:pic>
      <p:sp>
        <p:nvSpPr>
          <p:cNvPr id="13" name="Τίτλος 12">
            <a:extLst>
              <a:ext uri="{FF2B5EF4-FFF2-40B4-BE49-F238E27FC236}">
                <a16:creationId xmlns:a16="http://schemas.microsoft.com/office/drawing/2014/main" id="{AA15BD52-D7A0-3CFF-E3B3-8CABDB87F0DB}"/>
              </a:ext>
            </a:extLst>
          </p:cNvPr>
          <p:cNvSpPr>
            <a:spLocks noGrp="1"/>
          </p:cNvSpPr>
          <p:nvPr>
            <p:ph type="ctrTitle"/>
          </p:nvPr>
        </p:nvSpPr>
        <p:spPr>
          <a:xfrm>
            <a:off x="1097280" y="758952"/>
            <a:ext cx="7296150" cy="3566160"/>
          </a:xfrm>
        </p:spPr>
        <p:txBody>
          <a:bodyPr/>
          <a:lstStyle/>
          <a:p>
            <a:br>
              <a:rPr lang="el-GR" sz="2800" b="0" i="0" u="none" strike="noStrike" baseline="0" dirty="0">
                <a:solidFill>
                  <a:srgbClr val="000000"/>
                </a:solidFill>
                <a:latin typeface="Aptos" panose="020B0004020202020204" pitchFamily="34" charset="0"/>
              </a:rPr>
            </a:br>
            <a:r>
              <a:rPr lang="el-GR" sz="2800" dirty="0">
                <a:solidFill>
                  <a:srgbClr val="000000"/>
                </a:solidFill>
                <a:latin typeface="Aptos" panose="020B0004020202020204" pitchFamily="34" charset="0"/>
              </a:rPr>
              <a:t>Συνοπτική παρουσίαση του έργου </a:t>
            </a:r>
            <a:r>
              <a:rPr lang="en-US" sz="2800" dirty="0">
                <a:solidFill>
                  <a:srgbClr val="000000"/>
                </a:solidFill>
                <a:latin typeface="Aptos" panose="020B0004020202020204" pitchFamily="34" charset="0"/>
              </a:rPr>
              <a:t>BIOSOIL</a:t>
            </a:r>
            <a:br>
              <a:rPr lang="el-GR" sz="1800" b="0" i="0" u="none" strike="noStrike" baseline="0" dirty="0">
                <a:solidFill>
                  <a:srgbClr val="000000"/>
                </a:solidFill>
                <a:latin typeface="Aptos" panose="020B0004020202020204" pitchFamily="34" charset="0"/>
              </a:rPr>
            </a:br>
            <a:endParaRPr lang="el-GR" dirty="0"/>
          </a:p>
        </p:txBody>
      </p:sp>
    </p:spTree>
    <p:extLst>
      <p:ext uri="{BB962C8B-B14F-4D97-AF65-F5344CB8AC3E}">
        <p14:creationId xmlns:p14="http://schemas.microsoft.com/office/powerpoint/2010/main" val="390475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35306-F9B3-648C-6A85-725C54F3D4B2}"/>
            </a:ext>
          </a:extLst>
        </p:cNvPr>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1AA9CFEA-1F37-D55A-E499-714CDE4A24DA}"/>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10</a:t>
            </a:fld>
            <a:endParaRPr lang="el-GR"/>
          </a:p>
        </p:txBody>
      </p:sp>
      <p:sp>
        <p:nvSpPr>
          <p:cNvPr id="9" name="TextBox 8">
            <a:extLst>
              <a:ext uri="{FF2B5EF4-FFF2-40B4-BE49-F238E27FC236}">
                <a16:creationId xmlns:a16="http://schemas.microsoft.com/office/drawing/2014/main" id="{D76294F4-2D7A-1322-C666-ABC60FBEE1DA}"/>
              </a:ext>
            </a:extLst>
          </p:cNvPr>
          <p:cNvSpPr txBox="1"/>
          <p:nvPr/>
        </p:nvSpPr>
        <p:spPr>
          <a:xfrm>
            <a:off x="0" y="1833401"/>
            <a:ext cx="12192000" cy="5632311"/>
          </a:xfrm>
          <a:prstGeom prst="rect">
            <a:avLst/>
          </a:prstGeom>
          <a:noFill/>
        </p:spPr>
        <p:txBody>
          <a:bodyPr wrap="square">
            <a:spAutoFit/>
          </a:bodyPr>
          <a:lstStyle/>
          <a:p>
            <a:pPr algn="l">
              <a:spcBef>
                <a:spcPts val="600"/>
              </a:spcBef>
              <a:spcAft>
                <a:spcPts val="600"/>
              </a:spcAft>
            </a:pPr>
            <a:r>
              <a:rPr lang="el-GR" sz="2000" dirty="0"/>
              <a:t>Τα πακέτα εργασίας περιλαμβάνουν</a:t>
            </a:r>
          </a:p>
          <a:p>
            <a:pPr algn="l">
              <a:spcBef>
                <a:spcPts val="600"/>
              </a:spcBef>
              <a:spcAft>
                <a:spcPts val="600"/>
              </a:spcAft>
            </a:pPr>
            <a:r>
              <a:rPr lang="el-GR" sz="2000" dirty="0"/>
              <a:t>-ΠΕ-4: Εφαρμογή και διερεύνηση αποτελεσματικότητας μεθόδων σε μικρή και μεγάλη κλίμακα</a:t>
            </a:r>
          </a:p>
          <a:p>
            <a:pPr algn="l">
              <a:spcBef>
                <a:spcPts val="600"/>
              </a:spcBef>
              <a:spcAft>
                <a:spcPts val="600"/>
              </a:spcAft>
            </a:pPr>
            <a:r>
              <a:rPr lang="el-GR" sz="2000" dirty="0"/>
              <a:t>δηλαδή την «καρδιά» του φυσικού αντικειμένου με </a:t>
            </a:r>
            <a:r>
              <a:rPr lang="en-US" sz="2000" dirty="0"/>
              <a:t>scaling up </a:t>
            </a:r>
            <a:r>
              <a:rPr lang="el-GR" sz="2000" dirty="0"/>
              <a:t>των πειραμάτων του ΠΕ-3, με εφαρμογή στον αγρό και σε εδαφικά δοκίμια/ομοιώματα εδαφικών στρώσεων </a:t>
            </a:r>
          </a:p>
          <a:p>
            <a:pPr algn="l">
              <a:spcBef>
                <a:spcPts val="600"/>
              </a:spcBef>
              <a:spcAft>
                <a:spcPts val="600"/>
              </a:spcAft>
            </a:pPr>
            <a:r>
              <a:rPr lang="el-GR" sz="2000" dirty="0"/>
              <a:t>-το ΠΕ-5: Δημιουργία και πιλοτική λειτουργία δράσης επιστήμης των πολιτών </a:t>
            </a:r>
          </a:p>
          <a:p>
            <a:pPr algn="l">
              <a:spcBef>
                <a:spcPts val="600"/>
              </a:spcBef>
              <a:spcAft>
                <a:spcPts val="600"/>
              </a:spcAft>
            </a:pPr>
            <a:r>
              <a:rPr lang="el-GR" sz="2000" dirty="0"/>
              <a:t>με αντικείμενο τη δημιουργία και την πιλοτική εφαρμογή των δράσεων επιστήμης των πολιτών. O στόχος της επιστήμης των πολιτών είναι να εμπλέξει ομάδες χρηστών στις δράσεις της βιώσιμης ανάπτυξης και του περιβάλλοντος, όπου σε διαφορετική περίπτωση δεν θα συμμετείχαν σε τέτοιες δραστηριότητες.</a:t>
            </a:r>
          </a:p>
          <a:p>
            <a:pPr algn="l">
              <a:spcBef>
                <a:spcPts val="600"/>
              </a:spcBef>
              <a:spcAft>
                <a:spcPts val="600"/>
              </a:spcAft>
            </a:pPr>
            <a:r>
              <a:rPr lang="el-GR" sz="2000" dirty="0"/>
              <a:t>-το ΠΕ-6: Επικοινωνία και διάδοση του έργου </a:t>
            </a:r>
          </a:p>
          <a:p>
            <a:pPr algn="l">
              <a:spcBef>
                <a:spcPts val="600"/>
              </a:spcBef>
              <a:spcAft>
                <a:spcPts val="600"/>
              </a:spcAft>
            </a:pPr>
            <a:r>
              <a:rPr lang="el-GR" sz="2000" dirty="0"/>
              <a:t>με αποκλειστική </a:t>
            </a:r>
            <a:r>
              <a:rPr lang="el-GR" sz="2000" dirty="0" err="1"/>
              <a:t>ενασχολήση</a:t>
            </a:r>
            <a:r>
              <a:rPr lang="el-GR" sz="2000" dirty="0"/>
              <a:t> με τη διάχυση των αποτελεσμάτων, την ενημέρωση μελών επαγγελματικών ομάδων, της επιστημονικής κοινότητας, των φορέων χάραξης πολιτικής σε τοπικό, περιφερειακό και εθνικό επίπεδο και του γενικού κοινού. </a:t>
            </a:r>
            <a:endParaRPr lang="el-GR" sz="2000" dirty="0">
              <a:solidFill>
                <a:srgbClr val="404040"/>
              </a:solidFill>
              <a:latin typeface="Calibri" panose="020F0502020204030204" pitchFamily="34" charset="0"/>
              <a:cs typeface="Calibri" panose="020F0502020204030204" pitchFamily="34" charset="0"/>
            </a:endParaRP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p:txBody>
      </p:sp>
      <p:sp>
        <p:nvSpPr>
          <p:cNvPr id="12" name="Τίτλος 1">
            <a:extLst>
              <a:ext uri="{FF2B5EF4-FFF2-40B4-BE49-F238E27FC236}">
                <a16:creationId xmlns:a16="http://schemas.microsoft.com/office/drawing/2014/main" id="{C7AAAB6B-ADB5-0D51-07CB-148B0FADD447}"/>
              </a:ext>
            </a:extLst>
          </p:cNvPr>
          <p:cNvSpPr txBox="1">
            <a:spLocks/>
          </p:cNvSpPr>
          <p:nvPr/>
        </p:nvSpPr>
        <p:spPr>
          <a:xfrm>
            <a:off x="577140" y="54483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Το </a:t>
            </a:r>
            <a:r>
              <a:rPr lang="en-US" sz="3200" dirty="0"/>
              <a:t>BIOSOIL </a:t>
            </a:r>
            <a:r>
              <a:rPr lang="el-GR" sz="3200" dirty="0"/>
              <a:t>με μια ματιά</a:t>
            </a:r>
            <a:endParaRPr lang="en-US" sz="3200" dirty="0"/>
          </a:p>
        </p:txBody>
      </p:sp>
    </p:spTree>
    <p:extLst>
      <p:ext uri="{BB962C8B-B14F-4D97-AF65-F5344CB8AC3E}">
        <p14:creationId xmlns:p14="http://schemas.microsoft.com/office/powerpoint/2010/main" val="55551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79FE9C-CFAA-A7C9-CDC3-E5C487E1F489}"/>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875CBB91-1500-B78D-898D-45F66DE6CC01}"/>
              </a:ext>
            </a:extLst>
          </p:cNvPr>
          <p:cNvSpPr>
            <a:spLocks noGrp="1"/>
          </p:cNvSpPr>
          <p:nvPr>
            <p:ph sz="half" idx="1"/>
          </p:nvPr>
        </p:nvSpPr>
        <p:spPr/>
        <p:txBody>
          <a:bodyPr/>
          <a:lstStyle/>
          <a:p>
            <a:endParaRPr lang="el-GR"/>
          </a:p>
        </p:txBody>
      </p:sp>
      <p:sp>
        <p:nvSpPr>
          <p:cNvPr id="4" name="Θέση περιεχομένου 3">
            <a:extLst>
              <a:ext uri="{FF2B5EF4-FFF2-40B4-BE49-F238E27FC236}">
                <a16:creationId xmlns:a16="http://schemas.microsoft.com/office/drawing/2014/main" id="{81815A19-DB35-A1C9-BAEA-0BADB25362A2}"/>
              </a:ext>
            </a:extLst>
          </p:cNvPr>
          <p:cNvSpPr>
            <a:spLocks noGrp="1"/>
          </p:cNvSpPr>
          <p:nvPr>
            <p:ph sz="half" idx="2"/>
          </p:nvPr>
        </p:nvSpPr>
        <p:spPr/>
        <p:txBody>
          <a:bodyPr/>
          <a:lstStyle/>
          <a:p>
            <a:endParaRPr lang="el-GR"/>
          </a:p>
        </p:txBody>
      </p:sp>
      <p:sp>
        <p:nvSpPr>
          <p:cNvPr id="5" name="Θέση ημερομηνίας 4">
            <a:extLst>
              <a:ext uri="{FF2B5EF4-FFF2-40B4-BE49-F238E27FC236}">
                <a16:creationId xmlns:a16="http://schemas.microsoft.com/office/drawing/2014/main" id="{CDA9F38D-A930-2DED-8877-9F688170E5E8}"/>
              </a:ext>
            </a:extLst>
          </p:cNvPr>
          <p:cNvSpPr>
            <a:spLocks noGrp="1"/>
          </p:cNvSpPr>
          <p:nvPr>
            <p:ph type="dt" sz="half" idx="10"/>
          </p:nvPr>
        </p:nvSpPr>
        <p:spPr/>
        <p:txBody>
          <a:bodyPr/>
          <a:lstStyle/>
          <a:p>
            <a:fld id="{AD3BB349-8EDE-47EC-9AB7-87EF8057B05D}" type="datetime1">
              <a:rPr lang="el-GR" smtClean="0"/>
              <a:t>9/2/2025</a:t>
            </a:fld>
            <a:endParaRPr lang="el-GR"/>
          </a:p>
        </p:txBody>
      </p:sp>
      <p:sp>
        <p:nvSpPr>
          <p:cNvPr id="6" name="Θέση υποσέλιδου 5">
            <a:extLst>
              <a:ext uri="{FF2B5EF4-FFF2-40B4-BE49-F238E27FC236}">
                <a16:creationId xmlns:a16="http://schemas.microsoft.com/office/drawing/2014/main" id="{ABB980F2-A205-8F86-BEB8-F42E17315DEE}"/>
              </a:ext>
            </a:extLst>
          </p:cNvPr>
          <p:cNvSpPr>
            <a:spLocks noGrp="1"/>
          </p:cNvSpPr>
          <p:nvPr>
            <p:ph type="ftr" sz="quarter" idx="11"/>
          </p:nvPr>
        </p:nvSpPr>
        <p:spPr/>
        <p:txBody>
          <a:bodyPr/>
          <a:lstStyle/>
          <a:p>
            <a:r>
              <a:rPr lang="en-US"/>
              <a:t>BIOSOIL </a:t>
            </a:r>
            <a:endParaRPr lang="el-GR"/>
          </a:p>
        </p:txBody>
      </p:sp>
      <p:sp>
        <p:nvSpPr>
          <p:cNvPr id="7" name="Θέση αριθμού διαφάνειας 6">
            <a:extLst>
              <a:ext uri="{FF2B5EF4-FFF2-40B4-BE49-F238E27FC236}">
                <a16:creationId xmlns:a16="http://schemas.microsoft.com/office/drawing/2014/main" id="{592D5935-1D01-ABA7-12E5-FF4B7A0F6C3E}"/>
              </a:ext>
            </a:extLst>
          </p:cNvPr>
          <p:cNvSpPr>
            <a:spLocks noGrp="1"/>
          </p:cNvSpPr>
          <p:nvPr>
            <p:ph type="sldNum" sz="quarter" idx="12"/>
          </p:nvPr>
        </p:nvSpPr>
        <p:spPr/>
        <p:txBody>
          <a:bodyPr/>
          <a:lstStyle/>
          <a:p>
            <a:fld id="{0E50B783-B644-4DDF-B5D0-920B2B823B30}" type="slidenum">
              <a:rPr lang="el-GR" smtClean="0"/>
              <a:t>11</a:t>
            </a:fld>
            <a:endParaRPr lang="el-GR"/>
          </a:p>
        </p:txBody>
      </p:sp>
      <p:pic>
        <p:nvPicPr>
          <p:cNvPr id="11" name="Εικόνα 10">
            <a:extLst>
              <a:ext uri="{FF2B5EF4-FFF2-40B4-BE49-F238E27FC236}">
                <a16:creationId xmlns:a16="http://schemas.microsoft.com/office/drawing/2014/main" id="{8699D436-01C1-24E9-0263-22DAE4D44DEA}"/>
              </a:ext>
            </a:extLst>
          </p:cNvPr>
          <p:cNvPicPr>
            <a:picLocks noChangeAspect="1"/>
          </p:cNvPicPr>
          <p:nvPr/>
        </p:nvPicPr>
        <p:blipFill>
          <a:blip r:embed="rId2"/>
          <a:stretch>
            <a:fillRect/>
          </a:stretch>
        </p:blipFill>
        <p:spPr>
          <a:xfrm>
            <a:off x="121920" y="428414"/>
            <a:ext cx="12192000" cy="6858000"/>
          </a:xfrm>
          <a:prstGeom prst="rect">
            <a:avLst/>
          </a:prstGeom>
        </p:spPr>
      </p:pic>
    </p:spTree>
    <p:extLst>
      <p:ext uri="{BB962C8B-B14F-4D97-AF65-F5344CB8AC3E}">
        <p14:creationId xmlns:p14="http://schemas.microsoft.com/office/powerpoint/2010/main" val="339743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CB4995-BA1F-CBC0-B1A2-50A0FD121EFF}"/>
              </a:ext>
            </a:extLst>
          </p:cNvPr>
          <p:cNvSpPr>
            <a:spLocks noGrp="1"/>
          </p:cNvSpPr>
          <p:nvPr>
            <p:ph type="title"/>
          </p:nvPr>
        </p:nvSpPr>
        <p:spPr/>
        <p:txBody>
          <a:bodyPr/>
          <a:lstStyle/>
          <a:p>
            <a:pPr algn="ctr"/>
            <a:r>
              <a:rPr lang="el-GR" dirty="0"/>
              <a:t>ΕΥΧΑΡΙΣΤΩ ΓΙΑ ΤΗΝ ΠΡΟΣΟΧΗ ΣΑΣ</a:t>
            </a:r>
          </a:p>
        </p:txBody>
      </p:sp>
      <p:sp>
        <p:nvSpPr>
          <p:cNvPr id="5" name="Θέση ημερομηνίας 4">
            <a:extLst>
              <a:ext uri="{FF2B5EF4-FFF2-40B4-BE49-F238E27FC236}">
                <a16:creationId xmlns:a16="http://schemas.microsoft.com/office/drawing/2014/main" id="{0983F42E-1F65-D9CD-2448-E3D5CD1624EF}"/>
              </a:ext>
            </a:extLst>
          </p:cNvPr>
          <p:cNvSpPr>
            <a:spLocks noGrp="1"/>
          </p:cNvSpPr>
          <p:nvPr>
            <p:ph type="dt" sz="half" idx="10"/>
          </p:nvPr>
        </p:nvSpPr>
        <p:spPr/>
        <p:txBody>
          <a:bodyPr/>
          <a:lstStyle/>
          <a:p>
            <a:endParaRPr lang="el-GR" dirty="0"/>
          </a:p>
        </p:txBody>
      </p:sp>
      <p:sp>
        <p:nvSpPr>
          <p:cNvPr id="7" name="Θέση αριθμού διαφάνειας 6">
            <a:extLst>
              <a:ext uri="{FF2B5EF4-FFF2-40B4-BE49-F238E27FC236}">
                <a16:creationId xmlns:a16="http://schemas.microsoft.com/office/drawing/2014/main" id="{8149A8E4-E228-97B5-E41C-B34D5AB7B2A0}"/>
              </a:ext>
            </a:extLst>
          </p:cNvPr>
          <p:cNvSpPr>
            <a:spLocks noGrp="1"/>
          </p:cNvSpPr>
          <p:nvPr>
            <p:ph type="sldNum" sz="quarter" idx="12"/>
          </p:nvPr>
        </p:nvSpPr>
        <p:spPr/>
        <p:txBody>
          <a:bodyPr/>
          <a:lstStyle/>
          <a:p>
            <a:fld id="{0E50B783-B644-4DDF-B5D0-920B2B823B30}" type="slidenum">
              <a:rPr lang="el-GR" smtClean="0"/>
              <a:t>12</a:t>
            </a:fld>
            <a:endParaRPr lang="el-GR"/>
          </a:p>
        </p:txBody>
      </p:sp>
    </p:spTree>
    <p:extLst>
      <p:ext uri="{BB962C8B-B14F-4D97-AF65-F5344CB8AC3E}">
        <p14:creationId xmlns:p14="http://schemas.microsoft.com/office/powerpoint/2010/main" val="364433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63C43DE2-6E0C-4ECD-4ACB-A14429399F14}"/>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2</a:t>
            </a:fld>
            <a:endParaRPr lang="el-GR"/>
          </a:p>
        </p:txBody>
      </p:sp>
      <p:sp>
        <p:nvSpPr>
          <p:cNvPr id="9" name="TextBox 8">
            <a:extLst>
              <a:ext uri="{FF2B5EF4-FFF2-40B4-BE49-F238E27FC236}">
                <a16:creationId xmlns:a16="http://schemas.microsoft.com/office/drawing/2014/main" id="{29351CE2-65FB-6A3D-CE7C-DB372BCABEBA}"/>
              </a:ext>
            </a:extLst>
          </p:cNvPr>
          <p:cNvSpPr txBox="1"/>
          <p:nvPr/>
        </p:nvSpPr>
        <p:spPr>
          <a:xfrm>
            <a:off x="459150" y="2143306"/>
            <a:ext cx="10399350" cy="4370427"/>
          </a:xfrm>
          <a:prstGeom prst="rect">
            <a:avLst/>
          </a:prstGeom>
          <a:noFill/>
        </p:spPr>
        <p:txBody>
          <a:bodyPr wrap="square">
            <a:spAutoFit/>
          </a:bodyPr>
          <a:lstStyle/>
          <a:p>
            <a:pPr marL="285750" indent="-285750" algn="just">
              <a:buFont typeface="Arial" panose="020B0604020202020204" pitchFamily="34" charset="0"/>
              <a:buChar char="•"/>
            </a:pPr>
            <a:r>
              <a:rPr lang="el-GR" sz="2000" dirty="0"/>
              <a:t>Το έδαφος αποτελεί</a:t>
            </a:r>
            <a:r>
              <a:rPr lang="en-US" sz="2000" dirty="0"/>
              <a:t> </a:t>
            </a:r>
            <a:r>
              <a:rPr lang="el-GR" sz="2000" dirty="0"/>
              <a:t>ένα δυναμικό οικοσύστημα που προσφέρει ποικίλες υπηρεσίες στον άνθρωπο και που επιτελεί πολλές σημαντικές λειτουργίες</a:t>
            </a:r>
          </a:p>
          <a:p>
            <a:pPr marL="285750" indent="-285750" algn="just">
              <a:buFont typeface="Arial" panose="020B0604020202020204" pitchFamily="34" charset="0"/>
              <a:buChar char="•"/>
            </a:pPr>
            <a:r>
              <a:rPr lang="el-GR" sz="2000" dirty="0"/>
              <a:t>Εντούτοις δεν χαίρει της ίδιας προσοχής με άλλους παρόμοιους πόρους (ατμόσφαιρα, δάση, εσωτερικά και θαλάσσια ύδατα) οι οποίοι θεσμικά προστατεύονται με εξειδικευμένα κείμενα (πχ Οδηγία για τον καθαρότερο αέρα, Οδηγία-πλαίσιο για τα νερά </a:t>
            </a:r>
            <a:r>
              <a:rPr lang="el-GR" sz="2000" dirty="0" err="1"/>
              <a:t>κλπ</a:t>
            </a:r>
            <a:r>
              <a:rPr lang="el-GR" sz="2000" dirty="0"/>
              <a:t>).</a:t>
            </a:r>
          </a:p>
          <a:p>
            <a:pPr marL="285750" indent="-285750" algn="just">
              <a:buFont typeface="Arial" panose="020B0604020202020204" pitchFamily="34" charset="0"/>
              <a:buChar char="•"/>
            </a:pPr>
            <a:r>
              <a:rPr lang="el-GR" sz="2000" dirty="0"/>
              <a:t>Στην πραγματικότητα όμως το έδαφος κινδυνεύει και αυτό σε αντίστοιχο βαθμό, από ποικίλες εξωτερικές πιέσεις όπως είναι η Κλιματική Αλλαγή, η αλόγιστη αστικοποίηση και εκβιομηχάνιση, η πλημμελής διατήρηση στερεών και υγρών αποβλήτων </a:t>
            </a:r>
            <a:r>
              <a:rPr lang="el-GR" sz="2000" dirty="0" err="1"/>
              <a:t>κλπ</a:t>
            </a:r>
            <a:r>
              <a:rPr lang="el-GR" sz="2000" dirty="0"/>
              <a:t> που οδηγούν σε ρύπανση, ερημοποίηση, μόλυνση και υποβάθμιση.</a:t>
            </a:r>
          </a:p>
          <a:p>
            <a:pPr marL="285750" indent="-285750" algn="just">
              <a:buFont typeface="Arial" panose="020B0604020202020204" pitchFamily="34" charset="0"/>
              <a:buChar char="•"/>
            </a:pPr>
            <a:r>
              <a:rPr lang="el-GR" sz="2000" dirty="0"/>
              <a:t>Ιδιαίτερα ως υποβάθμιση λογίζεται η μείωση της ικανότητας του να επιτελεί βασικές λειτουργίες και οφείλεται στις χρήσεις γης, στη μη ορθολογική διαχείριση των εδαφικών πόρων, και στην ευαισθησία του εδάφους σε διάφορες διεργασίες που λαμβάνουν χώρα σε αυτό».</a:t>
            </a:r>
          </a:p>
          <a:p>
            <a:pPr marL="285750" indent="-285750" algn="just">
              <a:buFont typeface="Arial" panose="020B0604020202020204" pitchFamily="34" charset="0"/>
              <a:buChar char="•"/>
            </a:pPr>
            <a:endParaRPr lang="el-GR" dirty="0"/>
          </a:p>
        </p:txBody>
      </p:sp>
      <p:sp>
        <p:nvSpPr>
          <p:cNvPr id="12" name="Τίτλος 1">
            <a:extLst>
              <a:ext uri="{FF2B5EF4-FFF2-40B4-BE49-F238E27FC236}">
                <a16:creationId xmlns:a16="http://schemas.microsoft.com/office/drawing/2014/main" id="{EBAFA5A8-EC00-CD17-6505-2963A8AAE0BE}"/>
              </a:ext>
            </a:extLst>
          </p:cNvPr>
          <p:cNvSpPr txBox="1">
            <a:spLocks/>
          </p:cNvSpPr>
          <p:nvPr/>
        </p:nvSpPr>
        <p:spPr>
          <a:xfrm>
            <a:off x="960120" y="103632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Οι εδαφικοί πόροι και η αξία τους</a:t>
            </a:r>
            <a:endParaRPr lang="en-US" sz="3200" dirty="0"/>
          </a:p>
        </p:txBody>
      </p:sp>
    </p:spTree>
    <p:extLst>
      <p:ext uri="{BB962C8B-B14F-4D97-AF65-F5344CB8AC3E}">
        <p14:creationId xmlns:p14="http://schemas.microsoft.com/office/powerpoint/2010/main" val="77131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A63D4-131C-0BCD-C6E3-E1B47A476D71}"/>
            </a:ext>
          </a:extLst>
        </p:cNvPr>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78E50CF5-3AEB-8DCB-0F6C-0ECA71DFCF03}"/>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3</a:t>
            </a:fld>
            <a:endParaRPr lang="el-GR"/>
          </a:p>
        </p:txBody>
      </p:sp>
      <p:sp>
        <p:nvSpPr>
          <p:cNvPr id="9" name="TextBox 8">
            <a:extLst>
              <a:ext uri="{FF2B5EF4-FFF2-40B4-BE49-F238E27FC236}">
                <a16:creationId xmlns:a16="http://schemas.microsoft.com/office/drawing/2014/main" id="{CE065A69-18E9-AF89-250B-BA1EC433BAB1}"/>
              </a:ext>
            </a:extLst>
          </p:cNvPr>
          <p:cNvSpPr txBox="1"/>
          <p:nvPr/>
        </p:nvSpPr>
        <p:spPr>
          <a:xfrm>
            <a:off x="459150" y="2143306"/>
            <a:ext cx="10399350" cy="3785652"/>
          </a:xfrm>
          <a:prstGeom prst="rect">
            <a:avLst/>
          </a:prstGeom>
          <a:noFill/>
        </p:spPr>
        <p:txBody>
          <a:bodyPr wrap="square">
            <a:spAutoFit/>
          </a:bodyPr>
          <a:lstStyle/>
          <a:p>
            <a:pPr marL="285750" indent="-285750" algn="just">
              <a:buFont typeface="Arial" panose="020B0604020202020204" pitchFamily="34" charset="0"/>
              <a:buChar char="•"/>
            </a:pPr>
            <a:r>
              <a:rPr lang="el-GR" sz="2400" dirty="0"/>
              <a:t>Με αυτό το πλαίσιο κατά νου, της βιώσιμης εκμετάλλευσης και της ενίσχυσης των εδαφικών πόρων καθώς και της </a:t>
            </a:r>
            <a:r>
              <a:rPr lang="el-GR" sz="2400" dirty="0" err="1"/>
              <a:t>συνδιαμόρφωσης</a:t>
            </a:r>
            <a:r>
              <a:rPr lang="el-GR" sz="2400" dirty="0"/>
              <a:t> της έρευνας με τους ειδικούς και το κοινό δημιουργήθηκε η ιδέα του </a:t>
            </a:r>
            <a:r>
              <a:rPr lang="en-US" sz="2400" dirty="0"/>
              <a:t>BIOSOIL, </a:t>
            </a:r>
            <a:r>
              <a:rPr lang="el-GR" sz="2400" dirty="0"/>
              <a:t>από τις πρωτότυπες ιδέες και τα ενδιαφέροντα διδασκόντων της Πολυτεχνικής Σχολής του ΑΠΘ και συγκεκριμένα </a:t>
            </a:r>
          </a:p>
          <a:p>
            <a:pPr marL="285750" indent="-285750" algn="just">
              <a:buFont typeface="Wingdings" panose="05000000000000000000" pitchFamily="2" charset="2"/>
              <a:buChar char="q"/>
            </a:pPr>
            <a:r>
              <a:rPr lang="el-GR" sz="2400" dirty="0"/>
              <a:t>Του Τομέα Γεωτεχνικής Μηχανικής του Τμήματος Πολιτικών Μηχανικών</a:t>
            </a:r>
          </a:p>
          <a:p>
            <a:pPr marL="285750" indent="-285750" algn="just">
              <a:buFont typeface="Wingdings" panose="05000000000000000000" pitchFamily="2" charset="2"/>
              <a:buChar char="q"/>
            </a:pPr>
            <a:r>
              <a:rPr lang="el-GR" sz="2400" dirty="0"/>
              <a:t>Του Τομέα Υδραυλικής και Τεχνικής Περιβάλλοντος του Τμήματος Πολιτικών Μηχανικών</a:t>
            </a:r>
          </a:p>
          <a:p>
            <a:pPr marL="285750" indent="-285750" algn="just">
              <a:buFont typeface="Wingdings" panose="05000000000000000000" pitchFamily="2" charset="2"/>
              <a:buChar char="q"/>
            </a:pPr>
            <a:r>
              <a:rPr lang="el-GR" sz="2400" dirty="0"/>
              <a:t>Του Εργαστηρίου </a:t>
            </a:r>
            <a:r>
              <a:rPr lang="el-GR" sz="2400" dirty="0" err="1"/>
              <a:t>Γεωπληροφορικής</a:t>
            </a:r>
            <a:r>
              <a:rPr lang="el-GR" sz="2400" dirty="0"/>
              <a:t> του Τμήματος Μηχανικών Χωροταξίας και Ανάπτυξης</a:t>
            </a:r>
          </a:p>
        </p:txBody>
      </p:sp>
      <p:sp>
        <p:nvSpPr>
          <p:cNvPr id="12" name="Τίτλος 1">
            <a:extLst>
              <a:ext uri="{FF2B5EF4-FFF2-40B4-BE49-F238E27FC236}">
                <a16:creationId xmlns:a16="http://schemas.microsoft.com/office/drawing/2014/main" id="{F7B4A333-3228-2609-441F-BAD809F03EB5}"/>
              </a:ext>
            </a:extLst>
          </p:cNvPr>
          <p:cNvSpPr txBox="1">
            <a:spLocks/>
          </p:cNvSpPr>
          <p:nvPr/>
        </p:nvSpPr>
        <p:spPr>
          <a:xfrm>
            <a:off x="960120" y="103632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Η ιδέα του </a:t>
            </a:r>
            <a:r>
              <a:rPr lang="en-US" sz="3200" dirty="0"/>
              <a:t>“BIOSOIL”</a:t>
            </a:r>
          </a:p>
        </p:txBody>
      </p:sp>
    </p:spTree>
    <p:extLst>
      <p:ext uri="{BB962C8B-B14F-4D97-AF65-F5344CB8AC3E}">
        <p14:creationId xmlns:p14="http://schemas.microsoft.com/office/powerpoint/2010/main" val="386384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1D6BE-573F-5076-6539-1AE57655D296}"/>
            </a:ext>
          </a:extLst>
        </p:cNvPr>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C923004B-C2A2-BAE5-65ED-FF14343ADB69}"/>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4</a:t>
            </a:fld>
            <a:endParaRPr lang="el-GR"/>
          </a:p>
        </p:txBody>
      </p:sp>
      <p:sp>
        <p:nvSpPr>
          <p:cNvPr id="9" name="TextBox 8">
            <a:extLst>
              <a:ext uri="{FF2B5EF4-FFF2-40B4-BE49-F238E27FC236}">
                <a16:creationId xmlns:a16="http://schemas.microsoft.com/office/drawing/2014/main" id="{B3C34594-D8AF-E775-774C-B3154C86AC54}"/>
              </a:ext>
            </a:extLst>
          </p:cNvPr>
          <p:cNvSpPr txBox="1"/>
          <p:nvPr/>
        </p:nvSpPr>
        <p:spPr>
          <a:xfrm>
            <a:off x="459150" y="1833401"/>
            <a:ext cx="10753333" cy="4678204"/>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l-GR" sz="2000" b="0" i="0" dirty="0">
                <a:solidFill>
                  <a:srgbClr val="404040"/>
                </a:solidFill>
                <a:effectLst/>
                <a:latin typeface="Calibri" panose="020F0502020204030204" pitchFamily="34" charset="0"/>
                <a:cs typeface="Calibri" panose="020F0502020204030204" pitchFamily="34" charset="0"/>
              </a:rPr>
              <a:t>O Τομέας Υδραυλικής και Τεχνικής Περιβάλλοντος (Τ.Υ.Τ.Π.) αποτελεί έναν από τους τέσσερις Τομείς του Τμήματος Πολιτικών Μηχανικών του Α.Π.Θ. οι οποίοι θεσμοθετήθηκαν το 1982.</a:t>
            </a:r>
          </a:p>
          <a:p>
            <a:pPr algn="l">
              <a:spcBef>
                <a:spcPts val="600"/>
              </a:spcBef>
              <a:spcAft>
                <a:spcPts val="600"/>
              </a:spcAft>
              <a:buFont typeface="Arial" panose="020B0604020202020204" pitchFamily="34" charset="0"/>
              <a:buChar char="•"/>
            </a:pPr>
            <a:r>
              <a:rPr lang="el-GR" sz="2000" b="0" i="0" dirty="0">
                <a:solidFill>
                  <a:srgbClr val="404040"/>
                </a:solidFill>
                <a:effectLst/>
                <a:latin typeface="Calibri" panose="020F0502020204030204" pitchFamily="34" charset="0"/>
                <a:cs typeface="Calibri" panose="020F0502020204030204" pitchFamily="34" charset="0"/>
              </a:rPr>
              <a:t>Ασχολείται με την αποτελεσματική αντιμετώπιση των θεμάτων που σχετίζονται με το υδάτινο περιβάλλον και την περιβαλλοντική μηχανική </a:t>
            </a:r>
          </a:p>
          <a:p>
            <a:pPr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Ο</a:t>
            </a:r>
            <a:r>
              <a:rPr lang="el-GR" sz="2000" b="0" i="0" dirty="0">
                <a:solidFill>
                  <a:srgbClr val="404040"/>
                </a:solidFill>
                <a:effectLst/>
                <a:latin typeface="Calibri" panose="020F0502020204030204" pitchFamily="34" charset="0"/>
                <a:cs typeface="Calibri" panose="020F0502020204030204" pitchFamily="34" charset="0"/>
              </a:rPr>
              <a:t>ι εκπαιδευτικές και ερευνητικές δραστηριότητες του ΤΥΤΠ καλύπτουν ένα ευρύ φάσμα επιστημονικών περιοχών του Πολιτικού Μηχανικού που αναφέρονται γενικότερα σε θέματα υδραυλικής, διαχείρισης υδατικών πόρων, θαλάσσιας τεχνικής και προστασίας περιβάλλοντος. </a:t>
            </a:r>
          </a:p>
          <a:p>
            <a:pPr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Ο Τομέας περιλαμβάνει τα παρακάτω εργαστήρια</a:t>
            </a:r>
          </a:p>
          <a:p>
            <a:pPr algn="l">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Υδραυλικής και Υδραυλικών Έργων</a:t>
            </a:r>
            <a:endParaRPr lang="el-GR" sz="2000" dirty="0">
              <a:solidFill>
                <a:srgbClr val="404040"/>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Τεχνικής και Διαχείρισης Υδατικών Πόρων</a:t>
            </a:r>
            <a:endParaRPr lang="el-GR" sz="2000" dirty="0">
              <a:solidFill>
                <a:srgbClr val="404040"/>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Τεχνικής και Σχεδιασμού Περιβάλλοντος</a:t>
            </a:r>
            <a:endParaRPr lang="el-GR" sz="2000" dirty="0">
              <a:solidFill>
                <a:srgbClr val="404040"/>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Θαλάσσιας Τεχνικής και Θαλασσίων Έργων</a:t>
            </a:r>
            <a:endParaRPr lang="el-GR" sz="2000" dirty="0">
              <a:solidFill>
                <a:srgbClr val="404040"/>
              </a:solidFill>
              <a:latin typeface="Calibri" panose="020F0502020204030204" pitchFamily="34" charset="0"/>
              <a:cs typeface="Calibri" panose="020F0502020204030204" pitchFamily="34" charset="0"/>
            </a:endParaRPr>
          </a:p>
          <a:p>
            <a:pPr algn="l">
              <a:spcBef>
                <a:spcPts val="600"/>
              </a:spcBef>
              <a:spcAft>
                <a:spcPts val="600"/>
              </a:spcAft>
              <a:buFont typeface="Arial" panose="020B0604020202020204" pitchFamily="34" charset="0"/>
              <a:buChar char="•"/>
            </a:pPr>
            <a:endParaRPr lang="el-GR" b="0" i="0" dirty="0">
              <a:solidFill>
                <a:srgbClr val="404040"/>
              </a:solidFill>
              <a:effectLst/>
              <a:latin typeface="Calibri" panose="020F0502020204030204" pitchFamily="34" charset="0"/>
              <a:cs typeface="Calibri" panose="020F0502020204030204" pitchFamily="34" charset="0"/>
            </a:endParaRPr>
          </a:p>
        </p:txBody>
      </p:sp>
      <p:sp>
        <p:nvSpPr>
          <p:cNvPr id="12" name="Τίτλος 1">
            <a:extLst>
              <a:ext uri="{FF2B5EF4-FFF2-40B4-BE49-F238E27FC236}">
                <a16:creationId xmlns:a16="http://schemas.microsoft.com/office/drawing/2014/main" id="{E8F3B773-D98A-1C2A-4887-121E243A3C93}"/>
              </a:ext>
            </a:extLst>
          </p:cNvPr>
          <p:cNvSpPr txBox="1">
            <a:spLocks/>
          </p:cNvSpPr>
          <p:nvPr/>
        </p:nvSpPr>
        <p:spPr>
          <a:xfrm>
            <a:off x="960120" y="103632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Τα συνεργαζόμενα  μέρη</a:t>
            </a:r>
            <a:endParaRPr lang="en-US" sz="3200" dirty="0"/>
          </a:p>
        </p:txBody>
      </p:sp>
    </p:spTree>
    <p:extLst>
      <p:ext uri="{BB962C8B-B14F-4D97-AF65-F5344CB8AC3E}">
        <p14:creationId xmlns:p14="http://schemas.microsoft.com/office/powerpoint/2010/main" val="142108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29D21-E77F-BAFF-67E2-2B900008A8FC}"/>
            </a:ext>
          </a:extLst>
        </p:cNvPr>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CCB11EAA-EE13-E95A-1B6B-77211D8E1E6D}"/>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5</a:t>
            </a:fld>
            <a:endParaRPr lang="el-GR"/>
          </a:p>
        </p:txBody>
      </p:sp>
      <p:sp>
        <p:nvSpPr>
          <p:cNvPr id="9" name="TextBox 8">
            <a:extLst>
              <a:ext uri="{FF2B5EF4-FFF2-40B4-BE49-F238E27FC236}">
                <a16:creationId xmlns:a16="http://schemas.microsoft.com/office/drawing/2014/main" id="{05CFC5EF-8E01-F22A-4B2B-7F107D68DCF4}"/>
              </a:ext>
            </a:extLst>
          </p:cNvPr>
          <p:cNvSpPr txBox="1"/>
          <p:nvPr/>
        </p:nvSpPr>
        <p:spPr>
          <a:xfrm>
            <a:off x="459150" y="1833401"/>
            <a:ext cx="11732850" cy="5601533"/>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l-GR" sz="2000" b="0" i="0" dirty="0">
                <a:solidFill>
                  <a:srgbClr val="404040"/>
                </a:solidFill>
                <a:effectLst/>
                <a:latin typeface="Calibri" panose="020F0502020204030204" pitchFamily="34" charset="0"/>
                <a:cs typeface="Calibri" panose="020F0502020204030204" pitchFamily="34" charset="0"/>
              </a:rPr>
              <a:t>O Τομέας Γεωτεχνικής Μηχανικής (Τ.Γ.Μ.) αποτελεί επίσης έναν από τους τέσσερις Τομείς του Τμήματος Πολιτικών Μηχανικών του Α.Π.Θ. </a:t>
            </a:r>
          </a:p>
          <a:p>
            <a:pPr algn="l">
              <a:spcBef>
                <a:spcPts val="600"/>
              </a:spcBef>
              <a:spcAft>
                <a:spcPts val="600"/>
              </a:spcAft>
              <a:buFont typeface="Arial" panose="020B0604020202020204" pitchFamily="34" charset="0"/>
              <a:buChar char="•"/>
            </a:pPr>
            <a:r>
              <a:rPr lang="el-GR" sz="2000" b="0" i="0" dirty="0">
                <a:solidFill>
                  <a:srgbClr val="404040"/>
                </a:solidFill>
                <a:effectLst/>
                <a:latin typeface="Calibri" panose="020F0502020204030204" pitchFamily="34" charset="0"/>
                <a:cs typeface="Calibri" panose="020F0502020204030204" pitchFamily="34" charset="0"/>
              </a:rPr>
              <a:t>Ασχολείται με το σχεδιασμό, την κατασκευή και παρακολούθηση των τεχνικών έργων ή των τμημάτων τους που είτε εδράζονται στο υπέδαφος, είτε κατασκευάζονται μέσα σε αυτό, λαμβάνοντας υπόψιν τις απαιτήσεις της κοινωνίας για βιώσιμη ανάπτυξη και προστασία του φυσικού περιβάλλοντος.</a:t>
            </a:r>
          </a:p>
          <a:p>
            <a:pPr algn="l">
              <a:spcBef>
                <a:spcPts val="600"/>
              </a:spcBef>
              <a:spcAft>
                <a:spcPts val="600"/>
              </a:spcAft>
              <a:buFont typeface="Arial" panose="020B0604020202020204" pitchFamily="34" charset="0"/>
              <a:buChar char="•"/>
            </a:pPr>
            <a:r>
              <a:rPr lang="el-GR" sz="2000" b="0" i="0" dirty="0">
                <a:solidFill>
                  <a:srgbClr val="404040"/>
                </a:solidFill>
                <a:effectLst/>
                <a:latin typeface="Calibri" panose="020F0502020204030204" pitchFamily="34" charset="0"/>
                <a:cs typeface="Calibri" panose="020F0502020204030204" pitchFamily="34" charset="0"/>
              </a:rPr>
              <a:t>Ορισμένα από τα επιμέρους πε</a:t>
            </a:r>
            <a:r>
              <a:rPr lang="el-GR" sz="2000" dirty="0">
                <a:solidFill>
                  <a:srgbClr val="404040"/>
                </a:solidFill>
                <a:latin typeface="Calibri" panose="020F0502020204030204" pitchFamily="34" charset="0"/>
                <a:cs typeface="Calibri" panose="020F0502020204030204" pitchFamily="34" charset="0"/>
              </a:rPr>
              <a:t>δία έρευνας περιλαμβάνουν:</a:t>
            </a:r>
            <a:r>
              <a:rPr lang="el-GR" sz="2000" b="0" i="0" dirty="0">
                <a:solidFill>
                  <a:srgbClr val="404040"/>
                </a:solidFill>
                <a:effectLst/>
                <a:latin typeface="Calibri" panose="020F0502020204030204" pitchFamily="34" charset="0"/>
                <a:cs typeface="Calibri" panose="020F0502020204030204" pitchFamily="34" charset="0"/>
              </a:rPr>
              <a:t> χαρακτηρισμό της συμπεριφοράς των </a:t>
            </a:r>
            <a:r>
              <a:rPr lang="el-GR" sz="2000" b="0" i="0" dirty="0" err="1">
                <a:solidFill>
                  <a:srgbClr val="404040"/>
                </a:solidFill>
                <a:effectLst/>
                <a:latin typeface="Calibri" panose="020F0502020204030204" pitchFamily="34" charset="0"/>
                <a:cs typeface="Calibri" panose="020F0502020204030204" pitchFamily="34" charset="0"/>
              </a:rPr>
              <a:t>γεωυλικών</a:t>
            </a:r>
            <a:r>
              <a:rPr lang="el-GR" sz="2000" b="0" i="0" dirty="0">
                <a:solidFill>
                  <a:srgbClr val="404040"/>
                </a:solidFill>
                <a:effectLst/>
                <a:latin typeface="Calibri" panose="020F0502020204030204" pitchFamily="34" charset="0"/>
                <a:cs typeface="Calibri" panose="020F0502020204030204" pitchFamily="34" charset="0"/>
              </a:rPr>
              <a:t> (έδαφος και βράχος), σχεδιασμό και η κατασκευή θεμελιώσεων, έργων αντιστήριξης, πρανών, επιχωμάτων, μεγάλων έργων υποδομής, αντιμετώπιση φυσικών καταστροφών, αντιμετώπιση προβλημάτων </a:t>
            </a:r>
            <a:r>
              <a:rPr lang="el-GR" sz="2000" b="0" i="0" dirty="0" err="1">
                <a:solidFill>
                  <a:srgbClr val="404040"/>
                </a:solidFill>
                <a:effectLst/>
                <a:latin typeface="Calibri" panose="020F0502020204030204" pitchFamily="34" charset="0"/>
                <a:cs typeface="Calibri" panose="020F0502020204030204" pitchFamily="34" charset="0"/>
              </a:rPr>
              <a:t>σχετιζομένων</a:t>
            </a:r>
            <a:r>
              <a:rPr lang="el-GR" sz="2000" b="0" i="0" dirty="0">
                <a:solidFill>
                  <a:srgbClr val="404040"/>
                </a:solidFill>
                <a:effectLst/>
                <a:latin typeface="Calibri" panose="020F0502020204030204" pitchFamily="34" charset="0"/>
                <a:cs typeface="Calibri" panose="020F0502020204030204" pitchFamily="34" charset="0"/>
              </a:rPr>
              <a:t> με την προστασία του φυσικού περιβάλλοντος, του υπεδάφους και υπόγειου υδροφόρου ορίζοντα, την αξιοποίηση του ορυκτού πλούτου και την παραγωγή ενέργειας</a:t>
            </a:r>
          </a:p>
          <a:p>
            <a:pPr marL="285750" indent="-285750"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Ο Τομέας περιλαμβάνει τα παρακάτω εργαστήρια</a:t>
            </a:r>
          </a:p>
          <a:p>
            <a:pPr algn="l">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Γεωδαισίας &amp; </a:t>
            </a:r>
            <a:r>
              <a:rPr lang="el-GR" sz="2000" dirty="0" err="1">
                <a:solidFill>
                  <a:srgbClr val="40404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Γεωματικής</a:t>
            </a:r>
            <a:endParaRPr lang="el-GR" sz="2000" dirty="0">
              <a:solidFill>
                <a:srgbClr val="404040"/>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l-GR" sz="2000" dirty="0" err="1">
                <a:solidFill>
                  <a:srgbClr val="40404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Εδαφομηχανικής</a:t>
            </a:r>
            <a:r>
              <a:rPr lang="el-GR" sz="2000" dirty="0">
                <a:solidFill>
                  <a:srgbClr val="40404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Θεμελιώσεων &amp; Γεωτεχνικής Σεισμικής Μηχανικής</a:t>
            </a:r>
            <a:endParaRPr lang="el-GR" sz="2000" dirty="0">
              <a:solidFill>
                <a:srgbClr val="404040"/>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Τεχνικής Γεωλογίας</a:t>
            </a:r>
            <a:endParaRPr lang="el-GR" sz="2000" dirty="0">
              <a:solidFill>
                <a:srgbClr val="404040"/>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Φωτογραμμετρίας - </a:t>
            </a:r>
            <a:r>
              <a:rPr lang="el-GR" sz="2000" dirty="0" err="1">
                <a:solidFill>
                  <a:srgbClr val="40404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Τηλεπισκόπησης</a:t>
            </a:r>
            <a:endParaRPr lang="el-GR" sz="2000" dirty="0">
              <a:solidFill>
                <a:srgbClr val="404040"/>
              </a:solidFill>
              <a:latin typeface="Calibri" panose="020F0502020204030204" pitchFamily="34" charset="0"/>
              <a:cs typeface="Calibri" panose="020F0502020204030204" pitchFamily="34" charset="0"/>
            </a:endParaRPr>
          </a:p>
          <a:p>
            <a:pPr algn="l">
              <a:spcBef>
                <a:spcPts val="600"/>
              </a:spcBef>
              <a:spcAft>
                <a:spcPts val="600"/>
              </a:spcAft>
              <a:buFont typeface="Arial" panose="020B0604020202020204" pitchFamily="34" charset="0"/>
              <a:buChar char="•"/>
            </a:pPr>
            <a:endParaRPr lang="el-GR" b="0" i="0" dirty="0">
              <a:solidFill>
                <a:srgbClr val="404040"/>
              </a:solidFill>
              <a:effectLst/>
              <a:latin typeface="Calibri" panose="020F0502020204030204" pitchFamily="34" charset="0"/>
              <a:cs typeface="Calibri" panose="020F0502020204030204" pitchFamily="34" charset="0"/>
            </a:endParaRPr>
          </a:p>
        </p:txBody>
      </p:sp>
      <p:sp>
        <p:nvSpPr>
          <p:cNvPr id="12" name="Τίτλος 1">
            <a:extLst>
              <a:ext uri="{FF2B5EF4-FFF2-40B4-BE49-F238E27FC236}">
                <a16:creationId xmlns:a16="http://schemas.microsoft.com/office/drawing/2014/main" id="{536FFA8A-2FA2-6351-159E-813711F6ED1D}"/>
              </a:ext>
            </a:extLst>
          </p:cNvPr>
          <p:cNvSpPr txBox="1">
            <a:spLocks/>
          </p:cNvSpPr>
          <p:nvPr/>
        </p:nvSpPr>
        <p:spPr>
          <a:xfrm>
            <a:off x="577140" y="54483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Τα συνεργαζόμενα  μέρη</a:t>
            </a:r>
            <a:endParaRPr lang="en-US" sz="3200" dirty="0"/>
          </a:p>
        </p:txBody>
      </p:sp>
    </p:spTree>
    <p:extLst>
      <p:ext uri="{BB962C8B-B14F-4D97-AF65-F5344CB8AC3E}">
        <p14:creationId xmlns:p14="http://schemas.microsoft.com/office/powerpoint/2010/main" val="70503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3831B-53EF-70F4-2D7A-8FE651C85BDE}"/>
            </a:ext>
          </a:extLst>
        </p:cNvPr>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948F2D4E-A3EC-33CB-1F89-5C5EF777F5E6}"/>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6</a:t>
            </a:fld>
            <a:endParaRPr lang="el-GR"/>
          </a:p>
        </p:txBody>
      </p:sp>
      <p:sp>
        <p:nvSpPr>
          <p:cNvPr id="9" name="TextBox 8">
            <a:extLst>
              <a:ext uri="{FF2B5EF4-FFF2-40B4-BE49-F238E27FC236}">
                <a16:creationId xmlns:a16="http://schemas.microsoft.com/office/drawing/2014/main" id="{C191C2CE-65C2-10AA-2543-8785D7709986}"/>
              </a:ext>
            </a:extLst>
          </p:cNvPr>
          <p:cNvSpPr txBox="1"/>
          <p:nvPr/>
        </p:nvSpPr>
        <p:spPr>
          <a:xfrm>
            <a:off x="459150" y="1833401"/>
            <a:ext cx="11732850" cy="3477875"/>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l-GR" sz="2000" b="0" i="0" dirty="0">
                <a:solidFill>
                  <a:srgbClr val="404040"/>
                </a:solidFill>
                <a:effectLst/>
                <a:latin typeface="Calibri" panose="020F0502020204030204" pitchFamily="34" charset="0"/>
                <a:cs typeface="Calibri" panose="020F0502020204030204" pitchFamily="34" charset="0"/>
              </a:rPr>
              <a:t>Το Τμήμα Μηχανικών Χωροταξίας </a:t>
            </a:r>
            <a:r>
              <a:rPr lang="el-GR" sz="2000" dirty="0">
                <a:solidFill>
                  <a:srgbClr val="404040"/>
                </a:solidFill>
                <a:latin typeface="Calibri" panose="020F0502020204030204" pitchFamily="34" charset="0"/>
                <a:cs typeface="Calibri" panose="020F0502020204030204" pitchFamily="34" charset="0"/>
              </a:rPr>
              <a:t>ασχολείται με την μελέτη των συνιστωσών της οργάνωσης, λειτουργίας και μετασχηματισμού του χώρου και την απόκτηση επαγγελματικής επάρκειας για τη σύνταξη προγραμμάτων χωρικής παρέμβασης που περιλαμβάνουν στοιχεία πολεοδομικού και χωροταξικού σχεδιασμού, οικονομικού προγραμματισμού και διαδικασιών διαβούλευσης και λήψης αποφάσεων</a:t>
            </a:r>
            <a:r>
              <a:rPr lang="el-GR" sz="2000" b="0" i="0" dirty="0">
                <a:solidFill>
                  <a:srgbClr val="404040"/>
                </a:solidFill>
                <a:effectLst/>
                <a:latin typeface="Calibri" panose="020F0502020204030204" pitchFamily="34" charset="0"/>
                <a:cs typeface="Calibri" panose="020F0502020204030204" pitchFamily="34" charset="0"/>
              </a:rPr>
              <a:t>. </a:t>
            </a:r>
          </a:p>
          <a:p>
            <a:pPr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Στο Τμήμα ανήκει το εργαστήριο </a:t>
            </a:r>
            <a:r>
              <a:rPr lang="el-GR" sz="2000" dirty="0" err="1">
                <a:solidFill>
                  <a:srgbClr val="404040"/>
                </a:solidFill>
                <a:latin typeface="Calibri" panose="020F0502020204030204" pitchFamily="34" charset="0"/>
                <a:cs typeface="Calibri" panose="020F0502020204030204" pitchFamily="34" charset="0"/>
              </a:rPr>
              <a:t>Γεωπληροφορικής</a:t>
            </a:r>
            <a:r>
              <a:rPr lang="el-GR" sz="2000" dirty="0">
                <a:solidFill>
                  <a:srgbClr val="404040"/>
                </a:solidFill>
                <a:latin typeface="Calibri" panose="020F0502020204030204" pitchFamily="34" charset="0"/>
                <a:cs typeface="Calibri" panose="020F0502020204030204" pitchFamily="34" charset="0"/>
              </a:rPr>
              <a:t> (</a:t>
            </a:r>
            <a:r>
              <a:rPr lang="en-US" sz="2000" dirty="0">
                <a:solidFill>
                  <a:srgbClr val="404040"/>
                </a:solidFill>
                <a:latin typeface="Calibri" panose="020F0502020204030204" pitchFamily="34" charset="0"/>
                <a:cs typeface="Calibri" panose="020F0502020204030204" pitchFamily="34" charset="0"/>
              </a:rPr>
              <a:t>https://labgeo.plandevel.auth.gr/el/archiki/</a:t>
            </a:r>
            <a:r>
              <a:rPr lang="el-GR" sz="2000" dirty="0">
                <a:solidFill>
                  <a:srgbClr val="404040"/>
                </a:solidFill>
                <a:latin typeface="Calibri" panose="020F0502020204030204" pitchFamily="34" charset="0"/>
                <a:cs typeface="Calibri" panose="020F0502020204030204" pitchFamily="34" charset="0"/>
              </a:rPr>
              <a:t>)  που ασχολείται με </a:t>
            </a:r>
            <a:r>
              <a:rPr lang="el-GR" sz="2000" dirty="0" err="1">
                <a:solidFill>
                  <a:srgbClr val="404040"/>
                </a:solidFill>
                <a:latin typeface="Calibri" panose="020F0502020204030204" pitchFamily="34" charset="0"/>
                <a:cs typeface="Calibri" panose="020F0502020204030204" pitchFamily="34" charset="0"/>
              </a:rPr>
              <a:t>Γεωπληροφορική</a:t>
            </a:r>
            <a:r>
              <a:rPr lang="el-GR" sz="2000" dirty="0">
                <a:solidFill>
                  <a:srgbClr val="404040"/>
                </a:solidFill>
                <a:latin typeface="Calibri" panose="020F0502020204030204" pitchFamily="34" charset="0"/>
                <a:cs typeface="Calibri" panose="020F0502020204030204" pitchFamily="34" charset="0"/>
              </a:rPr>
              <a:t>,  </a:t>
            </a:r>
            <a:r>
              <a:rPr lang="el-GR" sz="2000" dirty="0" err="1">
                <a:solidFill>
                  <a:srgbClr val="404040"/>
                </a:solidFill>
                <a:latin typeface="Calibri" panose="020F0502020204030204" pitchFamily="34" charset="0"/>
                <a:cs typeface="Calibri" panose="020F0502020204030204" pitchFamily="34" charset="0"/>
              </a:rPr>
              <a:t>Γεωχωρικές</a:t>
            </a:r>
            <a:r>
              <a:rPr lang="el-GR" sz="2000" dirty="0">
                <a:solidFill>
                  <a:srgbClr val="404040"/>
                </a:solidFill>
                <a:latin typeface="Calibri" panose="020F0502020204030204" pitchFamily="34" charset="0"/>
                <a:cs typeface="Calibri" panose="020F0502020204030204" pitchFamily="34" charset="0"/>
              </a:rPr>
              <a:t> Τεχνολογίες και  Τεχνολογίες Πληροφοριών και Επικοινωνιών και στις προεκτάσεις τους.</a:t>
            </a:r>
          </a:p>
          <a:p>
            <a:pPr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Επιπλέον αναλαμβάνει προγράμματα Έρευνας και Ανάπτυξης (R&amp;D), σε έργα που χρηματοδοτούνται από την ΕΕ και σε εθνικά προγράμματα και παρέχει επίσης συμβουλευτικές υπηρεσίες σε δημόσιους οργανισμούς και ιδιωτικές επιχειρήσεις</a:t>
            </a:r>
          </a:p>
        </p:txBody>
      </p:sp>
      <p:sp>
        <p:nvSpPr>
          <p:cNvPr id="12" name="Τίτλος 1">
            <a:extLst>
              <a:ext uri="{FF2B5EF4-FFF2-40B4-BE49-F238E27FC236}">
                <a16:creationId xmlns:a16="http://schemas.microsoft.com/office/drawing/2014/main" id="{894EE7A2-74E5-457D-4C45-25B4C9801F48}"/>
              </a:ext>
            </a:extLst>
          </p:cNvPr>
          <p:cNvSpPr txBox="1">
            <a:spLocks/>
          </p:cNvSpPr>
          <p:nvPr/>
        </p:nvSpPr>
        <p:spPr>
          <a:xfrm>
            <a:off x="577140" y="54483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Τα συνεργαζόμενα  μέρη</a:t>
            </a:r>
            <a:endParaRPr lang="en-US" sz="3200" dirty="0"/>
          </a:p>
        </p:txBody>
      </p:sp>
    </p:spTree>
    <p:extLst>
      <p:ext uri="{BB962C8B-B14F-4D97-AF65-F5344CB8AC3E}">
        <p14:creationId xmlns:p14="http://schemas.microsoft.com/office/powerpoint/2010/main" val="54827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15AEC-8DF6-31C0-7D8B-3BD057AA07B6}"/>
            </a:ext>
          </a:extLst>
        </p:cNvPr>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30888F48-C0C0-5132-76E8-DF6F830B4376}"/>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7</a:t>
            </a:fld>
            <a:endParaRPr lang="el-GR"/>
          </a:p>
        </p:txBody>
      </p:sp>
      <p:sp>
        <p:nvSpPr>
          <p:cNvPr id="9" name="TextBox 8">
            <a:extLst>
              <a:ext uri="{FF2B5EF4-FFF2-40B4-BE49-F238E27FC236}">
                <a16:creationId xmlns:a16="http://schemas.microsoft.com/office/drawing/2014/main" id="{3EFE5050-101E-1D5A-88E0-DB12A4C4961E}"/>
              </a:ext>
            </a:extLst>
          </p:cNvPr>
          <p:cNvSpPr txBox="1"/>
          <p:nvPr/>
        </p:nvSpPr>
        <p:spPr>
          <a:xfrm>
            <a:off x="459150" y="1833401"/>
            <a:ext cx="11732850" cy="5478423"/>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Το </a:t>
            </a:r>
            <a:r>
              <a:rPr lang="el-GR" sz="2000" dirty="0"/>
              <a:t>Πράσινο Ταμείο αποτελεί οργανισμό ο οποίος εν μέσω άλλων έχει σκοπό  την </a:t>
            </a:r>
            <a:r>
              <a:rPr lang="el-GR" sz="2000" b="1" dirty="0"/>
              <a:t>ενίσχυση της ανάπτυξης μέσω της προστασίας</a:t>
            </a:r>
            <a:r>
              <a:rPr lang="el-GR" sz="2000" i="1" dirty="0"/>
              <a:t> του περιβάλλοντος</a:t>
            </a:r>
            <a:r>
              <a:rPr lang="el-GR" sz="2000" dirty="0"/>
              <a:t>  μέσω της διαχειριστικής, οικονομικής, τεχνικής και χρηματοπιστωτικής υποστήριξης προγραμμάτων, μέτρων, παρεμβάσεων και ενεργειών που αποβλέπουν στην ανάδειξη και αποκατάσταση του περιβάλλοντος</a:t>
            </a:r>
          </a:p>
          <a:p>
            <a:pPr marL="342900" indent="-342900"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Το χρηματοδοτικό εργαλείο </a:t>
            </a:r>
            <a:r>
              <a:rPr lang="el-GR" sz="2000" dirty="0"/>
              <a:t>«Φυσικό Περιβάλλον και Καινοτόμες Δράσεις 2022» που εγκρίθηκε το 203 κινήθηκε σε 4 άξονες ένας εκ τους οποίους αποτελούσε και η Προτεραιότητα 3 –έρευνα και εφαρμογή</a:t>
            </a:r>
          </a:p>
          <a:p>
            <a:pPr marL="342900" indent="-342900"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Στα πλαίσια αυτού του άξονα το εγκεκριμένο έργο </a:t>
            </a:r>
            <a:r>
              <a:rPr lang="en-US" sz="2000" dirty="0">
                <a:solidFill>
                  <a:srgbClr val="FF0000"/>
                </a:solidFill>
                <a:latin typeface="Calibri" panose="020F0502020204030204" pitchFamily="34" charset="0"/>
                <a:cs typeface="Calibri" panose="020F0502020204030204" pitchFamily="34" charset="0"/>
              </a:rPr>
              <a:t>BIOSOIL</a:t>
            </a:r>
            <a:r>
              <a:rPr lang="el-GR" sz="2000" dirty="0">
                <a:solidFill>
                  <a:srgbClr val="FF0000"/>
                </a:solidFill>
                <a:latin typeface="Calibri" panose="020F0502020204030204" pitchFamily="34" charset="0"/>
                <a:cs typeface="Calibri" panose="020F0502020204030204" pitchFamily="34" charset="0"/>
              </a:rPr>
              <a:t>-Ανάπτυξη και αξιοποίηση μεθόδων </a:t>
            </a:r>
            <a:r>
              <a:rPr lang="el-GR" sz="2000" dirty="0" err="1">
                <a:solidFill>
                  <a:srgbClr val="FF0000"/>
                </a:solidFill>
                <a:latin typeface="Calibri" panose="020F0502020204030204" pitchFamily="34" charset="0"/>
                <a:cs typeface="Calibri" panose="020F0502020204030204" pitchFamily="34" charset="0"/>
              </a:rPr>
              <a:t>εδαφοβελτίωσης</a:t>
            </a:r>
            <a:r>
              <a:rPr lang="el-GR" sz="2000" dirty="0">
                <a:solidFill>
                  <a:srgbClr val="FF0000"/>
                </a:solidFill>
                <a:latin typeface="Calibri" panose="020F0502020204030204" pitchFamily="34" charset="0"/>
                <a:cs typeface="Calibri" panose="020F0502020204030204" pitchFamily="34" charset="0"/>
              </a:rPr>
              <a:t> με την χρήση </a:t>
            </a:r>
            <a:r>
              <a:rPr lang="el-GR" sz="2000" dirty="0" err="1">
                <a:solidFill>
                  <a:srgbClr val="FF0000"/>
                </a:solidFill>
                <a:latin typeface="Calibri" panose="020F0502020204030204" pitchFamily="34" charset="0"/>
                <a:cs typeface="Calibri" panose="020F0502020204030204" pitchFamily="34" charset="0"/>
              </a:rPr>
              <a:t>βιοστερεών</a:t>
            </a:r>
            <a:r>
              <a:rPr lang="el-GR" sz="2000" dirty="0">
                <a:solidFill>
                  <a:srgbClr val="FF0000"/>
                </a:solidFill>
                <a:latin typeface="Calibri" panose="020F0502020204030204" pitchFamily="34" charset="0"/>
                <a:cs typeface="Calibri" panose="020F0502020204030204" pitchFamily="34" charset="0"/>
              </a:rPr>
              <a:t> από Εγκαταστάσεις Επεξεργασίας Αστικών Λυμάτων και τεχνικών </a:t>
            </a:r>
            <a:r>
              <a:rPr lang="el-GR" sz="2000" dirty="0" err="1">
                <a:solidFill>
                  <a:srgbClr val="FF0000"/>
                </a:solidFill>
                <a:latin typeface="Calibri" panose="020F0502020204030204" pitchFamily="34" charset="0"/>
                <a:cs typeface="Calibri" panose="020F0502020204030204" pitchFamily="34" charset="0"/>
              </a:rPr>
              <a:t>βιοενίσχυσης</a:t>
            </a:r>
            <a:r>
              <a:rPr lang="el-GR" sz="2000" dirty="0">
                <a:solidFill>
                  <a:srgbClr val="FF0000"/>
                </a:solidFill>
                <a:latin typeface="Calibri" panose="020F0502020204030204" pitchFamily="34" charset="0"/>
                <a:cs typeface="Calibri" panose="020F0502020204030204" pitchFamily="34" charset="0"/>
              </a:rPr>
              <a:t> στο πλαίσιο της κυκλικής οικονομίας και της επιστήμης των πολιτών</a:t>
            </a:r>
            <a:r>
              <a:rPr lang="el-GR" sz="2000" dirty="0">
                <a:solidFill>
                  <a:srgbClr val="404040"/>
                </a:solidFill>
                <a:latin typeface="Calibri" panose="020F0502020204030204" pitchFamily="34" charset="0"/>
                <a:cs typeface="Calibri" panose="020F0502020204030204" pitchFamily="34" charset="0"/>
              </a:rPr>
              <a:t>, είχε σκοπό την εφαρμογή των αρχών της κυκλικής οικονομίας με καινοτόμο τρόπο και με έμφαση στη δημιουργία αλυσίδων αξίας, προστατεύοντας αποτελεσματικά τους εδαφικούς πόρους με αλληλοσυμπληρούμενες δράσεις</a:t>
            </a: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p:txBody>
      </p:sp>
      <p:sp>
        <p:nvSpPr>
          <p:cNvPr id="12" name="Τίτλος 1">
            <a:extLst>
              <a:ext uri="{FF2B5EF4-FFF2-40B4-BE49-F238E27FC236}">
                <a16:creationId xmlns:a16="http://schemas.microsoft.com/office/drawing/2014/main" id="{3FFAAC41-9F58-6ACD-4BE1-3BF5853B4A4B}"/>
              </a:ext>
            </a:extLst>
          </p:cNvPr>
          <p:cNvSpPr txBox="1">
            <a:spLocks/>
          </p:cNvSpPr>
          <p:nvPr/>
        </p:nvSpPr>
        <p:spPr>
          <a:xfrm>
            <a:off x="577140" y="54483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Το Χρηματοδοτικό Πρόγραμμα «Φυσικό Περιβάλλον και Καινοτόμες Δράσεις 2022» του Πράσινου Ταμείου</a:t>
            </a:r>
            <a:endParaRPr lang="en-US" sz="3200" dirty="0"/>
          </a:p>
        </p:txBody>
      </p:sp>
    </p:spTree>
    <p:extLst>
      <p:ext uri="{BB962C8B-B14F-4D97-AF65-F5344CB8AC3E}">
        <p14:creationId xmlns:p14="http://schemas.microsoft.com/office/powerpoint/2010/main" val="309814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ECA4A-54D8-5879-3041-77A8A9FBA1E8}"/>
            </a:ext>
          </a:extLst>
        </p:cNvPr>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4F4FC3D4-28CA-BAB6-D8E0-2AF90BF4E772}"/>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8</a:t>
            </a:fld>
            <a:endParaRPr lang="el-GR"/>
          </a:p>
        </p:txBody>
      </p:sp>
      <p:sp>
        <p:nvSpPr>
          <p:cNvPr id="9" name="TextBox 8">
            <a:extLst>
              <a:ext uri="{FF2B5EF4-FFF2-40B4-BE49-F238E27FC236}">
                <a16:creationId xmlns:a16="http://schemas.microsoft.com/office/drawing/2014/main" id="{72609D01-9C9E-64C5-A68C-CE83CF9CFAE2}"/>
              </a:ext>
            </a:extLst>
          </p:cNvPr>
          <p:cNvSpPr txBox="1"/>
          <p:nvPr/>
        </p:nvSpPr>
        <p:spPr>
          <a:xfrm>
            <a:off x="459150" y="1833401"/>
            <a:ext cx="11732850" cy="5478423"/>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l-GR" sz="2000" dirty="0">
                <a:solidFill>
                  <a:srgbClr val="404040"/>
                </a:solidFill>
                <a:latin typeface="Calibri" panose="020F0502020204030204" pitchFamily="34" charset="0"/>
                <a:cs typeface="Calibri" panose="020F0502020204030204" pitchFamily="34" charset="0"/>
              </a:rPr>
              <a:t>Το  έργο ασχολείται με τ</a:t>
            </a:r>
            <a:r>
              <a:rPr lang="el-GR" sz="2000" dirty="0"/>
              <a:t>ην ανάπτυξη και προώθηση τεχνολογιών </a:t>
            </a:r>
            <a:r>
              <a:rPr lang="el-GR" sz="2000" dirty="0" err="1"/>
              <a:t>απομείωσης</a:t>
            </a:r>
            <a:r>
              <a:rPr lang="el-GR" sz="2000" dirty="0"/>
              <a:t> και επαναχρησιμοποίησης αποβλήτων, καθώς και βιώσιμων τεχνικών βελτίωσης της εδαφικής συμπεριφοράς σε κατασκευές υποδομών και τεχνικών έργων. </a:t>
            </a:r>
          </a:p>
          <a:p>
            <a:pPr algn="l">
              <a:spcBef>
                <a:spcPts val="600"/>
              </a:spcBef>
              <a:spcAft>
                <a:spcPts val="600"/>
              </a:spcAft>
              <a:buFont typeface="Arial" panose="020B0604020202020204" pitchFamily="34" charset="0"/>
              <a:buChar char="•"/>
            </a:pPr>
            <a:r>
              <a:rPr lang="el-GR" sz="2000" dirty="0"/>
              <a:t>Η  έρευνά του αποσκοπεί στην εφαρμογή και προώθηση: </a:t>
            </a:r>
          </a:p>
          <a:p>
            <a:pPr algn="l">
              <a:spcBef>
                <a:spcPts val="600"/>
              </a:spcBef>
              <a:spcAft>
                <a:spcPts val="600"/>
              </a:spcAft>
            </a:pPr>
            <a:r>
              <a:rPr lang="el-GR" sz="2000" dirty="0"/>
              <a:t>- της χρήσης </a:t>
            </a:r>
            <a:r>
              <a:rPr lang="el-GR" sz="2000" dirty="0" err="1"/>
              <a:t>βιοστερεών</a:t>
            </a:r>
            <a:r>
              <a:rPr lang="el-GR" sz="2000" dirty="0"/>
              <a:t> (ΒΣ) από Εγκαταστάσεις Επεξεργασίας Αστικών Λυμάτων (ΕΕΛ) στη γεωργία ως </a:t>
            </a:r>
            <a:r>
              <a:rPr lang="el-GR" sz="2000" dirty="0" err="1"/>
              <a:t>εδαφοβελτιωτικών</a:t>
            </a:r>
            <a:r>
              <a:rPr lang="el-GR" sz="2000" dirty="0"/>
              <a:t> και </a:t>
            </a:r>
            <a:r>
              <a:rPr lang="el-GR" sz="2000" dirty="0" err="1"/>
              <a:t>φυτοπροστατευτικών</a:t>
            </a:r>
            <a:r>
              <a:rPr lang="el-GR" sz="2000" dirty="0"/>
              <a:t> υλικών και </a:t>
            </a:r>
          </a:p>
          <a:p>
            <a:pPr algn="l">
              <a:spcBef>
                <a:spcPts val="600"/>
              </a:spcBef>
              <a:spcAft>
                <a:spcPts val="600"/>
              </a:spcAft>
            </a:pPr>
            <a:r>
              <a:rPr lang="el-GR" sz="2000" dirty="0"/>
              <a:t>- μίας καινοτόμου τεχνικής βελτίωσης εδαφών, αυτή της </a:t>
            </a:r>
            <a:r>
              <a:rPr lang="el-GR" sz="2000" dirty="0" err="1"/>
              <a:t>βιο</a:t>
            </a:r>
            <a:r>
              <a:rPr lang="el-GR" sz="2000" dirty="0"/>
              <a:t>-ενίσχυσης, για την αντικατάσταση των συμβατικών τεχνικών βελτίωσης που έχουν μεγάλο ανθρακικό αποτύπωμα και περιβαλλοντικούς κινδύνους. </a:t>
            </a:r>
          </a:p>
          <a:p>
            <a:pPr algn="l">
              <a:spcBef>
                <a:spcPts val="600"/>
              </a:spcBef>
              <a:spcAft>
                <a:spcPts val="600"/>
              </a:spcAft>
            </a:pPr>
            <a:r>
              <a:rPr lang="el-GR" sz="2000" dirty="0"/>
              <a:t>-του πολλαπλασιασμού της αξία των αποτελεσμάτων της έρευνας μέσω της ενσωμάτωσης δράσεων της επιστήμης των πολιτών, η οποία θα αυξήσει τη </a:t>
            </a:r>
            <a:r>
              <a:rPr lang="el-GR" sz="2000" dirty="0" err="1"/>
              <a:t>συμμετοχικότητα</a:t>
            </a:r>
            <a:r>
              <a:rPr lang="el-GR" sz="2000" dirty="0"/>
              <a:t> εμπλεκόμενων παραγωγικών ομάδων, μεταξύ των οποίων οι δημότες της Θεσσαλονίκης, οι καλλιεργητές, οι γεωπόνοι, οι μηχανικοί και οι τεχνικές εταιρίες.</a:t>
            </a: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p:txBody>
      </p:sp>
      <p:sp>
        <p:nvSpPr>
          <p:cNvPr id="12" name="Τίτλος 1">
            <a:extLst>
              <a:ext uri="{FF2B5EF4-FFF2-40B4-BE49-F238E27FC236}">
                <a16:creationId xmlns:a16="http://schemas.microsoft.com/office/drawing/2014/main" id="{6EC44F79-6C5A-F2C3-A35A-01E0B07BE610}"/>
              </a:ext>
            </a:extLst>
          </p:cNvPr>
          <p:cNvSpPr txBox="1">
            <a:spLocks/>
          </p:cNvSpPr>
          <p:nvPr/>
        </p:nvSpPr>
        <p:spPr>
          <a:xfrm>
            <a:off x="577140" y="54483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Το </a:t>
            </a:r>
            <a:r>
              <a:rPr lang="en-US" sz="3200" dirty="0"/>
              <a:t>BIOSOIL </a:t>
            </a:r>
            <a:r>
              <a:rPr lang="el-GR" sz="3200" dirty="0"/>
              <a:t>με μια ματιά</a:t>
            </a:r>
            <a:endParaRPr lang="en-US" sz="3200" dirty="0"/>
          </a:p>
        </p:txBody>
      </p:sp>
    </p:spTree>
    <p:extLst>
      <p:ext uri="{BB962C8B-B14F-4D97-AF65-F5344CB8AC3E}">
        <p14:creationId xmlns:p14="http://schemas.microsoft.com/office/powerpoint/2010/main" val="417988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4C9B-3066-EF41-9472-54620A89CEAB}"/>
            </a:ext>
          </a:extLst>
        </p:cNvPr>
        <p:cNvGrpSpPr/>
        <p:nvPr/>
      </p:nvGrpSpPr>
      <p:grpSpPr>
        <a:xfrm>
          <a:off x="0" y="0"/>
          <a:ext cx="0" cy="0"/>
          <a:chOff x="0" y="0"/>
          <a:chExt cx="0" cy="0"/>
        </a:xfrm>
      </p:grpSpPr>
      <p:sp>
        <p:nvSpPr>
          <p:cNvPr id="8" name="Θέση αριθμού διαφάνειας 7">
            <a:extLst>
              <a:ext uri="{FF2B5EF4-FFF2-40B4-BE49-F238E27FC236}">
                <a16:creationId xmlns:a16="http://schemas.microsoft.com/office/drawing/2014/main" id="{7C7B347C-1C3D-8D0E-A419-B0E67A44AFE2}"/>
              </a:ext>
            </a:extLst>
          </p:cNvPr>
          <p:cNvSpPr>
            <a:spLocks noGrp="1"/>
          </p:cNvSpPr>
          <p:nvPr>
            <p:ph type="sldNum" sz="quarter" idx="12"/>
          </p:nvPr>
        </p:nvSpPr>
        <p:spPr/>
        <p:txBody>
          <a:bodyPr>
            <a:normAutofit/>
          </a:bodyPr>
          <a:lstStyle/>
          <a:p>
            <a:pPr>
              <a:spcAft>
                <a:spcPts val="600"/>
              </a:spcAft>
            </a:pPr>
            <a:fld id="{0E50B783-B644-4DDF-B5D0-920B2B823B30}" type="slidenum">
              <a:rPr lang="el-GR" smtClean="0"/>
              <a:pPr>
                <a:spcAft>
                  <a:spcPts val="600"/>
                </a:spcAft>
              </a:pPr>
              <a:t>9</a:t>
            </a:fld>
            <a:endParaRPr lang="el-GR"/>
          </a:p>
        </p:txBody>
      </p:sp>
      <p:sp>
        <p:nvSpPr>
          <p:cNvPr id="9" name="TextBox 8">
            <a:extLst>
              <a:ext uri="{FF2B5EF4-FFF2-40B4-BE49-F238E27FC236}">
                <a16:creationId xmlns:a16="http://schemas.microsoft.com/office/drawing/2014/main" id="{7E0D5BAB-6ADA-D42B-0D18-8CAC13737E7A}"/>
              </a:ext>
            </a:extLst>
          </p:cNvPr>
          <p:cNvSpPr txBox="1"/>
          <p:nvPr/>
        </p:nvSpPr>
        <p:spPr>
          <a:xfrm>
            <a:off x="0" y="1833401"/>
            <a:ext cx="12192000" cy="6093976"/>
          </a:xfrm>
          <a:prstGeom prst="rect">
            <a:avLst/>
          </a:prstGeom>
          <a:noFill/>
        </p:spPr>
        <p:txBody>
          <a:bodyPr wrap="square">
            <a:spAutoFit/>
          </a:bodyPr>
          <a:lstStyle/>
          <a:p>
            <a:pPr algn="l">
              <a:spcBef>
                <a:spcPts val="600"/>
              </a:spcBef>
              <a:spcAft>
                <a:spcPts val="600"/>
              </a:spcAft>
            </a:pPr>
            <a:r>
              <a:rPr lang="el-GR" sz="2000" dirty="0"/>
              <a:t>Τα πακέτα εργασίας περιλαμβάνουν</a:t>
            </a:r>
          </a:p>
          <a:p>
            <a:pPr algn="l">
              <a:spcBef>
                <a:spcPts val="600"/>
              </a:spcBef>
              <a:spcAft>
                <a:spcPts val="600"/>
              </a:spcAft>
            </a:pPr>
            <a:r>
              <a:rPr lang="el-GR" sz="2000" dirty="0"/>
              <a:t>-Το ΠΕ-1: Διαχείριση έργου-Δημιουργία ομάδων και </a:t>
            </a:r>
            <a:r>
              <a:rPr lang="el-GR" sz="2000" dirty="0" err="1"/>
              <a:t>υπο</a:t>
            </a:r>
            <a:r>
              <a:rPr lang="el-GR" sz="2000" dirty="0"/>
              <a:t>-ομάδων εργασίας</a:t>
            </a:r>
          </a:p>
          <a:p>
            <a:pPr algn="l">
              <a:spcBef>
                <a:spcPts val="600"/>
              </a:spcBef>
              <a:spcAft>
                <a:spcPts val="600"/>
              </a:spcAft>
            </a:pPr>
            <a:r>
              <a:rPr lang="el-GR" sz="2000" dirty="0"/>
              <a:t>με ορισμό των επιτροπών διαχείρισης του έργου, τήρηση πρακτικών, εκπόνηση οδηγού εσωτερικής ποιότητας, δημιουργία εκθέσεων προόδου </a:t>
            </a:r>
            <a:r>
              <a:rPr lang="el-GR" sz="2000" dirty="0" err="1"/>
              <a:t>κλπ</a:t>
            </a:r>
            <a:endParaRPr lang="el-GR" sz="2000" dirty="0"/>
          </a:p>
          <a:p>
            <a:pPr algn="l">
              <a:spcBef>
                <a:spcPts val="600"/>
              </a:spcBef>
              <a:spcAft>
                <a:spcPts val="600"/>
              </a:spcAft>
            </a:pPr>
            <a:r>
              <a:rPr lang="el-GR" sz="2000" dirty="0"/>
              <a:t>-το ΠΕ-2: Προπαρασκευαστικές ενέργειες φυσικού αντικειμένου </a:t>
            </a:r>
          </a:p>
          <a:p>
            <a:pPr algn="l">
              <a:spcBef>
                <a:spcPts val="600"/>
              </a:spcBef>
              <a:spcAft>
                <a:spcPts val="600"/>
              </a:spcAft>
            </a:pPr>
            <a:r>
              <a:rPr lang="el-GR" sz="2000" dirty="0"/>
              <a:t>με εκπόνηση των απαραίτητων ενεργειών πριν ξεκινήσουν τα επιμέρους φυσικά αντικείμενα, ούτως ώστε να υπάρξει περιορισμός σπατάλης χρόνου και πόρων, όπως βιβλιογραφική ανασκόπηση στα πεδία αιχμής, επιλογή κατάλληλων ΒΣ από Εγκαταστάσεις Επεξεργασίας Αστικών Λυμάτων (ΕΕΛ), επιλογή βακτηρίων και εδαφικών υλικών, κατάλληλες έρευνες ερωτηματολογίου</a:t>
            </a:r>
          </a:p>
          <a:p>
            <a:pPr algn="l">
              <a:spcBef>
                <a:spcPts val="600"/>
              </a:spcBef>
              <a:spcAft>
                <a:spcPts val="600"/>
              </a:spcAft>
            </a:pPr>
            <a:r>
              <a:rPr lang="el-GR" sz="2000" dirty="0"/>
              <a:t>-το ΠΕ-3: Ανάπτυξη και τροποποίηση μεθόδων και τεχνολογιών </a:t>
            </a:r>
          </a:p>
          <a:p>
            <a:pPr algn="l">
              <a:spcBef>
                <a:spcPts val="600"/>
              </a:spcBef>
              <a:spcAft>
                <a:spcPts val="600"/>
              </a:spcAft>
            </a:pPr>
            <a:r>
              <a:rPr lang="el-GR" sz="2000" dirty="0"/>
              <a:t>με εργαστηριακές αναλύσεις και πειράματα μικρής κλίμακας, όπως χημικός, φυσικοχημικό και </a:t>
            </a:r>
            <a:r>
              <a:rPr lang="el-GR" sz="2000" dirty="0" err="1"/>
              <a:t>οικοτοξικολογικό</a:t>
            </a:r>
            <a:r>
              <a:rPr lang="el-GR" sz="2000" dirty="0"/>
              <a:t> χαρακτηρισμός των επιλεγμένων ΒΣ και ανάπτυξη της τεχνικής </a:t>
            </a:r>
            <a:r>
              <a:rPr lang="el-GR" sz="2000" dirty="0" err="1"/>
              <a:t>βιο</a:t>
            </a:r>
            <a:r>
              <a:rPr lang="el-GR" sz="2000" dirty="0"/>
              <a:t>-ενίσχυσης εδαφών </a:t>
            </a: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a:p>
            <a:pPr marL="342900" indent="-342900" algn="l">
              <a:spcBef>
                <a:spcPts val="600"/>
              </a:spcBef>
              <a:spcAft>
                <a:spcPts val="600"/>
              </a:spcAft>
              <a:buFont typeface="Arial" panose="020B0604020202020204" pitchFamily="34" charset="0"/>
              <a:buChar char="•"/>
            </a:pPr>
            <a:endParaRPr lang="el-GR" sz="2000" dirty="0">
              <a:solidFill>
                <a:srgbClr val="404040"/>
              </a:solidFill>
              <a:latin typeface="Calibri" panose="020F0502020204030204" pitchFamily="34" charset="0"/>
              <a:cs typeface="Calibri" panose="020F0502020204030204" pitchFamily="34" charset="0"/>
            </a:endParaRPr>
          </a:p>
        </p:txBody>
      </p:sp>
      <p:sp>
        <p:nvSpPr>
          <p:cNvPr id="12" name="Τίτλος 1">
            <a:extLst>
              <a:ext uri="{FF2B5EF4-FFF2-40B4-BE49-F238E27FC236}">
                <a16:creationId xmlns:a16="http://schemas.microsoft.com/office/drawing/2014/main" id="{0CBA1BE7-9B43-A308-6025-EAC79B5F98F9}"/>
              </a:ext>
            </a:extLst>
          </p:cNvPr>
          <p:cNvSpPr txBox="1">
            <a:spLocks/>
          </p:cNvSpPr>
          <p:nvPr/>
        </p:nvSpPr>
        <p:spPr>
          <a:xfrm>
            <a:off x="577140" y="544830"/>
            <a:ext cx="10635343" cy="57190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sz="3200" dirty="0"/>
              <a:t>Το </a:t>
            </a:r>
            <a:r>
              <a:rPr lang="en-US" sz="3200" dirty="0"/>
              <a:t>BIOSOIL </a:t>
            </a:r>
            <a:r>
              <a:rPr lang="el-GR" sz="3200" dirty="0"/>
              <a:t>με μια ματιά</a:t>
            </a:r>
            <a:endParaRPr lang="en-US" sz="3200" dirty="0"/>
          </a:p>
        </p:txBody>
      </p:sp>
    </p:spTree>
    <p:extLst>
      <p:ext uri="{BB962C8B-B14F-4D97-AF65-F5344CB8AC3E}">
        <p14:creationId xmlns:p14="http://schemas.microsoft.com/office/powerpoint/2010/main" val="840199281"/>
      </p:ext>
    </p:extLst>
  </p:cSld>
  <p:clrMapOvr>
    <a:masterClrMapping/>
  </p:clrMapOvr>
</p:sld>
</file>

<file path=ppt/theme/theme1.xml><?xml version="1.0" encoding="utf-8"?>
<a:theme xmlns:a="http://schemas.openxmlformats.org/drawingml/2006/main" name="Ανασκόπηση">
  <a:themeElements>
    <a:clrScheme name="Ανασκόπηση">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Ανασκόπηση">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Ανασκόπηση">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554</TotalTime>
  <Words>1247</Words>
  <Application>Microsoft Office PowerPoint</Application>
  <PresentationFormat>Ευρεία οθόνη</PresentationFormat>
  <Paragraphs>79</Paragraphs>
  <Slides>12</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12</vt:i4>
      </vt:variant>
    </vt:vector>
  </HeadingPairs>
  <TitlesOfParts>
    <vt:vector size="18" baseType="lpstr">
      <vt:lpstr>Aptos</vt:lpstr>
      <vt:lpstr>Arial</vt:lpstr>
      <vt:lpstr>Calibri</vt:lpstr>
      <vt:lpstr>Calibri Light</vt:lpstr>
      <vt:lpstr>Wingdings</vt:lpstr>
      <vt:lpstr>Ανασκόπηση</vt:lpstr>
      <vt:lpstr> Συνοπτική παρουσίαση του έργου BIOSOIL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ΕΥΧΑΡΙΣΤΩ ΓΙΑ ΤΗΝ ΠΡΟΣΟΧΗ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Zoi-Eirini Tsifodimou</dc:creator>
  <cp:lastModifiedBy>User</cp:lastModifiedBy>
  <cp:revision>148</cp:revision>
  <dcterms:created xsi:type="dcterms:W3CDTF">2023-11-15T08:26:03Z</dcterms:created>
  <dcterms:modified xsi:type="dcterms:W3CDTF">2025-02-09T15:15:35Z</dcterms:modified>
</cp:coreProperties>
</file>