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5EED33D-2B48-4557-9E9A-833629ED2111}" type="datetimeFigureOut">
              <a:rPr lang="es-MX" smtClean="0"/>
              <a:pPr/>
              <a:t>16/06/2016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MX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7BBB7AD-D842-485C-B449-ABEFAA3881E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D33D-2B48-4557-9E9A-833629ED2111}" type="datetimeFigureOut">
              <a:rPr lang="es-MX" smtClean="0"/>
              <a:pPr/>
              <a:t>16/06/2016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B7AD-D842-485C-B449-ABEFAA3881E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D33D-2B48-4557-9E9A-833629ED2111}" type="datetimeFigureOut">
              <a:rPr lang="es-MX" smtClean="0"/>
              <a:pPr/>
              <a:t>16/06/2016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B7AD-D842-485C-B449-ABEFAA3881E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5EED33D-2B48-4557-9E9A-833629ED2111}" type="datetimeFigureOut">
              <a:rPr lang="es-MX" smtClean="0"/>
              <a:pPr/>
              <a:t>16/06/2016</a:t>
            </a:fld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BBB7AD-D842-485C-B449-ABEFAA3881EF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5EED33D-2B48-4557-9E9A-833629ED2111}" type="datetimeFigureOut">
              <a:rPr lang="es-MX" smtClean="0"/>
              <a:pPr/>
              <a:t>16/06/2016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MX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7BBB7AD-D842-485C-B449-ABEFAA3881E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D33D-2B48-4557-9E9A-833629ED2111}" type="datetimeFigureOut">
              <a:rPr lang="es-MX" smtClean="0"/>
              <a:pPr/>
              <a:t>16/06/2016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B7AD-D842-485C-B449-ABEFAA3881EF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D33D-2B48-4557-9E9A-833629ED2111}" type="datetimeFigureOut">
              <a:rPr lang="es-MX" smtClean="0"/>
              <a:pPr/>
              <a:t>16/06/2016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B7AD-D842-485C-B449-ABEFAA3881EF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5EED33D-2B48-4557-9E9A-833629ED2111}" type="datetimeFigureOut">
              <a:rPr lang="es-MX" smtClean="0"/>
              <a:pPr/>
              <a:t>16/06/2016</a:t>
            </a:fld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BBB7AD-D842-485C-B449-ABEFAA3881EF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D33D-2B48-4557-9E9A-833629ED2111}" type="datetimeFigureOut">
              <a:rPr lang="es-MX" smtClean="0"/>
              <a:pPr/>
              <a:t>16/06/2016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B7AD-D842-485C-B449-ABEFAA3881E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5EED33D-2B48-4557-9E9A-833629ED2111}" type="datetimeFigureOut">
              <a:rPr lang="es-MX" smtClean="0"/>
              <a:pPr/>
              <a:t>16/06/2016</a:t>
            </a:fld>
            <a:endParaRPr lang="es-MX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BBB7AD-D842-485C-B449-ABEFAA3881EF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5EED33D-2B48-4557-9E9A-833629ED2111}" type="datetimeFigureOut">
              <a:rPr lang="es-MX" smtClean="0"/>
              <a:pPr/>
              <a:t>16/06/2016</a:t>
            </a:fld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BBB7AD-D842-485C-B449-ABEFAA3881EF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5EED33D-2B48-4557-9E9A-833629ED2111}" type="datetimeFigureOut">
              <a:rPr lang="es-MX" smtClean="0"/>
              <a:pPr/>
              <a:t>16/06/2016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7BBB7AD-D842-485C-B449-ABEFAA3881E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beyond</a:t>
            </a:r>
            <a:r>
              <a:rPr lang="es-PE" dirty="0" smtClean="0"/>
              <a:t> </a:t>
            </a:r>
            <a:r>
              <a:rPr lang="es-PE" dirty="0" err="1" smtClean="0"/>
              <a:t>rangepage</a:t>
            </a:r>
            <a:r>
              <a:rPr lang="es-PE" dirty="0" smtClean="0"/>
              <a:t>: Machine </a:t>
            </a:r>
            <a:r>
              <a:rPr lang="es-PE" dirty="0" err="1" smtClean="0"/>
              <a:t>Learning</a:t>
            </a:r>
            <a:r>
              <a:rPr lang="es-PE" dirty="0" smtClean="0"/>
              <a:t> </a:t>
            </a:r>
            <a:r>
              <a:rPr lang="es-PE" dirty="0" err="1" smtClean="0"/>
              <a:t>for</a:t>
            </a:r>
            <a:r>
              <a:rPr lang="es-PE" dirty="0" smtClean="0"/>
              <a:t> </a:t>
            </a:r>
            <a:r>
              <a:rPr lang="es-PE" dirty="0" err="1" smtClean="0"/>
              <a:t>static</a:t>
            </a:r>
            <a:r>
              <a:rPr lang="es-PE" dirty="0" smtClean="0"/>
              <a:t> ranking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fRank</a:t>
            </a:r>
            <a:r>
              <a:rPr lang="es-PE" dirty="0" smtClean="0"/>
              <a:t> - Resultados</a:t>
            </a:r>
            <a:endParaRPr lang="es-MX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29146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789040"/>
            <a:ext cx="4606811" cy="2701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31432" y="4640535"/>
            <a:ext cx="34290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984" y="1340768"/>
            <a:ext cx="4328344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Conclusiones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95536" y="1700808"/>
            <a:ext cx="7931224" cy="2232248"/>
          </a:xfrm>
        </p:spPr>
        <p:txBody>
          <a:bodyPr>
            <a:normAutofit/>
          </a:bodyPr>
          <a:lstStyle/>
          <a:p>
            <a:r>
              <a:rPr lang="es-PE" dirty="0" err="1" smtClean="0"/>
              <a:t>fRank</a:t>
            </a:r>
            <a:r>
              <a:rPr lang="es-PE" dirty="0" smtClean="0"/>
              <a:t>  muestra mejor performance que </a:t>
            </a:r>
            <a:r>
              <a:rPr lang="es-PE" dirty="0" err="1" smtClean="0"/>
              <a:t>PageRank</a:t>
            </a:r>
            <a:r>
              <a:rPr lang="es-PE" dirty="0" smtClean="0"/>
              <a:t>.</a:t>
            </a:r>
          </a:p>
          <a:p>
            <a:r>
              <a:rPr lang="es-PE" dirty="0" smtClean="0"/>
              <a:t>Características como “</a:t>
            </a:r>
            <a:r>
              <a:rPr lang="es-PE" i="1" dirty="0" smtClean="0"/>
              <a:t>nivel de page” </a:t>
            </a:r>
            <a:r>
              <a:rPr lang="es-PE" dirty="0" smtClean="0"/>
              <a:t> y “</a:t>
            </a:r>
            <a:r>
              <a:rPr lang="es-PE" i="1" dirty="0" err="1" smtClean="0"/>
              <a:t>popularity</a:t>
            </a:r>
            <a:r>
              <a:rPr lang="es-PE" i="1" dirty="0" smtClean="0"/>
              <a:t>” </a:t>
            </a:r>
            <a:r>
              <a:rPr lang="es-PE" dirty="0" smtClean="0"/>
              <a:t> dan mayor contribución en el </a:t>
            </a:r>
            <a:r>
              <a:rPr lang="es-PE" dirty="0" err="1" smtClean="0"/>
              <a:t>pair</a:t>
            </a:r>
            <a:r>
              <a:rPr lang="es-PE" dirty="0" smtClean="0"/>
              <a:t> </a:t>
            </a:r>
            <a:r>
              <a:rPr lang="es-PE" dirty="0" err="1" smtClean="0"/>
              <a:t>accuracy</a:t>
            </a:r>
            <a:r>
              <a:rPr lang="es-PE" dirty="0" smtClean="0"/>
              <a:t>.</a:t>
            </a:r>
          </a:p>
          <a:p>
            <a:r>
              <a:rPr lang="es-PE" dirty="0" smtClean="0"/>
              <a:t>Coleccionando mayor cantidad de “</a:t>
            </a:r>
            <a:r>
              <a:rPr lang="es-PE" dirty="0" err="1" smtClean="0"/>
              <a:t>popularity</a:t>
            </a:r>
            <a:r>
              <a:rPr lang="es-PE" dirty="0" smtClean="0"/>
              <a:t> data” puede ayudar a mejorar el performance.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752850"/>
            <a:ext cx="37338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395536" y="4077072"/>
            <a:ext cx="7931224" cy="223224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s-PE" sz="2400" dirty="0" smtClean="0"/>
              <a:t>Resultados </a:t>
            </a:r>
            <a:r>
              <a:rPr lang="es-PE" sz="2400" dirty="0" smtClean="0"/>
              <a:t>de </a:t>
            </a:r>
            <a:r>
              <a:rPr lang="es-PE" sz="2400" dirty="0" err="1" smtClean="0"/>
              <a:t>fRank</a:t>
            </a:r>
            <a:r>
              <a:rPr lang="es-PE" sz="2400" dirty="0" smtClean="0"/>
              <a:t> orientados a lo que usuario web prefiere y no a lo que el autor prefiere.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s-PE" sz="2400" dirty="0" err="1" smtClean="0"/>
              <a:t>Toolbars</a:t>
            </a:r>
            <a:r>
              <a:rPr lang="es-PE" sz="2400" dirty="0" smtClean="0"/>
              <a:t> provee información de preferencia a lo que usuarios prefieren ahora. Actualización de link lenta.</a:t>
            </a:r>
            <a:endParaRPr lang="es-MX" sz="24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s-P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420888"/>
            <a:ext cx="7467600" cy="1143000"/>
          </a:xfrm>
        </p:spPr>
        <p:txBody>
          <a:bodyPr/>
          <a:lstStyle/>
          <a:p>
            <a:pPr algn="ctr"/>
            <a:r>
              <a:rPr lang="es-PE" dirty="0" smtClean="0"/>
              <a:t>Gracias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Temario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PE" dirty="0" err="1" smtClean="0"/>
              <a:t>Introduccion</a:t>
            </a:r>
            <a:endParaRPr lang="es-PE" dirty="0" smtClean="0"/>
          </a:p>
          <a:p>
            <a:r>
              <a:rPr lang="es-PE" dirty="0" err="1" smtClean="0"/>
              <a:t>PageRank</a:t>
            </a:r>
            <a:endParaRPr lang="es-PE" dirty="0" smtClean="0"/>
          </a:p>
          <a:p>
            <a:r>
              <a:rPr lang="es-PE" dirty="0" err="1" smtClean="0"/>
              <a:t>RankNet</a:t>
            </a:r>
            <a:endParaRPr lang="es-PE" dirty="0" smtClean="0"/>
          </a:p>
          <a:p>
            <a:r>
              <a:rPr lang="es-PE" dirty="0" smtClean="0"/>
              <a:t>Resultados</a:t>
            </a:r>
          </a:p>
          <a:p>
            <a:r>
              <a:rPr lang="es-PE" dirty="0" err="1" smtClean="0"/>
              <a:t>Concluciones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Introducción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PE" dirty="0" smtClean="0"/>
              <a:t>Crecimiento exponencial de paginas web y motores de búsqueda como instrumentos para obtener resultados relacionados, además de separación buenas y malas paginas.</a:t>
            </a:r>
          </a:p>
          <a:p>
            <a:r>
              <a:rPr lang="es-PE" dirty="0" smtClean="0"/>
              <a:t>Hasta la fecha, trabajos orientados a mejorar el ordenamiento de resultados retornados (ranking dinámico). </a:t>
            </a:r>
          </a:p>
          <a:p>
            <a:r>
              <a:rPr lang="es-PE" dirty="0" smtClean="0"/>
              <a:t>Ranking estático igual de relevante</a:t>
            </a:r>
          </a:p>
          <a:p>
            <a:pPr lvl="1"/>
            <a:r>
              <a:rPr lang="es-PE" dirty="0" smtClean="0"/>
              <a:t>Relevancia – indicador general de una pagina</a:t>
            </a:r>
          </a:p>
          <a:p>
            <a:pPr lvl="1"/>
            <a:r>
              <a:rPr lang="es-PE" dirty="0" smtClean="0"/>
              <a:t>Eficiencia –  precisión en RS –&gt; (-) tiempo búsqueda</a:t>
            </a:r>
          </a:p>
          <a:p>
            <a:pPr lvl="1"/>
            <a:r>
              <a:rPr lang="es-PE" dirty="0" smtClean="0"/>
              <a:t>Prioridad Rastreo – web crece y cambia </a:t>
            </a:r>
            <a:r>
              <a:rPr lang="es-PE" dirty="0" err="1" smtClean="0"/>
              <a:t>rapidamente</a:t>
            </a:r>
            <a:r>
              <a:rPr lang="es-PE" dirty="0" smtClean="0"/>
              <a:t>.</a:t>
            </a:r>
          </a:p>
          <a:p>
            <a:endParaRPr lang="es-PE" dirty="0" smtClean="0"/>
          </a:p>
          <a:p>
            <a:endParaRPr lang="es-P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Introduccion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 err="1" smtClean="0"/>
              <a:t>PageRank</a:t>
            </a:r>
            <a:r>
              <a:rPr lang="es-PE" dirty="0" smtClean="0"/>
              <a:t> conocido como mejor método para RS de </a:t>
            </a:r>
            <a:r>
              <a:rPr lang="es-PE" dirty="0" err="1" smtClean="0"/>
              <a:t>webpages</a:t>
            </a:r>
            <a:r>
              <a:rPr lang="es-PE" dirty="0" smtClean="0"/>
              <a:t>, sin embargo poca evidencia académica.</a:t>
            </a:r>
          </a:p>
          <a:p>
            <a:pPr lvl="1"/>
            <a:r>
              <a:rPr lang="es-PE" dirty="0" err="1" smtClean="0"/>
              <a:t>Upstill</a:t>
            </a:r>
            <a:r>
              <a:rPr lang="es-PE" dirty="0" smtClean="0"/>
              <a:t> et. </a:t>
            </a:r>
            <a:r>
              <a:rPr lang="es-PE" dirty="0" err="1" smtClean="0"/>
              <a:t>Prediting</a:t>
            </a:r>
            <a:r>
              <a:rPr lang="es-PE" dirty="0" smtClean="0"/>
              <a:t> </a:t>
            </a:r>
            <a:r>
              <a:rPr lang="es-PE" dirty="0" err="1" smtClean="0"/>
              <a:t>fame</a:t>
            </a:r>
            <a:r>
              <a:rPr lang="es-PE" dirty="0" smtClean="0"/>
              <a:t> </a:t>
            </a:r>
            <a:r>
              <a:rPr lang="es-PE" dirty="0" err="1" smtClean="0"/>
              <a:t>or</a:t>
            </a:r>
            <a:r>
              <a:rPr lang="es-PE" dirty="0" smtClean="0"/>
              <a:t> </a:t>
            </a:r>
            <a:r>
              <a:rPr lang="es-PE" dirty="0" err="1" smtClean="0"/>
              <a:t>fortune</a:t>
            </a:r>
            <a:r>
              <a:rPr lang="es-PE" dirty="0" smtClean="0"/>
              <a:t>[</a:t>
            </a:r>
            <a:r>
              <a:rPr lang="es-PE" dirty="0" err="1" smtClean="0"/>
              <a:t>Pagerank</a:t>
            </a:r>
            <a:r>
              <a:rPr lang="es-PE" dirty="0" smtClean="0"/>
              <a:t> </a:t>
            </a:r>
            <a:r>
              <a:rPr lang="es-PE" dirty="0" err="1" smtClean="0"/>
              <a:t>or</a:t>
            </a:r>
            <a:r>
              <a:rPr lang="es-PE" dirty="0" smtClean="0"/>
              <a:t> </a:t>
            </a:r>
            <a:r>
              <a:rPr lang="es-PE" dirty="0" err="1" smtClean="0"/>
              <a:t>Indegree</a:t>
            </a:r>
            <a:r>
              <a:rPr lang="es-PE" dirty="0" smtClean="0"/>
              <a:t>] (</a:t>
            </a:r>
            <a:r>
              <a:rPr lang="es-PE" dirty="0" err="1" smtClean="0"/>
              <a:t>task</a:t>
            </a:r>
            <a:r>
              <a:rPr lang="es-PE" dirty="0" smtClean="0"/>
              <a:t>: Ubicar home </a:t>
            </a:r>
            <a:r>
              <a:rPr lang="es-PE" dirty="0" err="1" smtClean="0"/>
              <a:t>pages</a:t>
            </a:r>
            <a:r>
              <a:rPr lang="es-PE" dirty="0" smtClean="0"/>
              <a:t>, tipos de </a:t>
            </a:r>
            <a:r>
              <a:rPr lang="es-PE" dirty="0" err="1" smtClean="0"/>
              <a:t>url</a:t>
            </a:r>
            <a:r>
              <a:rPr lang="es-PE" dirty="0" smtClean="0"/>
              <a:t>, # links) &gt;= eficiente </a:t>
            </a:r>
            <a:r>
              <a:rPr lang="es-PE" dirty="0" err="1" smtClean="0"/>
              <a:t>Pagerank</a:t>
            </a:r>
            <a:r>
              <a:rPr lang="es-PE" dirty="0" smtClean="0"/>
              <a:t>.</a:t>
            </a:r>
          </a:p>
          <a:p>
            <a:pPr lvl="1"/>
            <a:r>
              <a:rPr lang="es-PE" dirty="0" smtClean="0"/>
              <a:t>Amento et. </a:t>
            </a:r>
            <a:r>
              <a:rPr lang="es-PE" i="1" dirty="0" smtClean="0"/>
              <a:t>Simple </a:t>
            </a:r>
            <a:r>
              <a:rPr lang="es-PE" i="1" dirty="0" err="1" smtClean="0"/>
              <a:t>features</a:t>
            </a:r>
            <a:r>
              <a:rPr lang="es-PE" dirty="0" smtClean="0"/>
              <a:t> (#</a:t>
            </a:r>
            <a:r>
              <a:rPr lang="es-PE" dirty="0" err="1" smtClean="0"/>
              <a:t>pages</a:t>
            </a:r>
            <a:r>
              <a:rPr lang="es-PE" dirty="0" smtClean="0"/>
              <a:t> en un sitio) == eficiente </a:t>
            </a:r>
            <a:r>
              <a:rPr lang="es-PE" dirty="0" err="1" smtClean="0"/>
              <a:t>Pagerank</a:t>
            </a:r>
            <a:r>
              <a:rPr lang="es-PE" dirty="0" smtClean="0"/>
              <a:t>.</a:t>
            </a:r>
          </a:p>
          <a:p>
            <a:r>
              <a:rPr lang="es-PE" dirty="0" smtClean="0"/>
              <a:t>Se busca combinar </a:t>
            </a:r>
            <a:r>
              <a:rPr lang="es-PE" i="1" dirty="0" err="1" smtClean="0"/>
              <a:t>features</a:t>
            </a:r>
            <a:r>
              <a:rPr lang="es-PE" i="1" dirty="0" smtClean="0"/>
              <a:t> </a:t>
            </a:r>
            <a:r>
              <a:rPr lang="es-PE" i="1" dirty="0" err="1" smtClean="0"/>
              <a:t>estaticas</a:t>
            </a:r>
            <a:r>
              <a:rPr lang="es-PE" dirty="0" smtClean="0"/>
              <a:t>  usando un ML  para obtener un </a:t>
            </a:r>
            <a:r>
              <a:rPr lang="es-PE" i="1" dirty="0" smtClean="0"/>
              <a:t>sistema de ranking</a:t>
            </a:r>
            <a:r>
              <a:rPr lang="es-PE" dirty="0" smtClean="0"/>
              <a:t>.</a:t>
            </a:r>
          </a:p>
          <a:p>
            <a:pPr lvl="1"/>
            <a:r>
              <a:rPr lang="es-PE" dirty="0" smtClean="0"/>
              <a:t>Ventajas con ML – evitar el web </a:t>
            </a:r>
            <a:r>
              <a:rPr lang="es-PE" dirty="0" err="1" smtClean="0"/>
              <a:t>spamming</a:t>
            </a:r>
            <a:endParaRPr lang="es-PE" dirty="0" smtClean="0"/>
          </a:p>
          <a:p>
            <a:pPr lvl="1"/>
            <a:r>
              <a:rPr lang="es-PE" dirty="0" smtClean="0"/>
              <a:t>Avances en ML – clasificación de confrontación (modelar comportamiento de atacante y ajustar modelo de ranking por adelantado y evitarlo)</a:t>
            </a:r>
          </a:p>
          <a:p>
            <a:pPr>
              <a:buNone/>
            </a:pP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Pagerank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PE" dirty="0" smtClean="0"/>
              <a:t>Idea base: </a:t>
            </a:r>
            <a:r>
              <a:rPr lang="es-PE" dirty="0" err="1" smtClean="0"/>
              <a:t>link’s</a:t>
            </a:r>
            <a:r>
              <a:rPr lang="es-PE" dirty="0" smtClean="0"/>
              <a:t> entre paginas es visto como aprobación de una pagina a otra. </a:t>
            </a:r>
          </a:p>
          <a:p>
            <a:r>
              <a:rPr lang="es-PE" dirty="0" smtClean="0"/>
              <a:t>Se ordena las paginas según calidad percibida por autor de pagina.</a:t>
            </a:r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MX" dirty="0"/>
          </a:p>
        </p:txBody>
      </p:sp>
      <p:pic>
        <p:nvPicPr>
          <p:cNvPr id="1026" name="Picture 2" descr="http://blog.fens.me/wp-content/uploads/2014/01/pagerank-formul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4005064"/>
            <a:ext cx="3514725" cy="819151"/>
          </a:xfrm>
          <a:prstGeom prst="rect">
            <a:avLst/>
          </a:prstGeom>
          <a:noFill/>
        </p:spPr>
      </p:pic>
      <p:pic>
        <p:nvPicPr>
          <p:cNvPr id="1028" name="Picture 4" descr="https://upload.wikimedia.org/wikipedia/commons/6/69/PageRank-hi-r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3645024"/>
            <a:ext cx="2304256" cy="16590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Ranknet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PE" dirty="0" smtClean="0"/>
              <a:t>SR puede ser visto como regresión: </a:t>
            </a:r>
          </a:p>
          <a:p>
            <a:pPr lvl="1"/>
            <a:r>
              <a:rPr lang="es-PE" dirty="0" smtClean="0"/>
              <a:t>Opción A: mapeo vector características de pagina (i) a su ranking (j), pero no es necesario valor, sino orden.</a:t>
            </a:r>
          </a:p>
          <a:p>
            <a:pPr lvl="1"/>
            <a:r>
              <a:rPr lang="es-PE" dirty="0" err="1" smtClean="0"/>
              <a:t>Opcion</a:t>
            </a:r>
            <a:r>
              <a:rPr lang="es-PE" dirty="0" smtClean="0"/>
              <a:t> B: función que mapeo orden entre paginas</a:t>
            </a:r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r>
              <a:rPr lang="es-PE" dirty="0" smtClean="0"/>
              <a:t>Basado algoritmo de red neuronal back-</a:t>
            </a:r>
            <a:r>
              <a:rPr lang="es-PE" dirty="0" err="1" smtClean="0"/>
              <a:t>propagation</a:t>
            </a:r>
            <a:r>
              <a:rPr lang="es-PE" dirty="0" smtClean="0"/>
              <a:t> – 2 </a:t>
            </a:r>
            <a:r>
              <a:rPr lang="es-PE" dirty="0" err="1" smtClean="0"/>
              <a:t>layers</a:t>
            </a:r>
            <a:r>
              <a:rPr lang="es-PE" dirty="0" smtClean="0"/>
              <a:t> (minimizar </a:t>
            </a:r>
            <a:r>
              <a:rPr lang="es-PE" dirty="0" err="1" smtClean="0"/>
              <a:t>funcion</a:t>
            </a:r>
            <a:r>
              <a:rPr lang="es-PE" dirty="0" smtClean="0"/>
              <a:t> de costo por ajuste de pesos por </a:t>
            </a:r>
            <a:r>
              <a:rPr lang="es-PE" dirty="0" err="1" smtClean="0"/>
              <a:t>metodo</a:t>
            </a:r>
            <a:r>
              <a:rPr lang="es-PE" dirty="0" smtClean="0"/>
              <a:t> de gradiente </a:t>
            </a:r>
            <a:r>
              <a:rPr lang="es-PE" dirty="0" err="1" smtClean="0"/>
              <a:t>decendiente</a:t>
            </a:r>
            <a:r>
              <a:rPr lang="es-PE" dirty="0" smtClean="0"/>
              <a:t>)</a:t>
            </a:r>
          </a:p>
          <a:p>
            <a:r>
              <a:rPr lang="es-PE" dirty="0" smtClean="0"/>
              <a:t>Función de costo de </a:t>
            </a:r>
            <a:r>
              <a:rPr lang="es-PE" dirty="0" err="1" smtClean="0"/>
              <a:t>Ranknet</a:t>
            </a:r>
            <a:r>
              <a:rPr lang="es-PE" dirty="0" smtClean="0"/>
              <a:t> basado en el diferencia entre par de salidas de la red</a:t>
            </a:r>
            <a:endParaRPr lang="es-MX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71060" y="3356992"/>
            <a:ext cx="3209052" cy="360040"/>
          </a:xfrm>
          <a:prstGeom prst="rect">
            <a:avLst/>
          </a:prstGeom>
          <a:noFill/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Ranknet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/>
          <a:lstStyle/>
          <a:p>
            <a:r>
              <a:rPr lang="es-PE" dirty="0" smtClean="0"/>
              <a:t>Parámetros de la red neuronal:</a:t>
            </a:r>
          </a:p>
          <a:p>
            <a:pPr lvl="1"/>
            <a:r>
              <a:rPr lang="es-PE" dirty="0" smtClean="0"/>
              <a:t>10 modos en capa intermedia.</a:t>
            </a:r>
          </a:p>
          <a:p>
            <a:pPr lvl="1"/>
            <a:r>
              <a:rPr lang="es-PE" dirty="0" smtClean="0"/>
              <a:t>1 nodo de salida.</a:t>
            </a:r>
          </a:p>
          <a:p>
            <a:pPr lvl="1"/>
            <a:r>
              <a:rPr lang="es-PE" dirty="0" smtClean="0"/>
              <a:t>Pesos hacia capa de salida inicializados</a:t>
            </a:r>
          </a:p>
          <a:p>
            <a:pPr lvl="1">
              <a:buNone/>
            </a:pPr>
            <a:r>
              <a:rPr lang="es-PE" dirty="0" smtClean="0"/>
              <a:t>	distribuidos uniformemente en el rango.</a:t>
            </a:r>
          </a:p>
          <a:p>
            <a:pPr lvl="1">
              <a:buNone/>
            </a:pPr>
            <a:r>
              <a:rPr lang="es-PE" dirty="0" smtClean="0"/>
              <a:t>    [-0.1, 0,1].</a:t>
            </a:r>
          </a:p>
          <a:p>
            <a:pPr lvl="1"/>
            <a:r>
              <a:rPr lang="es-PE" dirty="0" err="1" smtClean="0"/>
              <a:t>Tanh</a:t>
            </a:r>
            <a:r>
              <a:rPr lang="es-PE" dirty="0" smtClean="0"/>
              <a:t> como función de transferencia entre capa entrada y oculta.</a:t>
            </a:r>
          </a:p>
          <a:p>
            <a:pPr lvl="1"/>
            <a:r>
              <a:rPr lang="es-PE" dirty="0" smtClean="0"/>
              <a:t>Función lineal entre capa intermedia y capa de salida.</a:t>
            </a:r>
          </a:p>
          <a:p>
            <a:pPr lvl="1"/>
            <a:r>
              <a:rPr lang="es-PE" dirty="0" smtClean="0"/>
              <a:t>Pesos </a:t>
            </a:r>
            <a:r>
              <a:rPr lang="es-PE" dirty="0" smtClean="0"/>
              <a:t>a las entradas inicializados a 0</a:t>
            </a:r>
            <a:r>
              <a:rPr lang="es-PE" dirty="0" smtClean="0"/>
              <a:t>.</a:t>
            </a:r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endParaRPr lang="es-MX" dirty="0"/>
          </a:p>
        </p:txBody>
      </p:sp>
      <p:pic>
        <p:nvPicPr>
          <p:cNvPr id="19458" name="Picture 2" descr="http://www.odec.ca/projects/2007/stag7m2/images/fig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1844823"/>
            <a:ext cx="2592288" cy="18040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fRank</a:t>
            </a:r>
            <a:r>
              <a:rPr lang="es-PE" dirty="0" smtClean="0"/>
              <a:t> - </a:t>
            </a:r>
            <a:r>
              <a:rPr lang="es-PE" dirty="0" err="1" smtClean="0"/>
              <a:t>Features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PE" dirty="0" err="1" smtClean="0"/>
              <a:t>PageRank</a:t>
            </a:r>
            <a:r>
              <a:rPr lang="es-PE" dirty="0" smtClean="0"/>
              <a:t> – </a:t>
            </a:r>
            <a:r>
              <a:rPr lang="es-PE" dirty="0" err="1" smtClean="0"/>
              <a:t>over</a:t>
            </a:r>
            <a:r>
              <a:rPr lang="es-PE" dirty="0" smtClean="0"/>
              <a:t> 5 </a:t>
            </a:r>
            <a:r>
              <a:rPr lang="es-PE" dirty="0" err="1" smtClean="0"/>
              <a:t>billion</a:t>
            </a:r>
            <a:r>
              <a:rPr lang="es-PE" dirty="0" smtClean="0"/>
              <a:t> </a:t>
            </a:r>
            <a:r>
              <a:rPr lang="es-PE" dirty="0" err="1" smtClean="0"/>
              <a:t>pages</a:t>
            </a:r>
            <a:r>
              <a:rPr lang="es-PE" dirty="0" smtClean="0"/>
              <a:t> (alfa = 0.85)</a:t>
            </a:r>
          </a:p>
          <a:p>
            <a:endParaRPr lang="es-PE" dirty="0" smtClean="0"/>
          </a:p>
          <a:p>
            <a:r>
              <a:rPr lang="es-PE" dirty="0" err="1" smtClean="0"/>
              <a:t>Popularity</a:t>
            </a:r>
            <a:r>
              <a:rPr lang="es-PE" dirty="0" smtClean="0"/>
              <a:t>  – Proxy, MSN </a:t>
            </a:r>
            <a:r>
              <a:rPr lang="es-PE" dirty="0" err="1" smtClean="0"/>
              <a:t>toolbar</a:t>
            </a:r>
            <a:r>
              <a:rPr lang="es-PE" dirty="0" smtClean="0"/>
              <a:t>.</a:t>
            </a:r>
          </a:p>
          <a:p>
            <a:endParaRPr lang="es-PE" dirty="0" smtClean="0"/>
          </a:p>
          <a:p>
            <a:r>
              <a:rPr lang="es-PE" dirty="0" err="1" smtClean="0"/>
              <a:t>Anchor</a:t>
            </a:r>
            <a:r>
              <a:rPr lang="es-PE" dirty="0" smtClean="0"/>
              <a:t> </a:t>
            </a:r>
            <a:r>
              <a:rPr lang="es-PE" dirty="0" err="1" smtClean="0"/>
              <a:t>text</a:t>
            </a:r>
            <a:r>
              <a:rPr lang="es-PE" dirty="0" smtClean="0"/>
              <a:t> and links</a:t>
            </a:r>
          </a:p>
          <a:p>
            <a:endParaRPr lang="es-PE" dirty="0" smtClean="0"/>
          </a:p>
          <a:p>
            <a:r>
              <a:rPr lang="es-PE" dirty="0" smtClean="0"/>
              <a:t>Page – 8 aspectos simples (</a:t>
            </a:r>
            <a:r>
              <a:rPr lang="es-PE" dirty="0" err="1" smtClean="0"/>
              <a:t>terminos</a:t>
            </a:r>
            <a:r>
              <a:rPr lang="es-PE" dirty="0" smtClean="0"/>
              <a:t> comunes, cantidad de palabras, etc.)</a:t>
            </a:r>
          </a:p>
          <a:p>
            <a:endParaRPr lang="es-PE" dirty="0" smtClean="0"/>
          </a:p>
          <a:p>
            <a:r>
              <a:rPr lang="es-PE" dirty="0" err="1" smtClean="0"/>
              <a:t>Domain</a:t>
            </a:r>
            <a:r>
              <a:rPr lang="es-PE" dirty="0" smtClean="0"/>
              <a:t> – promedios dentro del dominio (</a:t>
            </a:r>
            <a:r>
              <a:rPr lang="es-PE" dirty="0" err="1" smtClean="0"/>
              <a:t>outlinks</a:t>
            </a:r>
            <a:r>
              <a:rPr lang="es-PE" dirty="0" smtClean="0"/>
              <a:t>, </a:t>
            </a:r>
            <a:r>
              <a:rPr lang="es-PE" dirty="0" err="1" smtClean="0"/>
              <a:t>pagerank</a:t>
            </a:r>
            <a:r>
              <a:rPr lang="es-PE" dirty="0" smtClean="0"/>
              <a:t>).</a:t>
            </a:r>
          </a:p>
          <a:p>
            <a:endParaRPr lang="es-PE" dirty="0" smtClean="0"/>
          </a:p>
          <a:p>
            <a:endParaRPr lang="es-MX" i="1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f</a:t>
            </a:r>
            <a:r>
              <a:rPr lang="es-PE" dirty="0" err="1" smtClean="0"/>
              <a:t>Rank</a:t>
            </a:r>
            <a:r>
              <a:rPr lang="es-PE" dirty="0" smtClean="0"/>
              <a:t> – Data y Método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/>
          <a:lstStyle/>
          <a:p>
            <a:r>
              <a:rPr lang="es-PE" dirty="0" smtClean="0"/>
              <a:t>Definición del </a:t>
            </a:r>
            <a:r>
              <a:rPr lang="es-PE" b="1" dirty="0" err="1" smtClean="0"/>
              <a:t>G</a:t>
            </a:r>
            <a:r>
              <a:rPr lang="es-PE" b="1" i="1" dirty="0" err="1" smtClean="0"/>
              <a:t>old</a:t>
            </a:r>
            <a:r>
              <a:rPr lang="es-PE" b="1" i="1" dirty="0" smtClean="0"/>
              <a:t> </a:t>
            </a:r>
            <a:r>
              <a:rPr lang="es-PE" b="1" i="1" dirty="0" err="1" smtClean="0"/>
              <a:t>Standar</a:t>
            </a:r>
            <a:r>
              <a:rPr lang="es-PE" dirty="0" smtClean="0"/>
              <a:t> </a:t>
            </a:r>
            <a:r>
              <a:rPr lang="es-PE" dirty="0" smtClean="0"/>
              <a:t>(orden correcto) sobre 28000 </a:t>
            </a:r>
            <a:r>
              <a:rPr lang="es-PE" dirty="0" err="1" smtClean="0"/>
              <a:t>querys</a:t>
            </a:r>
            <a:r>
              <a:rPr lang="es-PE" dirty="0" smtClean="0"/>
              <a:t> (puntuado manual 0-4)</a:t>
            </a:r>
          </a:p>
          <a:p>
            <a:r>
              <a:rPr lang="es-PE" dirty="0" smtClean="0"/>
              <a:t>Diversidad de </a:t>
            </a:r>
            <a:r>
              <a:rPr lang="es-PE" dirty="0" err="1" smtClean="0"/>
              <a:t>topics</a:t>
            </a:r>
            <a:r>
              <a:rPr lang="es-PE" dirty="0" smtClean="0"/>
              <a:t> de las </a:t>
            </a:r>
            <a:r>
              <a:rPr lang="es-PE" dirty="0" err="1" smtClean="0"/>
              <a:t>querys</a:t>
            </a:r>
            <a:r>
              <a:rPr lang="es-PE" dirty="0" smtClean="0"/>
              <a:t>.</a:t>
            </a:r>
          </a:p>
          <a:p>
            <a:r>
              <a:rPr lang="es-PE" dirty="0" smtClean="0"/>
              <a:t>Training set 84%, </a:t>
            </a:r>
            <a:r>
              <a:rPr lang="es-PE" dirty="0" err="1" smtClean="0"/>
              <a:t>Validation</a:t>
            </a:r>
            <a:r>
              <a:rPr lang="es-PE" dirty="0" smtClean="0"/>
              <a:t> set 8%, Test set 8%</a:t>
            </a:r>
          </a:p>
          <a:p>
            <a:r>
              <a:rPr lang="es-PE" dirty="0" smtClean="0"/>
              <a:t>Uso </a:t>
            </a:r>
            <a:r>
              <a:rPr lang="es-PE" dirty="0" smtClean="0"/>
              <a:t>de “</a:t>
            </a:r>
            <a:r>
              <a:rPr lang="es-PE" i="1" dirty="0" err="1" smtClean="0"/>
              <a:t>pair</a:t>
            </a:r>
            <a:r>
              <a:rPr lang="es-PE" i="1" dirty="0" smtClean="0"/>
              <a:t> </a:t>
            </a:r>
            <a:r>
              <a:rPr lang="es-PE" i="1" dirty="0" err="1" smtClean="0"/>
              <a:t>accuracy</a:t>
            </a:r>
            <a:r>
              <a:rPr lang="es-PE" i="1" dirty="0" smtClean="0"/>
              <a:t>”  </a:t>
            </a:r>
            <a:r>
              <a:rPr lang="es-PE" dirty="0" smtClean="0"/>
              <a:t>para evaluar calidad del RS.</a:t>
            </a:r>
          </a:p>
          <a:p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30 </a:t>
            </a:r>
            <a:r>
              <a:rPr lang="es-PE" dirty="0" err="1" smtClean="0"/>
              <a:t>epoch</a:t>
            </a:r>
            <a:r>
              <a:rPr lang="es-PE" dirty="0" smtClean="0"/>
              <a:t> </a:t>
            </a:r>
            <a:r>
              <a:rPr lang="es-PE" dirty="0" smtClean="0"/>
              <a:t>para cada training</a:t>
            </a:r>
          </a:p>
          <a:p>
            <a:endParaRPr lang="es-PE" dirty="0" smtClean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1600" y="3861048"/>
            <a:ext cx="2781968" cy="648072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4008" y="3802895"/>
            <a:ext cx="1869389" cy="274177"/>
          </a:xfrm>
          <a:prstGeom prst="rect">
            <a:avLst/>
          </a:prstGeom>
          <a:noFill/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4008" y="4293096"/>
            <a:ext cx="2081686" cy="288032"/>
          </a:xfrm>
          <a:prstGeom prst="rect">
            <a:avLst/>
          </a:prstGeom>
          <a:noFill/>
        </p:spPr>
      </p:pic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3648" y="5517232"/>
            <a:ext cx="2192244" cy="576064"/>
          </a:xfrm>
          <a:prstGeom prst="rect">
            <a:avLst/>
          </a:prstGeom>
          <a:noFill/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11960" y="5373216"/>
            <a:ext cx="3672408" cy="313881"/>
          </a:xfrm>
          <a:prstGeom prst="rect">
            <a:avLst/>
          </a:prstGeom>
          <a:noFill/>
        </p:spPr>
      </p:pic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3968" y="5805264"/>
            <a:ext cx="2952328" cy="288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202</TotalTime>
  <Words>517</Words>
  <Application>Microsoft Office PowerPoint</Application>
  <PresentationFormat>Presentación en pantalla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Mirador</vt:lpstr>
      <vt:lpstr>beyond rangepage: Machine Learning for static ranking</vt:lpstr>
      <vt:lpstr>Temario</vt:lpstr>
      <vt:lpstr>Introducción</vt:lpstr>
      <vt:lpstr>Introduccion</vt:lpstr>
      <vt:lpstr>Pagerank</vt:lpstr>
      <vt:lpstr>Ranknet</vt:lpstr>
      <vt:lpstr>Ranknet</vt:lpstr>
      <vt:lpstr>fRank - Features</vt:lpstr>
      <vt:lpstr>fRank – Data y Método</vt:lpstr>
      <vt:lpstr>fRank - Resultados</vt:lpstr>
      <vt:lpstr>Conclusiones</vt:lpstr>
      <vt:lpstr>Gracias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rangepage: Machine Learning for static ranking</dc:title>
  <dc:creator>Jonathan</dc:creator>
  <cp:lastModifiedBy>Jonathan</cp:lastModifiedBy>
  <cp:revision>3</cp:revision>
  <dcterms:created xsi:type="dcterms:W3CDTF">2016-06-16T04:00:35Z</dcterms:created>
  <dcterms:modified xsi:type="dcterms:W3CDTF">2016-06-17T00:07:19Z</dcterms:modified>
</cp:coreProperties>
</file>