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3" r:id="rId7"/>
    <p:sldId id="260" r:id="rId8"/>
    <p:sldId id="265"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5" d="100"/>
          <a:sy n="115" d="100"/>
        </p:scale>
        <p:origin x="2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774B042-A123-46B9-9E90-9F768F41317F}" type="datetimeFigureOut">
              <a:rPr lang="en-US" smtClean="0"/>
              <a:t>12/20/2017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413079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4B042-A123-46B9-9E90-9F768F41317F}"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206607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4B042-A123-46B9-9E90-9F768F41317F}"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260393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4B042-A123-46B9-9E90-9F768F41317F}"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955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4B042-A123-46B9-9E90-9F768F41317F}"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3078328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74B042-A123-46B9-9E90-9F768F41317F}"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1596166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74B042-A123-46B9-9E90-9F768F41317F}"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1477491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4B042-A123-46B9-9E90-9F768F41317F}"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1997563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4B042-A123-46B9-9E90-9F768F41317F}"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54952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4B042-A123-46B9-9E90-9F768F41317F}"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273288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4B042-A123-46B9-9E90-9F768F41317F}"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205040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74B042-A123-46B9-9E90-9F768F41317F}"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1040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74B042-A123-46B9-9E90-9F768F41317F}"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424288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74B042-A123-46B9-9E90-9F768F41317F}"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269021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4B042-A123-46B9-9E90-9F768F41317F}"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76722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4B042-A123-46B9-9E90-9F768F41317F}"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746929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4B042-A123-46B9-9E90-9F768F41317F}"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34A18-5C4D-4A12-BD20-53605CDC9ADD}" type="slidenum">
              <a:rPr lang="en-US" smtClean="0"/>
              <a:t>‹#›</a:t>
            </a:fld>
            <a:endParaRPr lang="en-US"/>
          </a:p>
        </p:txBody>
      </p:sp>
    </p:spTree>
    <p:extLst>
      <p:ext uri="{BB962C8B-B14F-4D97-AF65-F5344CB8AC3E}">
        <p14:creationId xmlns:p14="http://schemas.microsoft.com/office/powerpoint/2010/main" val="32753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74B042-A123-46B9-9E90-9F768F41317F}" type="datetimeFigureOut">
              <a:rPr lang="en-US" smtClean="0"/>
              <a:t>12/20/2017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C34A18-5C4D-4A12-BD20-53605CDC9ADD}" type="slidenum">
              <a:rPr lang="en-US" smtClean="0"/>
              <a:t>‹#›</a:t>
            </a:fld>
            <a:endParaRPr lang="en-US"/>
          </a:p>
        </p:txBody>
      </p:sp>
    </p:spTree>
    <p:extLst>
      <p:ext uri="{BB962C8B-B14F-4D97-AF65-F5344CB8AC3E}">
        <p14:creationId xmlns:p14="http://schemas.microsoft.com/office/powerpoint/2010/main" val="42745056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122363"/>
            <a:ext cx="12269755" cy="2387600"/>
          </a:xfrm>
        </p:spPr>
        <p:txBody>
          <a:bodyPr>
            <a:normAutofit/>
          </a:bodyPr>
          <a:lstStyle/>
          <a:p>
            <a:pPr algn="ctr"/>
            <a:r>
              <a:rPr lang="en-US" dirty="0" err="1"/>
              <a:t>MetaHeuristic</a:t>
            </a:r>
            <a:r>
              <a:rPr lang="en-US" dirty="0"/>
              <a:t> framework Using a </a:t>
            </a:r>
            <a:r>
              <a:rPr lang="en-US"/>
              <a:t>Genetic Algorithm</a:t>
            </a:r>
            <a:endParaRPr lang="en-US" dirty="0"/>
          </a:p>
        </p:txBody>
      </p:sp>
      <p:sp>
        <p:nvSpPr>
          <p:cNvPr id="3" name="Subtitle 2"/>
          <p:cNvSpPr>
            <a:spLocks noGrp="1"/>
          </p:cNvSpPr>
          <p:nvPr>
            <p:ph type="subTitle" idx="1"/>
          </p:nvPr>
        </p:nvSpPr>
        <p:spPr/>
        <p:txBody>
          <a:bodyPr/>
          <a:lstStyle/>
          <a:p>
            <a:pPr algn="ctr"/>
            <a:r>
              <a:rPr lang="en-US" dirty="0"/>
              <a:t>By: George Le</a:t>
            </a:r>
          </a:p>
        </p:txBody>
      </p:sp>
    </p:spTree>
    <p:extLst>
      <p:ext uri="{BB962C8B-B14F-4D97-AF65-F5344CB8AC3E}">
        <p14:creationId xmlns:p14="http://schemas.microsoft.com/office/powerpoint/2010/main" val="65777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D658-62C4-45D7-94E5-74755AF8DE5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75573096-447D-4609-B051-F09A18D50DA0}"/>
              </a:ext>
            </a:extLst>
          </p:cNvPr>
          <p:cNvSpPr>
            <a:spLocks noGrp="1"/>
          </p:cNvSpPr>
          <p:nvPr>
            <p:ph idx="1"/>
          </p:nvPr>
        </p:nvSpPr>
        <p:spPr>
          <a:xfrm>
            <a:off x="1141413" y="1584468"/>
            <a:ext cx="9905999" cy="4957648"/>
          </a:xfrm>
        </p:spPr>
        <p:txBody>
          <a:bodyPr>
            <a:normAutofit fontScale="92500" lnSpcReduction="20000"/>
          </a:bodyPr>
          <a:lstStyle/>
          <a:p>
            <a:r>
              <a:rPr lang="en-US" dirty="0"/>
              <a:t>Inclusion of additional search algorithms (IDA, other hill climbing, greedy versions, genetic algorithm!, etc.)</a:t>
            </a:r>
          </a:p>
          <a:p>
            <a:r>
              <a:rPr lang="en-US" dirty="0"/>
              <a:t>Additional generations and population size can improve the GA. Repetition of the GA to generate expected data can ensure precision.</a:t>
            </a:r>
          </a:p>
          <a:p>
            <a:r>
              <a:rPr lang="en-US" dirty="0"/>
              <a:t>Can make GA a template to allow for any type of problem and its solver to be used with the </a:t>
            </a:r>
            <a:r>
              <a:rPr lang="en-US"/>
              <a:t>GA class.</a:t>
            </a:r>
            <a:endParaRPr lang="en-US" dirty="0"/>
          </a:p>
          <a:p>
            <a:r>
              <a:rPr lang="en-US" dirty="0"/>
              <a:t>Generate expected data to train other AI systems such as artificial neural networks. </a:t>
            </a:r>
          </a:p>
          <a:p>
            <a:r>
              <a:rPr lang="en-US" dirty="0"/>
              <a:t>Given a different test file, can be compare to existing expected data to see if the same search problem has been searched before and can just produce an answer instead of wasting the time to generate a solution. </a:t>
            </a:r>
          </a:p>
          <a:p>
            <a:r>
              <a:rPr lang="en-US" dirty="0"/>
              <a:t>Can be extended to have 2D grids stacked on top of each other for verticality to allow for 3D search problems.</a:t>
            </a:r>
          </a:p>
        </p:txBody>
      </p:sp>
    </p:spTree>
    <p:extLst>
      <p:ext uri="{BB962C8B-B14F-4D97-AF65-F5344CB8AC3E}">
        <p14:creationId xmlns:p14="http://schemas.microsoft.com/office/powerpoint/2010/main" val="299346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Genetic algorithm</a:t>
            </a:r>
          </a:p>
        </p:txBody>
      </p:sp>
      <p:sp>
        <p:nvSpPr>
          <p:cNvPr id="3" name="Content Placeholder 2"/>
          <p:cNvSpPr>
            <a:spLocks noGrp="1"/>
          </p:cNvSpPr>
          <p:nvPr>
            <p:ph idx="1"/>
          </p:nvPr>
        </p:nvSpPr>
        <p:spPr/>
        <p:txBody>
          <a:bodyPr/>
          <a:lstStyle/>
          <a:p>
            <a:r>
              <a:rPr lang="en-US" dirty="0"/>
              <a:t>Designed a framework, utilizing an automated maze solver, an algorithm scorer, and a genetic algorithm, as a meta heuristic for search algorithms applied to a 2D maze.</a:t>
            </a:r>
          </a:p>
          <a:p>
            <a:r>
              <a:rPr lang="en-US" dirty="0"/>
              <a:t>Individuals were Boolean arrays.</a:t>
            </a:r>
          </a:p>
          <a:p>
            <a:endParaRPr lang="en-US" dirty="0"/>
          </a:p>
        </p:txBody>
      </p:sp>
    </p:spTree>
    <p:extLst>
      <p:ext uri="{BB962C8B-B14F-4D97-AF65-F5344CB8AC3E}">
        <p14:creationId xmlns:p14="http://schemas.microsoft.com/office/powerpoint/2010/main" val="237682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algorithms</a:t>
            </a:r>
          </a:p>
        </p:txBody>
      </p:sp>
      <p:sp>
        <p:nvSpPr>
          <p:cNvPr id="3" name="Content Placeholder 2"/>
          <p:cNvSpPr>
            <a:spLocks noGrp="1"/>
          </p:cNvSpPr>
          <p:nvPr>
            <p:ph idx="1"/>
          </p:nvPr>
        </p:nvSpPr>
        <p:spPr/>
        <p:txBody>
          <a:bodyPr/>
          <a:lstStyle/>
          <a:p>
            <a:r>
              <a:rPr lang="en-US" dirty="0"/>
              <a:t>A*</a:t>
            </a:r>
          </a:p>
          <a:p>
            <a:r>
              <a:rPr lang="en-US" dirty="0"/>
              <a:t>BFS</a:t>
            </a:r>
          </a:p>
          <a:p>
            <a:r>
              <a:rPr lang="en-US" dirty="0"/>
              <a:t>Best first</a:t>
            </a:r>
          </a:p>
          <a:p>
            <a:r>
              <a:rPr lang="en-US" dirty="0"/>
              <a:t>Uniform cost </a:t>
            </a:r>
          </a:p>
        </p:txBody>
      </p:sp>
    </p:spTree>
    <p:extLst>
      <p:ext uri="{BB962C8B-B14F-4D97-AF65-F5344CB8AC3E}">
        <p14:creationId xmlns:p14="http://schemas.microsoft.com/office/powerpoint/2010/main" val="206527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Fitness Function</a:t>
            </a:r>
          </a:p>
        </p:txBody>
      </p:sp>
      <p:sp>
        <p:nvSpPr>
          <p:cNvPr id="3" name="Content Placeholder 2"/>
          <p:cNvSpPr>
            <a:spLocks noGrp="1"/>
          </p:cNvSpPr>
          <p:nvPr>
            <p:ph idx="1"/>
          </p:nvPr>
        </p:nvSpPr>
        <p:spPr/>
        <p:txBody>
          <a:bodyPr>
            <a:normAutofit fontScale="92500" lnSpcReduction="20000"/>
          </a:bodyPr>
          <a:lstStyle/>
          <a:p>
            <a:r>
              <a:rPr lang="en-US" dirty="0"/>
              <a:t>Scores were assigned to the search algorithms, the scores being heuristic values for the algorithms.</a:t>
            </a:r>
          </a:p>
          <a:p>
            <a:r>
              <a:rPr lang="en-US" dirty="0"/>
              <a:t>Scores were calculated based on the following metrics:</a:t>
            </a:r>
          </a:p>
          <a:p>
            <a:pPr lvl="1"/>
            <a:r>
              <a:rPr lang="en-US" dirty="0"/>
              <a:t>Optimality (Finds the true shortest path)</a:t>
            </a:r>
          </a:p>
          <a:p>
            <a:pPr lvl="1"/>
            <a:r>
              <a:rPr lang="en-US" dirty="0"/>
              <a:t>Completeness (Finds the goal)</a:t>
            </a:r>
          </a:p>
          <a:p>
            <a:pPr lvl="1"/>
            <a:r>
              <a:rPr lang="en-US" dirty="0"/>
              <a:t>Efficiency (Amount of nodes searched)</a:t>
            </a:r>
          </a:p>
          <a:p>
            <a:pPr lvl="1"/>
            <a:r>
              <a:rPr lang="en-US" dirty="0"/>
              <a:t>Time (Amount of time in milliseconds taken to solve the problem)</a:t>
            </a:r>
          </a:p>
          <a:p>
            <a:r>
              <a:rPr lang="en-US" dirty="0"/>
              <a:t>We selected the fittest half of the current generation to live on to the next generation and select two individuals from that half to reproduce.</a:t>
            </a:r>
          </a:p>
        </p:txBody>
      </p:sp>
    </p:spTree>
    <p:extLst>
      <p:ext uri="{BB962C8B-B14F-4D97-AF65-F5344CB8AC3E}">
        <p14:creationId xmlns:p14="http://schemas.microsoft.com/office/powerpoint/2010/main" val="381939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Genetic Operators</a:t>
            </a:r>
          </a:p>
        </p:txBody>
      </p:sp>
      <p:sp>
        <p:nvSpPr>
          <p:cNvPr id="3" name="Content Placeholder 2"/>
          <p:cNvSpPr>
            <a:spLocks noGrp="1"/>
          </p:cNvSpPr>
          <p:nvPr>
            <p:ph idx="1"/>
          </p:nvPr>
        </p:nvSpPr>
        <p:spPr/>
        <p:txBody>
          <a:bodyPr/>
          <a:lstStyle/>
          <a:p>
            <a:r>
              <a:rPr lang="en-US" dirty="0"/>
              <a:t>Crossover and Mutation on new “children” individuals</a:t>
            </a:r>
          </a:p>
          <a:p>
            <a:r>
              <a:rPr lang="en-US" dirty="0"/>
              <a:t>We used two point crossover and bit string mutation.</a:t>
            </a:r>
          </a:p>
          <a:p>
            <a:r>
              <a:rPr lang="en-US" dirty="0"/>
              <a:t>Future upgrades can be made (uniform crossover and gaussian mutation for </a:t>
            </a:r>
            <a:r>
              <a:rPr lang="en-US" dirty="0" err="1"/>
              <a:t>int</a:t>
            </a:r>
            <a:r>
              <a:rPr lang="en-US" dirty="0"/>
              <a:t> or float values)</a:t>
            </a:r>
          </a:p>
        </p:txBody>
      </p:sp>
    </p:spTree>
    <p:extLst>
      <p:ext uri="{BB962C8B-B14F-4D97-AF65-F5344CB8AC3E}">
        <p14:creationId xmlns:p14="http://schemas.microsoft.com/office/powerpoint/2010/main" val="51630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1D81-618A-4F83-AC5C-275AE650E811}"/>
              </a:ext>
            </a:extLst>
          </p:cNvPr>
          <p:cNvSpPr>
            <a:spLocks noGrp="1"/>
          </p:cNvSpPr>
          <p:nvPr>
            <p:ph type="title"/>
          </p:nvPr>
        </p:nvSpPr>
        <p:spPr/>
        <p:txBody>
          <a:bodyPr/>
          <a:lstStyle/>
          <a:p>
            <a:r>
              <a:rPr lang="en-US" dirty="0"/>
              <a:t>Results of GA</a:t>
            </a:r>
          </a:p>
        </p:txBody>
      </p:sp>
      <p:sp>
        <p:nvSpPr>
          <p:cNvPr id="3" name="Content Placeholder 2">
            <a:extLst>
              <a:ext uri="{FF2B5EF4-FFF2-40B4-BE49-F238E27FC236}">
                <a16:creationId xmlns:a16="http://schemas.microsoft.com/office/drawing/2014/main" id="{54E3DE23-B50F-4C5C-BDD8-0838AF7CCE16}"/>
              </a:ext>
            </a:extLst>
          </p:cNvPr>
          <p:cNvSpPr>
            <a:spLocks noGrp="1"/>
          </p:cNvSpPr>
          <p:nvPr>
            <p:ph idx="1"/>
          </p:nvPr>
        </p:nvSpPr>
        <p:spPr/>
        <p:txBody>
          <a:bodyPr/>
          <a:lstStyle/>
          <a:p>
            <a:r>
              <a:rPr lang="en-US" dirty="0"/>
              <a:t>The individual(s) with the highest average scores for their combination of search algorithms will be considered the fittest individual. </a:t>
            </a:r>
          </a:p>
          <a:p>
            <a:r>
              <a:rPr lang="en-US" dirty="0"/>
              <a:t>Individual is an array of Boolean values and can be parsed to determine which algorithms contributed to the highest average.</a:t>
            </a:r>
          </a:p>
        </p:txBody>
      </p:sp>
    </p:spTree>
    <p:extLst>
      <p:ext uri="{BB962C8B-B14F-4D97-AF65-F5344CB8AC3E}">
        <p14:creationId xmlns:p14="http://schemas.microsoft.com/office/powerpoint/2010/main" val="348645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data</a:t>
            </a:r>
          </a:p>
        </p:txBody>
      </p:sp>
      <p:sp>
        <p:nvSpPr>
          <p:cNvPr id="3" name="Content Placeholder 2"/>
          <p:cNvSpPr>
            <a:spLocks noGrp="1"/>
          </p:cNvSpPr>
          <p:nvPr>
            <p:ph idx="1"/>
          </p:nvPr>
        </p:nvSpPr>
        <p:spPr/>
        <p:txBody>
          <a:bodyPr/>
          <a:lstStyle/>
          <a:p>
            <a:r>
              <a:rPr lang="en-US" dirty="0"/>
              <a:t>Stores the filename of the problem</a:t>
            </a:r>
          </a:p>
          <a:p>
            <a:r>
              <a:rPr lang="en-US" dirty="0"/>
              <a:t>Stores the “best” solution(s) of the problem</a:t>
            </a:r>
          </a:p>
          <a:p>
            <a:r>
              <a:rPr lang="en-US" dirty="0"/>
              <a:t>Stores the name of the “best” algorithms</a:t>
            </a:r>
          </a:p>
        </p:txBody>
      </p:sp>
    </p:spTree>
    <p:extLst>
      <p:ext uri="{BB962C8B-B14F-4D97-AF65-F5344CB8AC3E}">
        <p14:creationId xmlns:p14="http://schemas.microsoft.com/office/powerpoint/2010/main" val="171432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3AD97C-4CE7-42B2-9C85-F911C55A7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0" y="63803"/>
            <a:ext cx="6045374" cy="6794197"/>
          </a:xfrm>
        </p:spPr>
      </p:pic>
    </p:spTree>
    <p:extLst>
      <p:ext uri="{BB962C8B-B14F-4D97-AF65-F5344CB8AC3E}">
        <p14:creationId xmlns:p14="http://schemas.microsoft.com/office/powerpoint/2010/main" val="89195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61D0-DA18-40D9-B55B-ED974320622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4F7CC1-A827-47B0-BAC7-612EC65B0E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5664883" cy="4760913"/>
          </a:xfrm>
        </p:spPr>
      </p:pic>
      <p:pic>
        <p:nvPicPr>
          <p:cNvPr id="7" name="Picture 6">
            <a:extLst>
              <a:ext uri="{FF2B5EF4-FFF2-40B4-BE49-F238E27FC236}">
                <a16:creationId xmlns:a16="http://schemas.microsoft.com/office/drawing/2014/main" id="{3226038C-58A1-4DD8-A077-311E1049B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687" y="0"/>
            <a:ext cx="6272313" cy="4760912"/>
          </a:xfrm>
          <a:prstGeom prst="rect">
            <a:avLst/>
          </a:prstGeom>
        </p:spPr>
      </p:pic>
    </p:spTree>
    <p:extLst>
      <p:ext uri="{BB962C8B-B14F-4D97-AF65-F5344CB8AC3E}">
        <p14:creationId xmlns:p14="http://schemas.microsoft.com/office/powerpoint/2010/main" val="2248519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108</TotalTime>
  <Words>403</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MetaHeuristic framework Using a Genetic Algorithm</vt:lpstr>
      <vt:lpstr>Genetic algorithm</vt:lpstr>
      <vt:lpstr>Search algorithms</vt:lpstr>
      <vt:lpstr>Fitness Function</vt:lpstr>
      <vt:lpstr>Genetic Operators</vt:lpstr>
      <vt:lpstr>Results of GA</vt:lpstr>
      <vt:lpstr>Expected data</vt:lpstr>
      <vt:lpstr>PowerPoint Presentation</vt:lpstr>
      <vt:lpstr>PowerPoint Presentation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Genetic Algorithm as a metaheuristic for search algorithms</dc:title>
  <dc:creator>Le, George Q</dc:creator>
  <cp:lastModifiedBy>George Le</cp:lastModifiedBy>
  <cp:revision>30</cp:revision>
  <dcterms:created xsi:type="dcterms:W3CDTF">2017-12-13T19:54:33Z</dcterms:created>
  <dcterms:modified xsi:type="dcterms:W3CDTF">2017-12-20T22:41:41Z</dcterms:modified>
</cp:coreProperties>
</file>