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AA48E4-BA7C-4D71-BDC2-0D19BEF531B2}">
  <a:tblStyle styleId="{95AA48E4-BA7C-4D71-BDC2-0D19BEF531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Averag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322a5ed3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322a5ed3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Since our scenario is superadditive, we will always be considering the grand coalition.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Run a linear feasibility algorithm to determine the shade of the core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 could analyze the boundary of the convex set to take note of the “extreme” solutions or if it is empty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If it is empty, we could consider the epsilon-core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 can use the Shapley value as a measure of what is a fair distribution, calculate this using a Monte Carlo simulation for a good estimate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Government as mechanism is simulated as a sum that is added on to each county’s budget and triggers a recalculation of the overall payoffs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334805018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334805018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3348050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3348050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322a5ed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322a5ed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322a5ed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322a5ed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322a5ed3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322a5ed3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322a5ed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322a5ed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Thomas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ad786bce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ad786bce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Thomas</a:t>
            </a:r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322a5ed3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322a5ed3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Thomas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Shapley</a:t>
            </a:r>
            <a:r>
              <a:rPr lang="en"/>
              <a:t> value is the average marginal contribution to the coalition of its predecessors, over all permutations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ad786bce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ad786bce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33480501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33480501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irit.fr/~Andreas.Herzig/Org/WsSintelnet12/Slides/Elkind.pdf" TargetMode="External"/><Relationship Id="rId4" Type="http://schemas.openxmlformats.org/officeDocument/2006/relationships/hyperlink" Target="https://www.quora.com/How-can-I-find-the-core-or-least-core-in-a-cooperative-game" TargetMode="External"/><Relationship Id="rId5" Type="http://schemas.openxmlformats.org/officeDocument/2006/relationships/hyperlink" Target="https://www.cs.ubc.ca/~kevinlb/teaching/cs532l%20-%202007-8/lectures/lect23.pdf" TargetMode="External"/><Relationship Id="rId6" Type="http://schemas.openxmlformats.org/officeDocument/2006/relationships/hyperlink" Target="https://en.wikipedia.org/wiki/Linear_programming#Simplex_algorithm_of_Dantzig" TargetMode="External"/><Relationship Id="rId7" Type="http://schemas.openxmlformats.org/officeDocument/2006/relationships/hyperlink" Target="https://vknight.org/Year_3_game_theory_course/Content/Chapter_16_Cooperative_gam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Coordinated Disaster Relief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Minds Collective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 Rauta, Daniel Saurez, Thomas Hewatt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Ideas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Since this scenario is superadditive, we will </a:t>
            </a:r>
            <a:r>
              <a:rPr lang="en" sz="2200"/>
              <a:t>always</a:t>
            </a:r>
            <a:r>
              <a:rPr lang="en" sz="2200"/>
              <a:t> be considering the grand coalition.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Run a linear programming algorithm to determine the shape of the core.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These algorithms run by essentially going along the boundary of the convex </a:t>
            </a:r>
            <a:r>
              <a:rPr lang="en" sz="2200"/>
              <a:t>feasible</a:t>
            </a:r>
            <a:r>
              <a:rPr lang="en" sz="2200"/>
              <a:t> region.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could analyze the boundary of the convex set to take note of the “extreme” solutions or if it is empty.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Ideas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If the core is empty, we could consider the epsilon-core</a:t>
            </a:r>
            <a:endParaRPr sz="21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Find the epsilon-star value which is the smallest epsilon that produces a core</a:t>
            </a:r>
            <a:endParaRPr sz="18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We can use the Shapley value as a measure of what is a fair distribution</a:t>
            </a:r>
            <a:endParaRPr sz="21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Calculate this using a Monte Carlo simulation for a good estimate</a:t>
            </a:r>
            <a:endParaRPr sz="18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Government as mechanism is simulated as a sum </a:t>
            </a:r>
            <a:endParaRPr sz="21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This is added on to each province’s budget and triggers a recalculation of the overall payoffs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https://www.irit.fr/~Andreas.Herzig/Org/WsSintelnet12/Slides/Elkind.pdf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https://www.quora.com/How-can-I-find-the-core-or-least-core-in-a-cooperative-game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https://www.cs.ubc.ca/~kevinlb/teaching/cs532l%20-%202007-8/lectures/lect23.pdf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https://en.wikipedia.org/wiki/Linear_programming#Simplex_algorithm_of_Dantzig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https://vknight.org/Year_3_game_theory_course/Content/Chapter_16_Cooperative_games/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/>
              <a:t>country </a:t>
            </a:r>
            <a:r>
              <a:rPr lang="en"/>
              <a:t>has been affected by a major natural disaster (National Pandemic)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</a:t>
            </a:r>
            <a:r>
              <a:rPr b="1" i="1" lang="en"/>
              <a:t>n </a:t>
            </a:r>
            <a:r>
              <a:rPr lang="en"/>
              <a:t>provinces in the country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province has their own relief organizations working to benefit their province the most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disaster</a:t>
            </a:r>
            <a:r>
              <a:rPr lang="en"/>
              <a:t> affected each province </a:t>
            </a:r>
            <a:r>
              <a:rPr b="1" lang="en"/>
              <a:t>equally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Provinces have the choice to either focus all resources on themselves or coalesce with other provinces to benefit the country as a whole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way funds are added makes this game a </a:t>
            </a:r>
            <a:r>
              <a:rPr b="1" i="1" lang="en" u="sng"/>
              <a:t>superadditive coalition game</a:t>
            </a:r>
            <a:endParaRPr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30975" y="198225"/>
            <a:ext cx="4028100" cy="819600"/>
          </a:xfrm>
          <a:prstGeom prst="rect">
            <a:avLst/>
          </a:prstGeom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Transferable</a:t>
            </a:r>
            <a:endParaRPr sz="24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30975" y="1152475"/>
            <a:ext cx="4028100" cy="3416400"/>
          </a:xfrm>
          <a:prstGeom prst="rect">
            <a:avLst/>
          </a:prstGeom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Transferable because they buy from the same third party contractor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Coalitions pool their money together and purchase supplies in bulk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Coalitions determine how to divide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910325" y="198225"/>
            <a:ext cx="4028100" cy="819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Characteristic Function Game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910475" y="1152475"/>
            <a:ext cx="4028100" cy="3416400"/>
          </a:xfrm>
          <a:prstGeom prst="rect">
            <a:avLst/>
          </a:prstGeom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Characteristic Function Game (CFG) because the supplier has infinite supplies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coalition can buy as much as they want without depleting it or affecting it’s price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30975" y="198225"/>
            <a:ext cx="4028100" cy="819600"/>
          </a:xfrm>
          <a:prstGeom prst="rect">
            <a:avLst/>
          </a:prstGeom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Non Excludable</a:t>
            </a:r>
            <a:endParaRPr sz="240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230975" y="1152475"/>
            <a:ext cx="4028100" cy="3416400"/>
          </a:xfrm>
          <a:prstGeom prst="rect">
            <a:avLst/>
          </a:prstGeom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 Excludable because provinces cannot keep other provinces from buying supplies.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</a:t>
            </a:r>
            <a:r>
              <a:rPr lang="en"/>
              <a:t>that</a:t>
            </a:r>
            <a:r>
              <a:rPr lang="en"/>
              <a:t> all provinces can pool money to buy supplies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core outcomes could exclude provinces from receiving supplies!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923725" y="198225"/>
            <a:ext cx="4028100" cy="819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Non Rival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923875" y="1152475"/>
            <a:ext cx="4028100" cy="3416400"/>
          </a:xfrm>
          <a:prstGeom prst="rect">
            <a:avLst/>
          </a:prstGeom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 rival because purchasing supplies does not deplete supplies for the other provinces.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Asymmetric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province has a different budget to start with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 groups of the same size may have different payoffs as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</a:t>
            </a:r>
            <a:r>
              <a:rPr lang="en"/>
              <a:t>reflects that fact that different provinces have different financial situations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provinces are poorer, some are richer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asymmetry of this scenario is what causes the collective action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Richer provinces have the potential to gain more resources should they act selfishly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overall country would benefit if </a:t>
            </a:r>
            <a:r>
              <a:rPr b="1" i="1" lang="en"/>
              <a:t>all </a:t>
            </a:r>
            <a:r>
              <a:rPr lang="en"/>
              <a:t>provinces pooled their money into a grand coalition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because of the possible outcomes the result could be highly unfair and disadvantage poorer provinces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60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Provinces A, B. C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v(Ø) = v({A}) = v({B}) = v({C}) = 0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v({A, B}) = 600, v({A, C}) = 600, v({B, C}) = 0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v({A, B, C}) = 900</a:t>
            </a:r>
            <a:endParaRPr b="1" i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Starting budget: A: $700k, B: $400k, C: </a:t>
            </a:r>
            <a:r>
              <a:rPr lang="en"/>
              <a:t>$400k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Example Core Outcomes: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Possible “fair” outcome: </a:t>
            </a:r>
            <a:r>
              <a:rPr b="1" i="1" lang="en"/>
              <a:t>(300, 300, 300)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Possible “unfair” outcome</a:t>
            </a:r>
            <a:r>
              <a:rPr lang="en"/>
              <a:t>: </a:t>
            </a:r>
            <a:r>
              <a:rPr b="1" i="1" lang="en"/>
              <a:t>(900, 0, 0) </a:t>
            </a:r>
            <a:endParaRPr b="1" i="1" u="sng"/>
          </a:p>
        </p:txBody>
      </p:sp>
      <p:graphicFrame>
        <p:nvGraphicFramePr>
          <p:cNvPr id="95" name="Google Shape;95;p18"/>
          <p:cNvGraphicFramePr/>
          <p:nvPr/>
        </p:nvGraphicFramePr>
        <p:xfrm>
          <a:off x="51101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{95AA48E4-BA7C-4D71-BDC2-0D19BEF531B2}</a:tableStyleId>
              </a:tblPr>
              <a:tblGrid>
                <a:gridCol w="1861075"/>
                <a:gridCol w="1861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Cost (Thousand USD)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Benefit (Crates)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1,500</a:t>
                      </a:r>
                      <a:endParaRPr sz="135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2,000</a:t>
                      </a:r>
                      <a:endParaRPr sz="135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1,200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Mechanism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The government wants to ensure a “fair” distribution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Could be where each county gets an equal amount of goods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Could be </a:t>
            </a:r>
            <a:r>
              <a:rPr lang="en" sz="1900"/>
              <a:t>proportional</a:t>
            </a:r>
            <a:r>
              <a:rPr lang="en" sz="1900"/>
              <a:t>, so counties that pay more get more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The </a:t>
            </a:r>
            <a:r>
              <a:rPr lang="en" sz="1900"/>
              <a:t>proportion could be based on the Shapley value, or the expected marginal expectation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They could subsidize certain provinces (within a certain budget)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</a:t>
            </a:r>
            <a:r>
              <a:rPr lang="en" sz="1900"/>
              <a:t>ould depend on the total number of players/their starting budget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P</a:t>
            </a:r>
            <a:r>
              <a:rPr lang="en" sz="1900"/>
              <a:t>ossibly</a:t>
            </a:r>
            <a:r>
              <a:rPr lang="en" sz="1900"/>
              <a:t> minimized to produce fair outcome with lowest cost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for Analyzing the Core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look at our previous game, we can reformulate the core as needing to </a:t>
            </a:r>
            <a:r>
              <a:rPr lang="en"/>
              <a:t>satisfy: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/>
              <a:t>A, B, C &gt;= 0 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/>
              <a:t>A + B &gt;= 600, A + C &gt;= 600, B + C &gt;= 0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/>
              <a:t>A + B + C = 900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investigate the boundary of the solution set to investigate the different “extreme solutions to this problem”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Government subsidizes could change the boundaries of the convex set of the core and exclude solutions that aren’t “fair”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for Analyzing the Core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Visualization if </a:t>
            </a:r>
            <a:r>
              <a:rPr lang="en" sz="2100"/>
              <a:t>C = 0</a:t>
            </a:r>
            <a:r>
              <a:rPr lang="en" sz="2100"/>
              <a:t>, so the core in this case is the line </a:t>
            </a:r>
            <a:r>
              <a:rPr lang="en" sz="2100"/>
              <a:t>segment</a:t>
            </a:r>
            <a:r>
              <a:rPr lang="en" sz="2100"/>
              <a:t> between (600, 300) and (900, 0).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In this case our equations simplify to: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/>
              <a:t>A &gt;= 600, B &gt;= 0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/>
              <a:t>A + B = 900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800" y="607350"/>
            <a:ext cx="3705825" cy="39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