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Τίτλος">
    <p:spTree>
      <p:nvGrpSpPr>
        <p:cNvPr id="1" name=""/>
        <p:cNvGrpSpPr/>
        <p:nvPr/>
      </p:nvGrpSpPr>
      <p:grpSpPr>
        <a:xfrm>
          <a:off x="0" y="0"/>
          <a:ext cx="0" cy="0"/>
          <a:chOff x="0" y="0"/>
          <a:chExt cx="0" cy="0"/>
        </a:xfrm>
      </p:grpSpPr>
      <p:sp>
        <p:nvSpPr>
          <p:cNvPr id="11" name="Συγγραφέας και ημερομηνία"/>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Συγγραφέας και ημερομηνία</a:t>
            </a:r>
          </a:p>
        </p:txBody>
      </p:sp>
      <p:sp>
        <p:nvSpPr>
          <p:cNvPr id="12" name="Τίτλος παρουσίασης"/>
          <p:cNvSpPr txBox="1"/>
          <p:nvPr>
            <p:ph type="title" hasCustomPrompt="1"/>
          </p:nvPr>
        </p:nvSpPr>
        <p:spPr>
          <a:xfrm>
            <a:off x="1206496" y="2574991"/>
            <a:ext cx="21971004" cy="4648201"/>
          </a:xfrm>
          <a:prstGeom prst="rect">
            <a:avLst/>
          </a:prstGeom>
        </p:spPr>
        <p:txBody>
          <a:bodyPr anchor="b"/>
          <a:lstStyle>
            <a:lvl1pPr>
              <a:defRPr spc="-232" sz="11600"/>
            </a:lvl1pPr>
          </a:lstStyle>
          <a:p>
            <a:pPr/>
            <a:r>
              <a:t>Τίτλος παρουσίασης</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Υπότιτλος παρουσίασης</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Δήλωση">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Δήλωση</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Σπουδαίο γεγονός">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Πληροφορίες γεγονότος"/>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Πληροφορίες γεγονότος</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Παράθεση">
    <p:spTree>
      <p:nvGrpSpPr>
        <p:cNvPr id="1" name=""/>
        <p:cNvGrpSpPr/>
        <p:nvPr/>
      </p:nvGrpSpPr>
      <p:grpSpPr>
        <a:xfrm>
          <a:off x="0" y="0"/>
          <a:ext cx="0" cy="0"/>
          <a:chOff x="0" y="0"/>
          <a:chExt cx="0" cy="0"/>
        </a:xfrm>
      </p:grpSpPr>
      <p:sp>
        <p:nvSpPr>
          <p:cNvPr id="115" name="Απόδοση"/>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Απόδοση</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«Αξιοσημείωτη παράθεση»</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Φωτογραφία - 3 εικόνες">
    <p:spTree>
      <p:nvGrpSpPr>
        <p:cNvPr id="1" name=""/>
        <p:cNvGrpSpPr/>
        <p:nvPr/>
      </p:nvGrpSpPr>
      <p:grpSpPr>
        <a:xfrm>
          <a:off x="0" y="0"/>
          <a:ext cx="0" cy="0"/>
          <a:chOff x="0" y="0"/>
          <a:chExt cx="0" cy="0"/>
        </a:xfrm>
      </p:grpSpPr>
      <p:sp>
        <p:nvSpPr>
          <p:cNvPr id="124" name="Μπολ σαλάτας με τηγανητό ρύζι, βρασμένα αυγά και κινέζικα ξυλάκια"/>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Μπολ με κεφτέδες σολομού, σαλάτα και χούμους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Μπολ με παπαρδέλες, βούτυρο μαϊντανού, καβουρντισμένα φουντούκια και τριμμένη παρμεζάνα"/>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Φωτογραφία">
    <p:spTree>
      <p:nvGrpSpPr>
        <p:cNvPr id="1" name=""/>
        <p:cNvGrpSpPr/>
        <p:nvPr/>
      </p:nvGrpSpPr>
      <p:grpSpPr>
        <a:xfrm>
          <a:off x="0" y="0"/>
          <a:ext cx="0" cy="0"/>
          <a:chOff x="0" y="0"/>
          <a:chExt cx="0" cy="0"/>
        </a:xfrm>
      </p:grpSpPr>
      <p:sp>
        <p:nvSpPr>
          <p:cNvPr id="134" name="μπολ σαλάτας με τηγανητό ρύζι, βρασμένα αυγά και κινέζικα ξυλάκια"/>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Κενή">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Τίτλος και φωτογραφία">
    <p:spTree>
      <p:nvGrpSpPr>
        <p:cNvPr id="1" name=""/>
        <p:cNvGrpSpPr/>
        <p:nvPr/>
      </p:nvGrpSpPr>
      <p:grpSpPr>
        <a:xfrm>
          <a:off x="0" y="0"/>
          <a:ext cx="0" cy="0"/>
          <a:chOff x="0" y="0"/>
          <a:chExt cx="0" cy="0"/>
        </a:xfrm>
      </p:grpSpPr>
      <p:sp>
        <p:nvSpPr>
          <p:cNvPr id="21" name="Αβοκάντο και μοσχολέμονα"/>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Τίτλος παρουσίασης"/>
          <p:cNvSpPr txBox="1"/>
          <p:nvPr>
            <p:ph type="title" hasCustomPrompt="1"/>
          </p:nvPr>
        </p:nvSpPr>
        <p:spPr>
          <a:xfrm>
            <a:off x="1206500" y="7124700"/>
            <a:ext cx="21971000" cy="4648200"/>
          </a:xfrm>
          <a:prstGeom prst="rect">
            <a:avLst/>
          </a:prstGeom>
        </p:spPr>
        <p:txBody>
          <a:bodyPr anchor="b"/>
          <a:lstStyle>
            <a:lvl1pPr>
              <a:defRPr spc="-232" sz="11600"/>
            </a:lvl1pPr>
          </a:lstStyle>
          <a:p>
            <a:pPr/>
            <a:r>
              <a:t>Τίτλος παρουσίασης</a:t>
            </a:r>
          </a:p>
        </p:txBody>
      </p:sp>
      <p:sp>
        <p:nvSpPr>
          <p:cNvPr id="23" name="Συγγραφέας και ημερομηνία"/>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Συγγραφέας και ημερομηνία</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Υπότιτλος παρουσίασης</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Εναλλ. τίτλος και φωτογραφία">
    <p:spTree>
      <p:nvGrpSpPr>
        <p:cNvPr id="1" name=""/>
        <p:cNvGrpSpPr/>
        <p:nvPr/>
      </p:nvGrpSpPr>
      <p:grpSpPr>
        <a:xfrm>
          <a:off x="0" y="0"/>
          <a:ext cx="0" cy="0"/>
          <a:chOff x="0" y="0"/>
          <a:chExt cx="0" cy="0"/>
        </a:xfrm>
      </p:grpSpPr>
      <p:sp>
        <p:nvSpPr>
          <p:cNvPr id="32" name="Μπολ με κεφτέδες σολομού, σαλάτα και χούμους"/>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Τίτλος σλάιντ"/>
          <p:cNvSpPr txBox="1"/>
          <p:nvPr>
            <p:ph type="title" hasCustomPrompt="1"/>
          </p:nvPr>
        </p:nvSpPr>
        <p:spPr>
          <a:xfrm>
            <a:off x="1206500" y="1270000"/>
            <a:ext cx="9779000" cy="5882273"/>
          </a:xfrm>
          <a:prstGeom prst="rect">
            <a:avLst/>
          </a:prstGeom>
        </p:spPr>
        <p:txBody>
          <a:bodyPr anchor="b"/>
          <a:lstStyle/>
          <a:p>
            <a:pPr/>
            <a:r>
              <a:t>Τίτλος σλάιντ</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Υπότιτλος σλάιντ</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Τίτλος και κουκκίδες">
    <p:spTree>
      <p:nvGrpSpPr>
        <p:cNvPr id="1" name=""/>
        <p:cNvGrpSpPr/>
        <p:nvPr/>
      </p:nvGrpSpPr>
      <p:grpSpPr>
        <a:xfrm>
          <a:off x="0" y="0"/>
          <a:ext cx="0" cy="0"/>
          <a:chOff x="0" y="0"/>
          <a:chExt cx="0" cy="0"/>
        </a:xfrm>
      </p:grpSpPr>
      <p:sp>
        <p:nvSpPr>
          <p:cNvPr id="42" name="Τίτλος σλάιντ"/>
          <p:cNvSpPr txBox="1"/>
          <p:nvPr>
            <p:ph type="title" hasCustomPrompt="1"/>
          </p:nvPr>
        </p:nvSpPr>
        <p:spPr>
          <a:prstGeom prst="rect">
            <a:avLst/>
          </a:prstGeom>
        </p:spPr>
        <p:txBody>
          <a:bodyPr/>
          <a:lstStyle/>
          <a:p>
            <a:pPr/>
            <a:r>
              <a:t>Τίτλος σλάιντ</a:t>
            </a:r>
          </a:p>
        </p:txBody>
      </p:sp>
      <p:sp>
        <p:nvSpPr>
          <p:cNvPr id="43" name="Υπότιτλος σλάιντ"/>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Υπότιτλος σλάιντ</a:t>
            </a:r>
          </a:p>
        </p:txBody>
      </p:sp>
      <p:sp>
        <p:nvSpPr>
          <p:cNvPr id="44" name="Body Level One…"/>
          <p:cNvSpPr txBox="1"/>
          <p:nvPr>
            <p:ph type="body" idx="1" hasCustomPrompt="1"/>
          </p:nvPr>
        </p:nvSpPr>
        <p:spPr>
          <a:prstGeom prst="rect">
            <a:avLst/>
          </a:prstGeom>
        </p:spPr>
        <p:txBody>
          <a:bodyPr/>
          <a:lstStyle/>
          <a:p>
            <a:pPr/>
            <a:r>
              <a:t>Κείμενο κουκκίδων σλάιντ</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Κουκκίδες">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Κείμενο κουκκίδων σλάιντ</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Τίτλος, κουκκίδες και φωτογραφίες">
    <p:spTree>
      <p:nvGrpSpPr>
        <p:cNvPr id="1" name=""/>
        <p:cNvGrpSpPr/>
        <p:nvPr/>
      </p:nvGrpSpPr>
      <p:grpSpPr>
        <a:xfrm>
          <a:off x="0" y="0"/>
          <a:ext cx="0" cy="0"/>
          <a:chOff x="0" y="0"/>
          <a:chExt cx="0" cy="0"/>
        </a:xfrm>
      </p:grpSpPr>
      <p:sp>
        <p:nvSpPr>
          <p:cNvPr id="60" name="Υπότιτλος σλάιντ"/>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Υπότιτλος σλάιντ</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Κείμενο κουκκίδων σλάιντ</a:t>
            </a:r>
          </a:p>
          <a:p>
            <a:pPr lvl="1"/>
            <a:r>
              <a:t/>
            </a:r>
          </a:p>
          <a:p>
            <a:pPr lvl="2"/>
            <a:r>
              <a:t/>
            </a:r>
          </a:p>
          <a:p>
            <a:pPr lvl="3"/>
            <a:r>
              <a:t/>
            </a:r>
          </a:p>
          <a:p>
            <a:pPr lvl="4"/>
            <a:r>
              <a:t/>
            </a:r>
          </a:p>
        </p:txBody>
      </p:sp>
      <p:sp>
        <p:nvSpPr>
          <p:cNvPr id="62" name="Μπολ με παπαρδέλες, βούτυρο μαϊντανού, καβουρντισμένα φουντούκια και τριμμένη παρμεζάνα"/>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Τίτλος σλάιντ"/>
          <p:cNvSpPr txBox="1"/>
          <p:nvPr>
            <p:ph type="title" hasCustomPrompt="1"/>
          </p:nvPr>
        </p:nvSpPr>
        <p:spPr>
          <a:xfrm>
            <a:off x="1206500" y="1079500"/>
            <a:ext cx="9779000" cy="1435100"/>
          </a:xfrm>
          <a:prstGeom prst="rect">
            <a:avLst/>
          </a:prstGeom>
        </p:spPr>
        <p:txBody>
          <a:bodyPr/>
          <a:lstStyle/>
          <a:p>
            <a:pPr/>
            <a:r>
              <a:t>Τίτλος σλάιντ</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Ενότητα">
    <p:spTree>
      <p:nvGrpSpPr>
        <p:cNvPr id="1" name=""/>
        <p:cNvGrpSpPr/>
        <p:nvPr/>
      </p:nvGrpSpPr>
      <p:grpSpPr>
        <a:xfrm>
          <a:off x="0" y="0"/>
          <a:ext cx="0" cy="0"/>
          <a:chOff x="0" y="0"/>
          <a:chExt cx="0" cy="0"/>
        </a:xfrm>
      </p:grpSpPr>
      <p:sp>
        <p:nvSpPr>
          <p:cNvPr id="71" name="Τίτλος ενότητας"/>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Τίτλος ενότητας</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Μόνο τίτλος">
    <p:spTree>
      <p:nvGrpSpPr>
        <p:cNvPr id="1" name=""/>
        <p:cNvGrpSpPr/>
        <p:nvPr/>
      </p:nvGrpSpPr>
      <p:grpSpPr>
        <a:xfrm>
          <a:off x="0" y="0"/>
          <a:ext cx="0" cy="0"/>
          <a:chOff x="0" y="0"/>
          <a:chExt cx="0" cy="0"/>
        </a:xfrm>
      </p:grpSpPr>
      <p:sp>
        <p:nvSpPr>
          <p:cNvPr id="79" name="Τίτλος σλάιντ"/>
          <p:cNvSpPr txBox="1"/>
          <p:nvPr>
            <p:ph type="title" hasCustomPrompt="1"/>
          </p:nvPr>
        </p:nvSpPr>
        <p:spPr>
          <a:xfrm>
            <a:off x="1206500" y="1079500"/>
            <a:ext cx="21971000" cy="1434949"/>
          </a:xfrm>
          <a:prstGeom prst="rect">
            <a:avLst/>
          </a:prstGeom>
        </p:spPr>
        <p:txBody>
          <a:bodyPr/>
          <a:lstStyle/>
          <a:p>
            <a:pPr/>
            <a:r>
              <a:t>Τίτλος σλάιντ</a:t>
            </a:r>
          </a:p>
        </p:txBody>
      </p:sp>
      <p:sp>
        <p:nvSpPr>
          <p:cNvPr id="80" name="Υπότιτλος σλάιντ"/>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Υπότιτλος σλάιντ</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Ατζέντα">
    <p:spTree>
      <p:nvGrpSpPr>
        <p:cNvPr id="1" name=""/>
        <p:cNvGrpSpPr/>
        <p:nvPr/>
      </p:nvGrpSpPr>
      <p:grpSpPr>
        <a:xfrm>
          <a:off x="0" y="0"/>
          <a:ext cx="0" cy="0"/>
          <a:chOff x="0" y="0"/>
          <a:chExt cx="0" cy="0"/>
        </a:xfrm>
      </p:grpSpPr>
      <p:sp>
        <p:nvSpPr>
          <p:cNvPr id="88" name="Τίτλος αντζέντας"/>
          <p:cNvSpPr txBox="1"/>
          <p:nvPr>
            <p:ph type="title" hasCustomPrompt="1"/>
          </p:nvPr>
        </p:nvSpPr>
        <p:spPr>
          <a:xfrm>
            <a:off x="1206500" y="1079500"/>
            <a:ext cx="21971000" cy="1435100"/>
          </a:xfrm>
          <a:prstGeom prst="rect">
            <a:avLst/>
          </a:prstGeom>
        </p:spPr>
        <p:txBody>
          <a:bodyPr/>
          <a:lstStyle/>
          <a:p>
            <a:pPr/>
            <a:r>
              <a:t>Τίτλος αντζέντας</a:t>
            </a:r>
          </a:p>
        </p:txBody>
      </p:sp>
      <p:sp>
        <p:nvSpPr>
          <p:cNvPr id="89" name="Υπότιτλος αντζέντας"/>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Υπότιτλος αντζέντας</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Θέματα αντζέντας</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Τίτλος σλάιντ"/>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Τίτλος σλάιντ</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Κείμενο κουκκίδων σλάιντ</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Ομάδα-12  06/01/2024"/>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Ομάδα-12  06/01/2024</a:t>
            </a:r>
          </a:p>
        </p:txBody>
      </p:sp>
      <p:sp>
        <p:nvSpPr>
          <p:cNvPr id="152" name="Εφαρμογή Face-recogniton"/>
          <p:cNvSpPr txBox="1"/>
          <p:nvPr>
            <p:ph type="ctrTitle"/>
          </p:nvPr>
        </p:nvSpPr>
        <p:spPr>
          <a:prstGeom prst="rect">
            <a:avLst/>
          </a:prstGeom>
        </p:spPr>
        <p:txBody>
          <a:bodyPr/>
          <a:lstStyle/>
          <a:p>
            <a:pPr/>
            <a:r>
              <a:t>Εφαρμογή Face-recogniton</a:t>
            </a:r>
          </a:p>
          <a:p>
            <a:pPr/>
            <a:r>
              <a:t> </a:t>
            </a:r>
          </a:p>
        </p:txBody>
      </p:sp>
      <p:sp>
        <p:nvSpPr>
          <p:cNvPr id="153" name="Τρόπος λειτουργειας της εφαρμογής Face-recognition"/>
          <p:cNvSpPr txBox="1"/>
          <p:nvPr>
            <p:ph type="subTitle" sz="quarter" idx="1"/>
          </p:nvPr>
        </p:nvSpPr>
        <p:spPr>
          <a:prstGeom prst="rect">
            <a:avLst/>
          </a:prstGeom>
        </p:spPr>
        <p:txBody>
          <a:bodyPr/>
          <a:lstStyle/>
          <a:p>
            <a:pPr/>
            <a:r>
              <a:t>Τρόπος λειτουργειας της εφαρμογής Face-recognition</a:t>
            </a:r>
          </a:p>
        </p:txBody>
      </p:sp>
      <p:sp>
        <p:nvSpPr>
          <p:cNvPr id="154"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Ο  κώδικας αποτελεί μια εφαρμογή αναγνώρισης προσώπων που χρησιμοποιεί τις βιβλιοθήκες face-recognition, tkinter και TensorFlow. Το πρόγραμμα παρέχει διασύνδεση μέσω του Tkinter, επιτρέποντας τη σύγκριση προσώπων από εικόνες και εκτελεί την αναγνώριση πρ"/>
          <p:cNvSpPr txBox="1"/>
          <p:nvPr>
            <p:ph type="subTitle" idx="1"/>
          </p:nvPr>
        </p:nvSpPr>
        <p:spPr>
          <a:xfrm>
            <a:off x="1201342" y="3293731"/>
            <a:ext cx="21971001" cy="6856910"/>
          </a:xfrm>
          <a:prstGeom prst="rect">
            <a:avLst/>
          </a:prstGeom>
        </p:spPr>
        <p:txBody>
          <a:bodyPr/>
          <a:lstStyle/>
          <a:p>
            <a:pPr/>
            <a:r>
              <a:t>Ο  κώδικας αποτελεί μια εφαρμογή αναγνώρισης προσώπων που χρησιμοποιεί τις βιβλιοθήκες face-recognition, tkinter και TensorFlow. Το πρόγραμμα παρέχει διασύνδεση μέσω του Tkinter, επιτρέποντας τη σύγκριση προσώπων από εικόνες και εκτελεί την αναγνώριση προσώπων με χρήση της βιβλιοθήκης            face-recognition και ενός προσαρμοσμένου μοντέλου CNN που έχει εκπαιδευτεί με το TensorFlow.</a:t>
            </a:r>
          </a:p>
        </p:txBody>
      </p:sp>
      <p:sp>
        <p:nvSpPr>
          <p:cNvPr id="157"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Αρχικά, ο χρήστης επιλέγει τις παραμέτρους των δύο συγκρίσεων, δηλαδή το μοντέλο που θα χρησιμοποιηθεί που μπορεί να είναι ένα Suport Vector Machine που παίνρει εικόνες με μετατρομένες με Histogram Oriented Gradients (hog) ή ένα Convolutional Neural Netw"/>
          <p:cNvSpPr txBox="1"/>
          <p:nvPr>
            <p:ph type="body" idx="21"/>
          </p:nvPr>
        </p:nvSpPr>
        <p:spPr>
          <a:xfrm>
            <a:off x="1206499" y="740487"/>
            <a:ext cx="21971002" cy="3255508"/>
          </a:xfrm>
          <a:prstGeom prst="rect">
            <a:avLst/>
          </a:prstGeom>
          <a:extLst>
            <a:ext uri="{C572A759-6A51-4108-AA02-DFA0A04FC94B}">
              <ma14:wrappingTextBoxFlag xmlns:ma14="http://schemas.microsoft.com/office/mac/drawingml/2011/main" val="1"/>
            </a:ext>
          </a:extLst>
        </p:spPr>
        <p:txBody>
          <a:bodyPr/>
          <a:lstStyle>
            <a:lvl1pPr defTabSz="2340805">
              <a:lnSpc>
                <a:spcPct val="90000"/>
              </a:lnSpc>
              <a:spcBef>
                <a:spcPts val="4300"/>
              </a:spcBef>
              <a:defRPr b="0" sz="4608"/>
            </a:lvl1pPr>
          </a:lstStyle>
          <a:p>
            <a:pPr/>
            <a:r>
              <a:t>Αρχικά, ο χρήστης επιλέγει τις παραμέτρους των δύο συγκρίσεων, δηλαδή το μοντέλο που θα χρησιμοποιηθεί που μπορεί να είναι ένα Suport Vector Machine που παίνρει εικόνες με μετατρομένες με Histogram Oriented Gradients (hog) ή ένα Convolutional Neural Network (cnn) που προέρχεται απο την dlib προεκπαιδευμένο.</a:t>
            </a:r>
          </a:p>
        </p:txBody>
      </p:sp>
      <p:pic>
        <p:nvPicPr>
          <p:cNvPr id="160" name="Screenshot 2024-01-07 at 15.40.30.jpeg" descr="Screenshot 2024-01-07 at 15.40.30.jpeg"/>
          <p:cNvPicPr>
            <a:picLocks noChangeAspect="1"/>
          </p:cNvPicPr>
          <p:nvPr/>
        </p:nvPicPr>
        <p:blipFill>
          <a:blip r:embed="rId2">
            <a:extLst/>
          </a:blip>
          <a:stretch>
            <a:fillRect/>
          </a:stretch>
        </p:blipFill>
        <p:spPr>
          <a:xfrm>
            <a:off x="5944464" y="3755738"/>
            <a:ext cx="12495072" cy="9828630"/>
          </a:xfrm>
          <a:prstGeom prst="rect">
            <a:avLst/>
          </a:prstGeom>
          <a:ln w="12700">
            <a:miter lim="400000"/>
          </a:ln>
        </p:spPr>
      </p:pic>
      <p:sp>
        <p:nvSpPr>
          <p:cNvPr id="161" name="Line"/>
          <p:cNvSpPr/>
          <p:nvPr/>
        </p:nvSpPr>
        <p:spPr>
          <a:xfrm flipV="1">
            <a:off x="5112313" y="6111593"/>
            <a:ext cx="4638883" cy="2030686"/>
          </a:xfrm>
          <a:prstGeom prst="line">
            <a:avLst/>
          </a:prstGeom>
          <a:ln w="25400">
            <a:solidFill>
              <a:srgbClr val="000000"/>
            </a:solidFill>
            <a:miter lim="400000"/>
            <a:tailEnd type="triangle"/>
          </a:ln>
        </p:spPr>
        <p:txBody>
          <a:bodyPr lIns="50800" tIns="50800" rIns="50800" bIns="50800" anchor="ctr"/>
          <a:lstStyle/>
          <a:p>
            <a:pPr/>
          </a:p>
        </p:txBody>
      </p:sp>
      <p:sp>
        <p:nvSpPr>
          <p:cNvPr id="162"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Ακόμα, ο χρήστης επιλέγει αν τα encoding που θα πάρει από τις εικόνες θα είναι τα λίγα ή αρκετά περισσότερα σε αριθμό (small ή large). Μετά, το tolerance είναι η απόσταση μεταξύ των encoding που θεωρεί αποδεκτή για την σύγκριση και το num jitters που παί"/>
          <p:cNvSpPr txBox="1"/>
          <p:nvPr>
            <p:ph type="subTitle" sz="half" idx="1"/>
          </p:nvPr>
        </p:nvSpPr>
        <p:spPr>
          <a:xfrm>
            <a:off x="1206500" y="517590"/>
            <a:ext cx="21971000" cy="4322268"/>
          </a:xfrm>
          <a:prstGeom prst="rect">
            <a:avLst/>
          </a:prstGeom>
        </p:spPr>
        <p:txBody>
          <a:bodyPr/>
          <a:lstStyle>
            <a:lvl1pPr defTabSz="2438338">
              <a:lnSpc>
                <a:spcPct val="90000"/>
              </a:lnSpc>
              <a:spcBef>
                <a:spcPts val="4500"/>
              </a:spcBef>
              <a:defRPr b="0" sz="4800"/>
            </a:lvl1pPr>
          </a:lstStyle>
          <a:p>
            <a:pPr/>
            <a:r>
              <a:t>Ακόμα, ο χρήστης επιλέγει αν τα encoding που θα πάρει από τις εικόνες θα είναι τα λίγα ή αρκετά περισσότερα σε αριθμό (small ή large). Μετά, το tolerance είναι η απόσταση μεταξύ των encoding που θεωρεί αποδεκτή για την σύγκριση και το num jitters που παίζει ρόλο στην εύρεση προσώπων που μπορεί να βρισκονται μόνο σε μικρό τμήμα της εικόνας.</a:t>
            </a:r>
          </a:p>
        </p:txBody>
      </p:sp>
      <p:sp>
        <p:nvSpPr>
          <p:cNvPr id="165"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6" name="Screenshot 2024-01-07 at 15.40.30.jpeg" descr="Screenshot 2024-01-07 at 15.40.30.jpeg"/>
          <p:cNvPicPr>
            <a:picLocks noChangeAspect="1"/>
          </p:cNvPicPr>
          <p:nvPr/>
        </p:nvPicPr>
        <p:blipFill>
          <a:blip r:embed="rId2">
            <a:extLst/>
          </a:blip>
          <a:stretch>
            <a:fillRect/>
          </a:stretch>
        </p:blipFill>
        <p:spPr>
          <a:xfrm>
            <a:off x="7073900" y="4733065"/>
            <a:ext cx="10236200" cy="8051801"/>
          </a:xfrm>
          <a:prstGeom prst="rect">
            <a:avLst/>
          </a:prstGeom>
          <a:ln w="50800">
            <a:solidFill>
              <a:srgbClr val="000000"/>
            </a:solidFill>
            <a:miter lim="400000"/>
          </a:ln>
        </p:spPr>
      </p:pic>
      <p:sp>
        <p:nvSpPr>
          <p:cNvPr id="167" name="Line"/>
          <p:cNvSpPr/>
          <p:nvPr/>
        </p:nvSpPr>
        <p:spPr>
          <a:xfrm flipV="1">
            <a:off x="5558532" y="6624637"/>
            <a:ext cx="2616697" cy="2169717"/>
          </a:xfrm>
          <a:prstGeom prst="line">
            <a:avLst/>
          </a:prstGeom>
          <a:ln w="25400">
            <a:solidFill>
              <a:srgbClr val="000000"/>
            </a:solidFill>
            <a:miter lim="400000"/>
            <a:tailEnd type="triangle"/>
          </a:ln>
        </p:spPr>
        <p:txBody>
          <a:bodyPr lIns="50800" tIns="50800" rIns="50800" bIns="50800" anchor="ctr"/>
          <a:lstStyle/>
          <a:p>
            <a:pPr/>
          </a:p>
        </p:txBody>
      </p:sp>
      <p:sp>
        <p:nvSpPr>
          <p:cNvPr id="168" name="Line"/>
          <p:cNvSpPr/>
          <p:nvPr/>
        </p:nvSpPr>
        <p:spPr>
          <a:xfrm flipH="1" flipV="1">
            <a:off x="14706599" y="5486400"/>
            <a:ext cx="2336603" cy="1263833"/>
          </a:xfrm>
          <a:prstGeom prst="line">
            <a:avLst/>
          </a:prstGeom>
          <a:ln w="25400">
            <a:solidFill>
              <a:srgbClr val="000000"/>
            </a:solidFill>
            <a:miter lim="400000"/>
            <a:tailEnd type="triangle"/>
          </a:ln>
        </p:spPr>
        <p:txBody>
          <a:bodyPr lIns="50800" tIns="50800" rIns="50800" bIns="50800" anchor="ctr"/>
          <a:lstStyle/>
          <a:p>
            <a:pPr/>
          </a:p>
        </p:txBody>
      </p:sp>
      <p:sp>
        <p:nvSpPr>
          <p:cNvPr id="169" name="Line"/>
          <p:cNvSpPr/>
          <p:nvPr/>
        </p:nvSpPr>
        <p:spPr>
          <a:xfrm flipV="1">
            <a:off x="10998199" y="5484411"/>
            <a:ext cx="1270001" cy="1270001"/>
          </a:xfrm>
          <a:prstGeom prst="line">
            <a:avLst/>
          </a:prstGeom>
          <a:ln w="254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Έπειτα, ο χρήστης πατάει το κουμπί Capture Image αν θέλει να βγάλει μια εικόνα από την κάμερα του υπολογιστή του και να την αποθηκεύσει."/>
          <p:cNvSpPr txBox="1"/>
          <p:nvPr>
            <p:ph type="subTitle" sz="half" idx="1"/>
          </p:nvPr>
        </p:nvSpPr>
        <p:spPr>
          <a:xfrm>
            <a:off x="1206500" y="746190"/>
            <a:ext cx="21971000" cy="3708401"/>
          </a:xfrm>
          <a:prstGeom prst="rect">
            <a:avLst/>
          </a:prstGeom>
        </p:spPr>
        <p:txBody>
          <a:bodyPr/>
          <a:lstStyle/>
          <a:p>
            <a:pPr/>
            <a:r>
              <a:t>Έπειτα, ο χρήστης πατάει το κουμπί Capture Image αν θέλει να βγάλει μια εικόνα από την κάμερα του υπολογιστή του και να την αποθηκεύσει.</a:t>
            </a:r>
          </a:p>
        </p:txBody>
      </p:sp>
      <p:sp>
        <p:nvSpPr>
          <p:cNvPr id="172"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3" name="Screenshot 2024-01-07 at 15.40.30.jpeg" descr="Screenshot 2024-01-07 at 15.40.30.jpeg"/>
          <p:cNvPicPr>
            <a:picLocks noChangeAspect="1"/>
          </p:cNvPicPr>
          <p:nvPr/>
        </p:nvPicPr>
        <p:blipFill>
          <a:blip r:embed="rId2">
            <a:extLst/>
          </a:blip>
          <a:stretch>
            <a:fillRect/>
          </a:stretch>
        </p:blipFill>
        <p:spPr>
          <a:xfrm>
            <a:off x="7073900" y="2832100"/>
            <a:ext cx="10236200" cy="8051800"/>
          </a:xfrm>
          <a:prstGeom prst="rect">
            <a:avLst/>
          </a:prstGeom>
          <a:ln w="12700">
            <a:miter lim="400000"/>
          </a:ln>
        </p:spPr>
      </p:pic>
      <p:sp>
        <p:nvSpPr>
          <p:cNvPr id="174" name="Line"/>
          <p:cNvSpPr/>
          <p:nvPr/>
        </p:nvSpPr>
        <p:spPr>
          <a:xfrm flipV="1">
            <a:off x="9144000" y="3806477"/>
            <a:ext cx="1298924" cy="1298923"/>
          </a:xfrm>
          <a:prstGeom prst="line">
            <a:avLst/>
          </a:prstGeom>
          <a:ln w="254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Επιπλέον, με το κουμπί Open from file ο χρήστης μπορεί να επιλέξει εικόνες από τον υπολογιστή του και στο comptext εμφανίζεται εαν αναγνωρίστηκαν οι εικόνες, γίνονται συγκρίσεις μεταξύ των δύο, δηλαδή αναφέρονται οι διαφορές στου χρόνους και στην απόστασ"/>
          <p:cNvSpPr txBox="1"/>
          <p:nvPr>
            <p:ph type="subTitle" sz="half" idx="1"/>
          </p:nvPr>
        </p:nvSpPr>
        <p:spPr>
          <a:xfrm>
            <a:off x="876300" y="695390"/>
            <a:ext cx="21971000" cy="3354488"/>
          </a:xfrm>
          <a:prstGeom prst="rect">
            <a:avLst/>
          </a:prstGeom>
        </p:spPr>
        <p:txBody>
          <a:bodyPr/>
          <a:lstStyle>
            <a:lvl1pPr defTabSz="2438338">
              <a:lnSpc>
                <a:spcPct val="90000"/>
              </a:lnSpc>
              <a:spcBef>
                <a:spcPts val="4500"/>
              </a:spcBef>
              <a:defRPr b="0" sz="4800"/>
            </a:lvl1pPr>
          </a:lstStyle>
          <a:p>
            <a:pPr/>
            <a:r>
              <a:t>Επιπλέον, με το κουμπί Open from file ο χρήστης μπορεί να επιλέξει εικόνες από τον υπολογιστή του και στο comptext εμφανίζεται εαν αναγνωρίστηκαν οι εικόνες, γίνονται συγκρίσεις μεταξύ των δύο, δηλαδή αναφέρονται οι διαφορές στου χρόνους και στην απόσταση. </a:t>
            </a:r>
          </a:p>
        </p:txBody>
      </p:sp>
      <p:pic>
        <p:nvPicPr>
          <p:cNvPr id="177" name="4.jpg" descr="4.jpg"/>
          <p:cNvPicPr>
            <a:picLocks noChangeAspect="1"/>
          </p:cNvPicPr>
          <p:nvPr/>
        </p:nvPicPr>
        <p:blipFill>
          <a:blip r:embed="rId2">
            <a:extLst/>
          </a:blip>
          <a:stretch>
            <a:fillRect/>
          </a:stretch>
        </p:blipFill>
        <p:spPr>
          <a:xfrm>
            <a:off x="5470044" y="3538432"/>
            <a:ext cx="12147776" cy="9604862"/>
          </a:xfrm>
          <a:prstGeom prst="rect">
            <a:avLst/>
          </a:prstGeom>
          <a:ln w="12700">
            <a:miter lim="400000"/>
          </a:ln>
        </p:spPr>
      </p:pic>
      <p:sp>
        <p:nvSpPr>
          <p:cNvPr id="178" name="Line"/>
          <p:cNvSpPr/>
          <p:nvPr/>
        </p:nvSpPr>
        <p:spPr>
          <a:xfrm flipV="1">
            <a:off x="6290822" y="12159419"/>
            <a:ext cx="1270001" cy="1270001"/>
          </a:xfrm>
          <a:prstGeom prst="line">
            <a:avLst/>
          </a:prstGeom>
          <a:ln w="254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Τέλος, στο comptext εμφανίζεται πως αναγνωρίστηκε η εικόνα από το          K-neighbor classifier και ένα μοντέλο που εκπαιδεύσαμε, και τα δύο με βάση τον φάκελο train."/>
          <p:cNvSpPr txBox="1"/>
          <p:nvPr>
            <p:ph type="subTitle" sz="half" idx="1"/>
          </p:nvPr>
        </p:nvSpPr>
        <p:spPr>
          <a:xfrm>
            <a:off x="693342" y="652528"/>
            <a:ext cx="21971001" cy="3521870"/>
          </a:xfrm>
          <a:prstGeom prst="rect">
            <a:avLst/>
          </a:prstGeom>
        </p:spPr>
        <p:txBody>
          <a:bodyPr/>
          <a:lstStyle/>
          <a:p>
            <a:pPr lvl="1" defTabSz="2438338">
              <a:lnSpc>
                <a:spcPct val="90000"/>
              </a:lnSpc>
              <a:spcBef>
                <a:spcPts val="4500"/>
              </a:spcBef>
              <a:defRPr b="0" sz="4800"/>
            </a:pPr>
            <a:r>
              <a:t>Τέλος, στο comptext εμφανίζεται πως αναγνωρίστηκε η εικόνα από το          K-neighbor classifier και ένα μοντέλο που εκπαιδεύσαμε, και τα δύο με βάση τον φάκελο train.</a:t>
            </a:r>
          </a:p>
        </p:txBody>
      </p:sp>
      <p:sp>
        <p:nvSpPr>
          <p:cNvPr id="181"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2" name="4.jpg" descr="4.jpg"/>
          <p:cNvPicPr>
            <a:picLocks noChangeAspect="1"/>
          </p:cNvPicPr>
          <p:nvPr/>
        </p:nvPicPr>
        <p:blipFill>
          <a:blip r:embed="rId2">
            <a:extLst/>
          </a:blip>
          <a:stretch>
            <a:fillRect/>
          </a:stretch>
        </p:blipFill>
        <p:spPr>
          <a:xfrm>
            <a:off x="5695082" y="2763063"/>
            <a:ext cx="11967521" cy="9462340"/>
          </a:xfrm>
          <a:prstGeom prst="rect">
            <a:avLst/>
          </a:prstGeom>
          <a:ln w="12700">
            <a:miter lim="400000"/>
          </a:ln>
        </p:spPr>
      </p:pic>
      <p:sp>
        <p:nvSpPr>
          <p:cNvPr id="183" name="Line"/>
          <p:cNvSpPr/>
          <p:nvPr/>
        </p:nvSpPr>
        <p:spPr>
          <a:xfrm flipV="1">
            <a:off x="7312141" y="5349100"/>
            <a:ext cx="1505576" cy="1505576"/>
          </a:xfrm>
          <a:prstGeom prst="line">
            <a:avLst/>
          </a:prstGeom>
          <a:ln w="25400">
            <a:solidFill>
              <a:srgbClr val="000000"/>
            </a:solidFill>
            <a:miter lim="400000"/>
            <a:tailEnd type="triangle"/>
          </a:ln>
        </p:spPr>
        <p:txBody>
          <a:bodyPr lIns="50800" tIns="50800" rIns="50800" bIns="50800" anchor="ctr"/>
          <a:lstStyle/>
          <a:p>
            <a:pPr/>
          </a:p>
        </p:txBody>
      </p:sp>
      <p:sp>
        <p:nvSpPr>
          <p:cNvPr id="184" name="Line"/>
          <p:cNvSpPr/>
          <p:nvPr/>
        </p:nvSpPr>
        <p:spPr>
          <a:xfrm flipV="1">
            <a:off x="7790884" y="8325605"/>
            <a:ext cx="1270001" cy="1270001"/>
          </a:xfrm>
          <a:prstGeom prst="line">
            <a:avLst/>
          </a:prstGeom>
          <a:ln w="254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Τα συμπεράσματα που βγάλαμε από τις συγκρίσεις είναι πως η αναγνώριση γίνονται πιο γρήγορα με την παράμετρο small πάρα την large και το cnn είναι πολύ πιο αργό απο το hog. Ακόμα, το cnn είναι πιο ακριβές από το hog και η ακρίβεια αυξάνεται όταν το tolera"/>
          <p:cNvSpPr txBox="1"/>
          <p:nvPr>
            <p:ph type="subTitle" idx="1"/>
          </p:nvPr>
        </p:nvSpPr>
        <p:spPr>
          <a:xfrm>
            <a:off x="1206500" y="1355790"/>
            <a:ext cx="21971000" cy="9405145"/>
          </a:xfrm>
          <a:prstGeom prst="rect">
            <a:avLst/>
          </a:prstGeom>
        </p:spPr>
        <p:txBody>
          <a:bodyPr/>
          <a:lstStyle/>
          <a:p>
            <a:pPr/>
            <a:r>
              <a:t>Τα συμπεράσματα που βγάλαμε από τις συγκρίσεις είναι πως η αναγνώριση γίνονται πιο γρήγορα με την παράμετρο small πάρα την large και το cnn είναι πολύ πιο αργό απο το hog. Ακόμα, το cnn είναι πιο ακριβές από το hog και η ακρίβεια αυξάνεται όταν το tolerance είναι κοντά στο 70%. Επιπλέον, το K-neighbor classifier έχει μεγαλύτερη ακρίβεια από το μοντέλο μας, καθώς τα encoding βασίζονται σε καλύτερα εκπαιδευμένο δίκτυο με πάρα πολύ περισσότερα δεδομένα και περισσότερους πόρους για την εκπαίδευσή του.</a:t>
            </a:r>
          </a:p>
        </p:txBody>
      </p:sp>
      <p:sp>
        <p:nvSpPr>
          <p:cNvPr id="187"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Οι πηγές από όπου αντλήσαμε πληροφορίες είναι η ιστοσελίδα όπου εξηγείται η βιβλιοθήκη…"/>
          <p:cNvSpPr txBox="1"/>
          <p:nvPr>
            <p:ph type="subTitle" idx="1"/>
          </p:nvPr>
        </p:nvSpPr>
        <p:spPr>
          <a:xfrm>
            <a:off x="1206500" y="1286772"/>
            <a:ext cx="21971000" cy="8033664"/>
          </a:xfrm>
          <a:prstGeom prst="rect">
            <a:avLst/>
          </a:prstGeom>
        </p:spPr>
        <p:txBody>
          <a:bodyPr/>
          <a:lstStyle/>
          <a:p>
            <a:pPr defTabSz="569594">
              <a:defRPr sz="3795"/>
            </a:pPr>
            <a:r>
              <a:t>Οι πηγές από όπου αντλήσαμε πληροφορίες είναι η ιστοσελίδα όπου εξηγείται η βιβλιοθήκη</a:t>
            </a:r>
          </a:p>
          <a:p>
            <a:pPr defTabSz="569594">
              <a:defRPr sz="3795"/>
            </a:pPr>
            <a:r>
              <a:rPr>
                <a:solidFill>
                  <a:srgbClr val="2A60BB"/>
                </a:solidFill>
              </a:rPr>
              <a:t>https://pypi.org/project/face-recognition/ </a:t>
            </a:r>
            <a:r>
              <a:t>, τα παραδείγματα για την χρήση της στο GitHub</a:t>
            </a:r>
          </a:p>
          <a:p>
            <a:pPr defTabSz="569594">
              <a:defRPr sz="3795"/>
            </a:pPr>
            <a:r>
              <a:t>https://github.com/ageitgey/face_recognition/tree/master/examples </a:t>
            </a:r>
            <a:r>
              <a:t>και το βιβλίο Deep Learning</a:t>
            </a:r>
          </a:p>
          <a:p>
            <a:pPr defTabSz="569594">
              <a:defRPr sz="3795"/>
            </a:pPr>
            <a:r>
              <a:rPr>
                <a:solidFill>
                  <a:srgbClr val="2A60BB"/>
                </a:solidFill>
              </a:rPr>
              <a:t>https://www.deeplearningbook.org/ </a:t>
            </a:r>
            <a:r>
              <a:t>συγκεκριμένα τα κεφάλαια 5.7.2 όπου εξηγούνται οι support</a:t>
            </a:r>
          </a:p>
          <a:p>
            <a:pPr defTabSz="569594">
              <a:defRPr sz="3795"/>
            </a:pPr>
            <a:r>
              <a:t>vector machines και 9 όπου εξηγούνται τα convolutional neural networks</a:t>
            </a:r>
          </a:p>
          <a:p>
            <a:pPr defTabSz="569594">
              <a:defRPr sz="3795"/>
            </a:pPr>
            <a:r>
              <a:t>https://github.com/ageitgey/face_recognition/blob/master/examples/face_recognition_knn.py </a:t>
            </a:r>
          </a:p>
          <a:p>
            <a:pPr defTabSz="569594">
              <a:defRPr sz="3795"/>
            </a:pPr>
            <a:r>
              <a:t>tutorial της TensorFlow </a:t>
            </a:r>
            <a:r>
              <a:t>https://www.tensorflow.org/tutorials/keras/classification</a:t>
            </a:r>
          </a:p>
          <a:p>
            <a:pPr defTabSz="569594">
              <a:defRPr sz="3795"/>
            </a:pPr>
            <a:r>
              <a:t>https://www.tensorflow.org/tutorials/load_data/images</a:t>
            </a:r>
            <a:r>
              <a:t> , έφτιαξαμε  ένα μοντέλο το οποίο αναγνωρίζει</a:t>
            </a:r>
          </a:p>
          <a:p>
            <a:pPr defTabSz="569594">
              <a:defRPr sz="3795"/>
            </a:pPr>
            <a:r>
              <a:t>την κλάση δηλαδή το άτομο από τον φάκελο train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