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602" r:id="rId2"/>
    <p:sldId id="1531" r:id="rId3"/>
    <p:sldId id="351" r:id="rId4"/>
    <p:sldId id="1532" r:id="rId5"/>
    <p:sldId id="361" r:id="rId6"/>
    <p:sldId id="1563" r:id="rId7"/>
    <p:sldId id="1605" r:id="rId8"/>
    <p:sldId id="1603" r:id="rId9"/>
    <p:sldId id="1476" r:id="rId10"/>
    <p:sldId id="1475" r:id="rId11"/>
    <p:sldId id="1572" r:id="rId12"/>
    <p:sldId id="1573" r:id="rId13"/>
    <p:sldId id="325" r:id="rId14"/>
    <p:sldId id="326" r:id="rId15"/>
    <p:sldId id="377" r:id="rId16"/>
    <p:sldId id="1606" r:id="rId17"/>
    <p:sldId id="1607" r:id="rId18"/>
    <p:sldId id="1608" r:id="rId19"/>
    <p:sldId id="160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orient="horz" pos="4054">
          <p15:clr>
            <a:srgbClr val="A4A3A4"/>
          </p15:clr>
        </p15:guide>
        <p15:guide id="8" pos="631">
          <p15:clr>
            <a:srgbClr val="A4A3A4"/>
          </p15:clr>
        </p15:guide>
        <p15:guide id="9" pos="1020">
          <p15:clr>
            <a:srgbClr val="A4A3A4"/>
          </p15:clr>
        </p15:guide>
        <p15:guide id="10" pos="5389">
          <p15:clr>
            <a:srgbClr val="A4A3A4"/>
          </p15:clr>
        </p15:guide>
        <p15:guide id="11" pos="3120">
          <p15:clr>
            <a:srgbClr val="A4A3A4"/>
          </p15:clr>
        </p15:guide>
        <p15:guide id="12" pos="219">
          <p15:clr>
            <a:srgbClr val="A4A3A4"/>
          </p15:clr>
        </p15:guide>
        <p15:guide id="13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919"/>
    <a:srgbClr val="9D102D"/>
    <a:srgbClr val="D85497"/>
    <a:srgbClr val="E4363E"/>
    <a:srgbClr val="B0C92B"/>
    <a:srgbClr val="24A0D8"/>
    <a:srgbClr val="65656C"/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4694"/>
  </p:normalViewPr>
  <p:slideViewPr>
    <p:cSldViewPr snapToGrid="0" showGuides="1">
      <p:cViewPr varScale="1">
        <p:scale>
          <a:sx n="132" d="100"/>
          <a:sy n="132" d="100"/>
        </p:scale>
        <p:origin x="712" y="168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03/11/2019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25501-8C57-F648-BEFF-287FECF8D76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6F3B3-28ED-354C-8C2B-A4231B59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rgbClr val="FAB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/>
              <a:t>KTH ROYAL INSTITUTE</a:t>
            </a:r>
            <a:br>
              <a:rPr lang="sv-SE" sz="1100" b="1" dirty="0"/>
            </a:br>
            <a:r>
              <a:rPr lang="sv-SE" sz="1100" b="1" dirty="0"/>
              <a:t>OF</a:t>
            </a:r>
            <a:r>
              <a:rPr lang="sv-SE" sz="1100" b="1" baseline="0" dirty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CFCB38AA-14D0-4B67-BE5B-608C5A8A7489}" type="datetimeFigureOut">
              <a:rPr lang="sv-SE" smtClean="0"/>
              <a:pPr/>
              <a:t>2019-11-03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rgbClr val="FAB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2019-11-03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2019-11-03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/>
              <a:t>Click icon to add chart</a:t>
            </a:r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2019-11-03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2019-11-03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/>
              <a:t>Chapter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2019-11-03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2019-11-03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2019-11-03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CFCB38AA-14D0-4B67-BE5B-608C5A8A7489}" type="datetimeFigureOut">
              <a:rPr lang="en-GB" smtClean="0"/>
              <a:pPr algn="r">
                <a:lnSpc>
                  <a:spcPts val="900"/>
                </a:lnSpc>
              </a:pPr>
              <a:t>03/11/2019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FAB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  <p:sldLayoutId id="2147483679" r:id="rId11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8.emf"/><Relationship Id="rId3" Type="http://schemas.openxmlformats.org/officeDocument/2006/relationships/image" Target="../media/image20.emf"/><Relationship Id="rId7" Type="http://schemas.microsoft.com/office/2007/relationships/hdphoto" Target="../media/hdphoto2.wdp"/><Relationship Id="rId12" Type="http://schemas.openxmlformats.org/officeDocument/2006/relationships/image" Target="../media/image2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eg"/><Relationship Id="rId11" Type="http://schemas.openxmlformats.org/officeDocument/2006/relationships/image" Target="../media/image11.emf"/><Relationship Id="rId5" Type="http://schemas.openxmlformats.org/officeDocument/2006/relationships/image" Target="../media/image22.emf"/><Relationship Id="rId10" Type="http://schemas.openxmlformats.org/officeDocument/2006/relationships/image" Target="../media/image26.emf"/><Relationship Id="rId4" Type="http://schemas.openxmlformats.org/officeDocument/2006/relationships/image" Target="../media/image21.emf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lkrnn.org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machinefolksession.org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highnoongmt.wordpress.com/2018/01/05/volumes-1-20-of-folk-rnn-v1-transcriptions/" TargetMode="Externa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0.emf"/><Relationship Id="rId7" Type="http://schemas.microsoft.com/office/2007/relationships/hdphoto" Target="../media/hdphoto2.wdp"/><Relationship Id="rId12" Type="http://schemas.openxmlformats.org/officeDocument/2006/relationships/image" Target="../media/image2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eg"/><Relationship Id="rId11" Type="http://schemas.openxmlformats.org/officeDocument/2006/relationships/image" Target="../media/image11.emf"/><Relationship Id="rId5" Type="http://schemas.openxmlformats.org/officeDocument/2006/relationships/image" Target="../media/image22.emf"/><Relationship Id="rId10" Type="http://schemas.openxmlformats.org/officeDocument/2006/relationships/image" Target="../media/image26.emf"/><Relationship Id="rId4" Type="http://schemas.openxmlformats.org/officeDocument/2006/relationships/image" Target="../media/image21.emf"/><Relationship Id="rId9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aKorshunova/folk-rn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aKorshunova/folk-rnn/blob/master/data/allabcwrepeats_parse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68185" y="604120"/>
            <a:ext cx="7281525" cy="1600745"/>
          </a:xfrm>
        </p:spPr>
        <p:txBody>
          <a:bodyPr>
            <a:normAutofit/>
          </a:bodyPr>
          <a:lstStyle/>
          <a:p>
            <a:r>
              <a:rPr lang="en-US" dirty="0"/>
              <a:t>Folk the Algorithms: </a:t>
            </a:r>
            <a:br>
              <a:rPr lang="en-US" dirty="0"/>
            </a:br>
            <a:r>
              <a:rPr lang="en-US" dirty="0"/>
              <a:t>			</a:t>
            </a:r>
            <a:r>
              <a:rPr lang="en-US" i="1" dirty="0"/>
              <a:t>ML and Folk Music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67963" y="2463800"/>
            <a:ext cx="6987075" cy="1161166"/>
          </a:xfrm>
        </p:spPr>
        <p:txBody>
          <a:bodyPr>
            <a:noAutofit/>
          </a:bodyPr>
          <a:lstStyle/>
          <a:p>
            <a:r>
              <a:rPr lang="en-US" sz="2800" dirty="0"/>
              <a:t>Bob L. Sturm (Tal, </a:t>
            </a:r>
            <a:r>
              <a:rPr lang="en-US" sz="2800" dirty="0" err="1"/>
              <a:t>Musik</a:t>
            </a:r>
            <a:r>
              <a:rPr lang="en-US" sz="2800" dirty="0"/>
              <a:t> </a:t>
            </a:r>
            <a:r>
              <a:rPr lang="en-US" sz="2800" dirty="0" err="1"/>
              <a:t>och</a:t>
            </a:r>
            <a:r>
              <a:rPr lang="en-US" sz="2800" dirty="0"/>
              <a:t> </a:t>
            </a:r>
            <a:r>
              <a:rPr lang="en-US" sz="2800" dirty="0" err="1"/>
              <a:t>Hörsel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280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07472" y="451436"/>
            <a:ext cx="2010861" cy="2510718"/>
            <a:chOff x="3984274" y="357245"/>
            <a:chExt cx="2010861" cy="251071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2"/>
            <a:srcRect l="2344" t="12168" r="57210" b="22124"/>
            <a:stretch/>
          </p:blipFill>
          <p:spPr>
            <a:xfrm>
              <a:off x="4026787" y="696229"/>
              <a:ext cx="1624358" cy="2171734"/>
            </a:xfrm>
            <a:prstGeom prst="rect">
              <a:avLst/>
            </a:prstGeom>
          </p:spPr>
        </p:pic>
        <p:cxnSp>
          <p:nvCxnSpPr>
            <p:cNvPr id="56" name="Straight Connector 55"/>
            <p:cNvCxnSpPr/>
            <p:nvPr/>
          </p:nvCxnSpPr>
          <p:spPr>
            <a:xfrm>
              <a:off x="4686240" y="906070"/>
              <a:ext cx="1077926" cy="1103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80270" y="906070"/>
              <a:ext cx="40597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280270" y="2009109"/>
              <a:ext cx="1520675" cy="497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772135" y="637308"/>
              <a:ext cx="283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11839" y="1653116"/>
              <a:ext cx="283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84274" y="2124829"/>
              <a:ext cx="283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87748" y="543128"/>
              <a:ext cx="284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41802" y="35724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^f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24454" y="535230"/>
              <a:ext cx="724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K:Cmaj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79780" y="1718758"/>
              <a:ext cx="318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|: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19186" y="1900938"/>
              <a:ext cx="3576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41694" y="2076309"/>
              <a:ext cx="2701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&gt;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349648" y="2181598"/>
              <a:ext cx="173104" cy="2357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87748" y="2022448"/>
              <a:ext cx="284678" cy="3758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39776" y="1864557"/>
              <a:ext cx="373783" cy="473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476853" y="1701726"/>
              <a:ext cx="464814" cy="5886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27028" y="1562350"/>
              <a:ext cx="515703" cy="6530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65422" y="1384413"/>
              <a:ext cx="641947" cy="8119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632292" y="1224287"/>
              <a:ext cx="721127" cy="9065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667190" y="1024548"/>
              <a:ext cx="870395" cy="1043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34" y="258720"/>
            <a:ext cx="711200" cy="5969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62" y="2621566"/>
            <a:ext cx="2071697" cy="29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08" y="1189815"/>
            <a:ext cx="406400" cy="304800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>
            <a:off x="6153429" y="1742402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636414" y="1742402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3906" y="4128755"/>
            <a:ext cx="8451171" cy="2608901"/>
            <a:chOff x="523906" y="3976355"/>
            <a:chExt cx="8451171" cy="2608901"/>
          </a:xfrm>
        </p:grpSpPr>
        <p:grpSp>
          <p:nvGrpSpPr>
            <p:cNvPr id="91" name="Group 90"/>
            <p:cNvGrpSpPr/>
            <p:nvPr/>
          </p:nvGrpSpPr>
          <p:grpSpPr>
            <a:xfrm>
              <a:off x="523906" y="3976355"/>
              <a:ext cx="8451171" cy="2608901"/>
              <a:chOff x="523906" y="3735055"/>
              <a:chExt cx="8451171" cy="260890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23906" y="3735055"/>
                <a:ext cx="7935016" cy="2329518"/>
                <a:chOff x="638206" y="3712335"/>
                <a:chExt cx="7935016" cy="2329518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7690489" y="5523534"/>
                  <a:ext cx="590336" cy="512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>
                      <a:sym typeface="Wingdings"/>
                    </a:rPr>
                    <a:t></a:t>
                  </a:r>
                  <a:endParaRPr lang="en-US" sz="4000" dirty="0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638206" y="3712335"/>
                  <a:ext cx="7935016" cy="2080248"/>
                  <a:chOff x="121881" y="1607426"/>
                  <a:chExt cx="9235763" cy="2870584"/>
                </a:xfrm>
              </p:grpSpPr>
              <p:pic>
                <p:nvPicPr>
                  <p:cNvPr id="77" name="Picture 76" descr="tuneL3hidden.png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03" r="4520" b="11849"/>
                  <a:stretch/>
                </p:blipFill>
                <p:spPr>
                  <a:xfrm>
                    <a:off x="2382478" y="1607426"/>
                    <a:ext cx="5815310" cy="2625640"/>
                  </a:xfrm>
                  <a:prstGeom prst="rect">
                    <a:avLst/>
                  </a:prstGeom>
                </p:spPr>
              </p:pic>
              <p:sp>
                <p:nvSpPr>
                  <p:cNvPr id="78" name="Rectangle 77"/>
                  <p:cNvSpPr/>
                  <p:nvPr/>
                </p:nvSpPr>
                <p:spPr>
                  <a:xfrm>
                    <a:off x="121881" y="1649516"/>
                    <a:ext cx="2133600" cy="144625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8780161" y="1651412"/>
                    <a:ext cx="577483" cy="1584110"/>
                    <a:chOff x="8110649" y="2160942"/>
                    <a:chExt cx="577483" cy="158411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8110649" y="2160942"/>
                      <a:ext cx="53214" cy="1584110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5" name="Picture 84" descr="latex-image-1.pdf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31247" y="2289702"/>
                      <a:ext cx="356885" cy="33589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8192010" y="1617828"/>
                    <a:ext cx="495498" cy="7078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+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690212" y="3968360"/>
                    <a:ext cx="1395098" cy="5096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step (t)</a:t>
                    </a:r>
                    <a:r>
                      <a:rPr lang="en-US" dirty="0">
                        <a:sym typeface="Wingdings"/>
                      </a:rPr>
                      <a:t></a:t>
                    </a:r>
                    <a:endParaRPr lang="en-US" dirty="0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77677" y="3130818"/>
                    <a:ext cx="978264" cy="3693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L3 units</a:t>
                    </a:r>
                  </a:p>
                </p:txBody>
              </p:sp>
            </p:grpSp>
            <p:sp>
              <p:nvSpPr>
                <p:cNvPr id="74" name="TextBox 73"/>
                <p:cNvSpPr txBox="1"/>
                <p:nvPr/>
              </p:nvSpPr>
              <p:spPr>
                <a:xfrm>
                  <a:off x="6185254" y="5625935"/>
                  <a:ext cx="1460147" cy="334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Softmax</a:t>
                  </a:r>
                  <a:r>
                    <a:rPr lang="en-US" sz="2400" dirty="0"/>
                    <a:t>( )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5678236" y="5528865"/>
                  <a:ext cx="590334" cy="512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>
                      <a:sym typeface="Wingdings"/>
                    </a:rPr>
                    <a:t></a:t>
                  </a:r>
                  <a:endParaRPr lang="en-US" sz="4000" dirty="0"/>
                </a:p>
              </p:txBody>
            </p:sp>
            <p:pic>
              <p:nvPicPr>
                <p:cNvPr id="76" name="Picture 75" descr="latex-image-1.pdf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508" y="3994296"/>
                  <a:ext cx="1759026" cy="240940"/>
                </a:xfrm>
                <a:prstGeom prst="rect">
                  <a:avLst/>
                </a:prstGeom>
              </p:spPr>
            </p:pic>
          </p:grpSp>
          <p:sp>
            <p:nvSpPr>
              <p:cNvPr id="86" name="Rectangle 85"/>
              <p:cNvSpPr/>
              <p:nvPr/>
            </p:nvSpPr>
            <p:spPr>
              <a:xfrm>
                <a:off x="2808203" y="3777303"/>
                <a:ext cx="70278" cy="17011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4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88" descr="latex-image-1.pdf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9584" y="5293518"/>
                <a:ext cx="325493" cy="244120"/>
              </a:xfrm>
              <a:prstGeom prst="rect">
                <a:avLst/>
              </a:prstGeom>
            </p:spPr>
          </p:pic>
          <p:sp>
            <p:nvSpPr>
              <p:cNvPr id="90" name="Rectangle 89"/>
              <p:cNvSpPr/>
              <p:nvPr/>
            </p:nvSpPr>
            <p:spPr>
              <a:xfrm>
                <a:off x="8501543" y="5233670"/>
                <a:ext cx="45719" cy="11102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2" name="Picture 9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8" y="5812373"/>
              <a:ext cx="461532" cy="387357"/>
            </a:xfrm>
            <a:prstGeom prst="rect">
              <a:avLst/>
            </a:prstGeom>
          </p:spPr>
        </p:pic>
      </p:grpSp>
      <p:sp>
        <p:nvSpPr>
          <p:cNvPr id="95" name="Rectangle 94"/>
          <p:cNvSpPr/>
          <p:nvPr/>
        </p:nvSpPr>
        <p:spPr>
          <a:xfrm>
            <a:off x="3184914" y="462417"/>
            <a:ext cx="2968515" cy="2616200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84931" y="937687"/>
            <a:ext cx="2228850" cy="2005404"/>
            <a:chOff x="4397375" y="583553"/>
            <a:chExt cx="2228850" cy="2005404"/>
          </a:xfrm>
        </p:grpSpPr>
        <p:pic>
          <p:nvPicPr>
            <p:cNvPr id="98" name="Picture 97" descr="latex-image-1.pdf"/>
            <p:cNvPicPr>
              <a:picLocks noChangeAspect="1"/>
            </p:cNvPicPr>
            <p:nvPr/>
          </p:nvPicPr>
          <p:blipFill>
            <a:blip r:embed="rId11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874" y="1273740"/>
              <a:ext cx="1498355" cy="42077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99" name="Group 98"/>
            <p:cNvGrpSpPr/>
            <p:nvPr/>
          </p:nvGrpSpPr>
          <p:grpSpPr>
            <a:xfrm>
              <a:off x="4397375" y="583553"/>
              <a:ext cx="2228850" cy="2005404"/>
              <a:chOff x="3295650" y="2445514"/>
              <a:chExt cx="2228850" cy="200540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937000" y="2453432"/>
                <a:ext cx="1587500" cy="16112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295650" y="2824026"/>
                <a:ext cx="1587500" cy="16112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728538" y="2949040"/>
                <a:ext cx="958850" cy="973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240260" y="2702876"/>
                <a:ext cx="958850" cy="973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 flipV="1">
                <a:off x="3295650" y="2453432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4883150" y="2445514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4883150" y="4042450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3295650" y="4064699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3728538" y="2687536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3746866" y="3653053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4669973" y="3676081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4679498" y="2685356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937000" y="2455934"/>
                <a:ext cx="303260" cy="229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5195213" y="3660098"/>
                <a:ext cx="329287" cy="3823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4669974" y="3914557"/>
                <a:ext cx="213176" cy="53636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3295650" y="3914558"/>
                <a:ext cx="432888" cy="4984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322670" y="2824026"/>
                <a:ext cx="432888" cy="1189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4666706" y="2824026"/>
                <a:ext cx="216444" cy="12501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Box 65"/>
          <p:cNvSpPr txBox="1"/>
          <p:nvPr/>
        </p:nvSpPr>
        <p:spPr>
          <a:xfrm>
            <a:off x="3184914" y="486288"/>
            <a:ext cx="111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softmax</a:t>
            </a:r>
            <a:endParaRPr lang="en-US" i="1" dirty="0"/>
          </a:p>
        </p:txBody>
      </p:sp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93" y="3149602"/>
            <a:ext cx="4923497" cy="787398"/>
          </a:xfrm>
          <a:prstGeom prst="rect">
            <a:avLst/>
          </a:prstGeom>
        </p:spPr>
      </p:pic>
      <p:pic>
        <p:nvPicPr>
          <p:cNvPr id="4" name="Picture 3" descr="tune_posterior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42" y="1189731"/>
            <a:ext cx="9144000" cy="538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0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7427-6C20-F24C-AB3C-76C9CF89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 generated by </a:t>
            </a:r>
            <a:r>
              <a:rPr lang="en-US" i="1" dirty="0"/>
              <a:t>folk-</a:t>
            </a:r>
            <a:r>
              <a:rPr lang="en-US" i="1" dirty="0" err="1"/>
              <a:t>rnn</a:t>
            </a:r>
            <a:r>
              <a:rPr lang="en-US" dirty="0"/>
              <a:t> (v2)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F2D7F-443C-DA4A-93DF-2ED54228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0" y="2708910"/>
            <a:ext cx="8407400" cy="217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B7D27-AE7C-004E-AAAC-97166849703F}"/>
              </a:ext>
            </a:extLst>
          </p:cNvPr>
          <p:cNvSpPr txBox="1"/>
          <p:nvPr/>
        </p:nvSpPr>
        <p:spPr>
          <a:xfrm rot="20540746">
            <a:off x="5697001" y="230288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9EA67-8B10-1148-8C27-DBD781F1AE6B}"/>
              </a:ext>
            </a:extLst>
          </p:cNvPr>
          <p:cNvSpPr txBox="1"/>
          <p:nvPr/>
        </p:nvSpPr>
        <p:spPr>
          <a:xfrm rot="20540746">
            <a:off x="2537471" y="23216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B12BD-DEEF-C24B-B096-06AA8781DD73}"/>
              </a:ext>
            </a:extLst>
          </p:cNvPr>
          <p:cNvSpPr txBox="1"/>
          <p:nvPr/>
        </p:nvSpPr>
        <p:spPr>
          <a:xfrm rot="20540746">
            <a:off x="574949" y="23950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4B575-EC2E-9B4D-86BD-8FA3684F3992}"/>
              </a:ext>
            </a:extLst>
          </p:cNvPr>
          <p:cNvSpPr txBox="1"/>
          <p:nvPr/>
        </p:nvSpPr>
        <p:spPr>
          <a:xfrm rot="20540746">
            <a:off x="4875698" y="469594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882D9-BB1E-7F44-86E0-CE0F66ABD489}"/>
              </a:ext>
            </a:extLst>
          </p:cNvPr>
          <p:cNvSpPr txBox="1"/>
          <p:nvPr/>
        </p:nvSpPr>
        <p:spPr>
          <a:xfrm rot="20540746">
            <a:off x="3534077" y="23270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5CAC0-C5B7-C247-AB8A-37DC4D36C7BA}"/>
              </a:ext>
            </a:extLst>
          </p:cNvPr>
          <p:cNvSpPr txBox="1"/>
          <p:nvPr/>
        </p:nvSpPr>
        <p:spPr>
          <a:xfrm rot="20540746">
            <a:off x="4887149" y="23736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053B6-5AB7-5C45-9D26-4D13F3811552}"/>
              </a:ext>
            </a:extLst>
          </p:cNvPr>
          <p:cNvSpPr txBox="1"/>
          <p:nvPr/>
        </p:nvSpPr>
        <p:spPr>
          <a:xfrm rot="20540746">
            <a:off x="1520794" y="23865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meter</a:t>
            </a:r>
          </a:p>
        </p:txBody>
      </p:sp>
    </p:spTree>
    <p:extLst>
      <p:ext uri="{BB962C8B-B14F-4D97-AF65-F5344CB8AC3E}">
        <p14:creationId xmlns:p14="http://schemas.microsoft.com/office/powerpoint/2010/main" val="134579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7427-6C20-F24C-AB3C-76C9CF89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transcription generated by </a:t>
            </a:r>
            <a:r>
              <a:rPr lang="en-US" i="1" dirty="0"/>
              <a:t>folk-</a:t>
            </a:r>
            <a:r>
              <a:rPr lang="en-US" i="1" dirty="0" err="1"/>
              <a:t>rnn</a:t>
            </a:r>
            <a:r>
              <a:rPr lang="en-US" dirty="0"/>
              <a:t> (v2)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F26A8A-622F-0E42-B00D-CBD06D536EEF}"/>
              </a:ext>
            </a:extLst>
          </p:cNvPr>
          <p:cNvSpPr txBox="1">
            <a:spLocks/>
          </p:cNvSpPr>
          <p:nvPr/>
        </p:nvSpPr>
        <p:spPr>
          <a:xfrm>
            <a:off x="1619250" y="2176668"/>
            <a:ext cx="6935788" cy="36168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355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900" indent="-3683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352425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5113" indent="-4572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urier" pitchFamily="2" charset="0"/>
              </a:rPr>
              <a:t>M:6/8</a:t>
            </a:r>
          </a:p>
          <a:p>
            <a:r>
              <a:rPr lang="en-US" sz="2400" dirty="0" err="1">
                <a:latin typeface="Courier" pitchFamily="2" charset="0"/>
              </a:rPr>
              <a:t>K:Cmaj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|:CDEG,2A,|CDEA,2G,|CDEG,2G,|C3A,3|</a:t>
            </a:r>
          </a:p>
          <a:p>
            <a:r>
              <a:rPr lang="en-US" sz="2400" dirty="0">
                <a:latin typeface="Courier" pitchFamily="2" charset="0"/>
              </a:rPr>
              <a:t>CDEG,2A,|CDEG3|AAGA2B|c3C3:|</a:t>
            </a:r>
          </a:p>
          <a:p>
            <a:r>
              <a:rPr lang="en-US" sz="2400" dirty="0">
                <a:latin typeface="Courier" pitchFamily="2" charset="0"/>
              </a:rPr>
              <a:t>|: CDEG2A|G3E2D|CDEC2D |ECA,G,2G,|</a:t>
            </a:r>
          </a:p>
          <a:p>
            <a:r>
              <a:rPr lang="en-US" sz="2400" dirty="0">
                <a:latin typeface="Courier" pitchFamily="2" charset="0"/>
              </a:rPr>
              <a:t>CDEG2A|G3A3|GC2DED|C3C3:|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985BB-406A-0D40-8522-2481A752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398"/>
            <a:ext cx="9144000" cy="43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3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8460" b="18460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897026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28626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https://folkrnn.org/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462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8-08-29 at 15.55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472446"/>
            <a:ext cx="8242300" cy="6258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4029" y="8686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https://themachinefolksession.org/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37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100,000 tunes in 34 volumes!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05" y="1150005"/>
            <a:ext cx="4231344" cy="3977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4828">
            <a:off x="5332801" y="2381742"/>
            <a:ext cx="4045166" cy="3853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-3877"/>
          <a:stretch/>
        </p:blipFill>
        <p:spPr>
          <a:xfrm rot="20913696">
            <a:off x="186066" y="2486593"/>
            <a:ext cx="3857952" cy="3879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71253" y="6519446"/>
            <a:ext cx="844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5"/>
              </a:rPr>
              <a:t>https://highnoongmt.wordpress.com/2018/01/05/volumes-1-20-of-folk-rnn-v1-transcriptions/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84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B1EB-9B23-8A45-B015-871C975A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3EF8-5EB2-4B4A-8E3B-1D98874C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scalable methods to go through all this material: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discover plagiarism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find occurrences with particular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discover particular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roughly determine novelty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find the strangest ones</a:t>
            </a:r>
          </a:p>
        </p:txBody>
      </p:sp>
    </p:spTree>
    <p:extLst>
      <p:ext uri="{BB962C8B-B14F-4D97-AF65-F5344CB8AC3E}">
        <p14:creationId xmlns:p14="http://schemas.microsoft.com/office/powerpoint/2010/main" val="120274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7427-6C20-F24C-AB3C-76C9CF89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F2D7F-443C-DA4A-93DF-2ED54228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99" y="1759824"/>
            <a:ext cx="8407400" cy="2171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7763AF-0BAA-C946-986D-2597F6DF23E3}"/>
              </a:ext>
            </a:extLst>
          </p:cNvPr>
          <p:cNvSpPr txBox="1"/>
          <p:nvPr/>
        </p:nvSpPr>
        <p:spPr>
          <a:xfrm>
            <a:off x="895150" y="139049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transcription: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B5019-0DFD-A244-9C86-BDD2B650A8B0}"/>
              </a:ext>
            </a:extLst>
          </p:cNvPr>
          <p:cNvSpPr txBox="1"/>
          <p:nvPr/>
        </p:nvSpPr>
        <p:spPr>
          <a:xfrm>
            <a:off x="1010653" y="4100362"/>
            <a:ext cx="71481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Plagiarism: Find the longest verbatim occurrence in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comparison with sliding window which grows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just compare bars of tunes with same meter and mode</a:t>
            </a:r>
          </a:p>
          <a:p>
            <a:endParaRPr lang="en-US" dirty="0"/>
          </a:p>
          <a:p>
            <a:r>
              <a:rPr lang="en-US" dirty="0"/>
              <a:t>Pattern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vocabulary of bars and half bars </a:t>
            </a:r>
            <a:r>
              <a:rPr lang="en-US"/>
              <a:t>within each 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8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7427-6C20-F24C-AB3C-76C9CF89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idea: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F2D7F-443C-DA4A-93DF-2ED54228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99" y="1844243"/>
            <a:ext cx="8407400" cy="2171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7763AF-0BAA-C946-986D-2597F6DF23E3}"/>
              </a:ext>
            </a:extLst>
          </p:cNvPr>
          <p:cNvSpPr txBox="1"/>
          <p:nvPr/>
        </p:nvSpPr>
        <p:spPr>
          <a:xfrm>
            <a:off x="895150" y="139049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transcription: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B5019-0DFD-A244-9C86-BDD2B650A8B0}"/>
              </a:ext>
            </a:extLst>
          </p:cNvPr>
          <p:cNvSpPr txBox="1"/>
          <p:nvPr/>
        </p:nvSpPr>
        <p:spPr>
          <a:xfrm>
            <a:off x="1010653" y="4100362"/>
            <a:ext cx="821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transcriptions in hidden state vector space: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transcriptions through </a:t>
            </a:r>
            <a:r>
              <a:rPr lang="en-US" dirty="0" err="1"/>
              <a:t>folkrnn</a:t>
            </a:r>
            <a:r>
              <a:rPr lang="en-US" dirty="0"/>
              <a:t> model and compare hidden state vectors, </a:t>
            </a:r>
            <a:br>
              <a:rPr lang="en-US" dirty="0"/>
            </a:br>
            <a:r>
              <a:rPr lang="en-US" dirty="0"/>
              <a:t>maybe using dynamic time warping?</a:t>
            </a:r>
          </a:p>
        </p:txBody>
      </p:sp>
    </p:spTree>
    <p:extLst>
      <p:ext uri="{BB962C8B-B14F-4D97-AF65-F5344CB8AC3E}">
        <p14:creationId xmlns:p14="http://schemas.microsoft.com/office/powerpoint/2010/main" val="257944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07472" y="451436"/>
            <a:ext cx="2010861" cy="2510718"/>
            <a:chOff x="3984274" y="357245"/>
            <a:chExt cx="2010861" cy="251071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2"/>
            <a:srcRect l="2344" t="12168" r="57210" b="22124"/>
            <a:stretch/>
          </p:blipFill>
          <p:spPr>
            <a:xfrm>
              <a:off x="4026787" y="696229"/>
              <a:ext cx="1624358" cy="2171734"/>
            </a:xfrm>
            <a:prstGeom prst="rect">
              <a:avLst/>
            </a:prstGeom>
          </p:spPr>
        </p:pic>
        <p:cxnSp>
          <p:nvCxnSpPr>
            <p:cNvPr id="56" name="Straight Connector 55"/>
            <p:cNvCxnSpPr/>
            <p:nvPr/>
          </p:nvCxnSpPr>
          <p:spPr>
            <a:xfrm>
              <a:off x="4686240" y="906070"/>
              <a:ext cx="1077926" cy="1103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80270" y="906070"/>
              <a:ext cx="40597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280270" y="2009109"/>
              <a:ext cx="1520675" cy="497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772135" y="637308"/>
              <a:ext cx="283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11839" y="1653116"/>
              <a:ext cx="283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84274" y="2124829"/>
              <a:ext cx="283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87748" y="543128"/>
              <a:ext cx="284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41802" y="35724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^f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24454" y="535230"/>
              <a:ext cx="724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K:Cmaj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79780" y="1718758"/>
              <a:ext cx="318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|: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19186" y="1900938"/>
              <a:ext cx="3576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|2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41694" y="2076309"/>
              <a:ext cx="2701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&gt;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349648" y="2181598"/>
              <a:ext cx="173104" cy="2357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87748" y="2022448"/>
              <a:ext cx="284678" cy="3758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39776" y="1864557"/>
              <a:ext cx="373783" cy="4733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476853" y="1701726"/>
              <a:ext cx="464814" cy="5886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27028" y="1562350"/>
              <a:ext cx="515703" cy="6530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65422" y="1384413"/>
              <a:ext cx="641947" cy="8119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632292" y="1224287"/>
              <a:ext cx="721127" cy="9065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667190" y="1024548"/>
              <a:ext cx="870395" cy="1043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34" y="258720"/>
            <a:ext cx="711200" cy="5969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62" y="2621566"/>
            <a:ext cx="2071697" cy="29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08" y="1189815"/>
            <a:ext cx="406400" cy="304800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>
            <a:off x="6153429" y="1742402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636414" y="1742402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3906" y="4128755"/>
            <a:ext cx="8451171" cy="2608901"/>
            <a:chOff x="523906" y="3976355"/>
            <a:chExt cx="8451171" cy="2608901"/>
          </a:xfrm>
        </p:grpSpPr>
        <p:grpSp>
          <p:nvGrpSpPr>
            <p:cNvPr id="91" name="Group 90"/>
            <p:cNvGrpSpPr/>
            <p:nvPr/>
          </p:nvGrpSpPr>
          <p:grpSpPr>
            <a:xfrm>
              <a:off x="523906" y="3976355"/>
              <a:ext cx="8451171" cy="2608901"/>
              <a:chOff x="523906" y="3735055"/>
              <a:chExt cx="8451171" cy="260890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23906" y="3735055"/>
                <a:ext cx="7935016" cy="2329518"/>
                <a:chOff x="638206" y="3712335"/>
                <a:chExt cx="7935016" cy="2329518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7690489" y="5523534"/>
                  <a:ext cx="590336" cy="512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>
                      <a:sym typeface="Wingdings"/>
                    </a:rPr>
                    <a:t></a:t>
                  </a:r>
                  <a:endParaRPr lang="en-US" sz="4000" dirty="0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638206" y="3712335"/>
                  <a:ext cx="7935016" cy="2080248"/>
                  <a:chOff x="121881" y="1607426"/>
                  <a:chExt cx="9235763" cy="2870584"/>
                </a:xfrm>
              </p:grpSpPr>
              <p:pic>
                <p:nvPicPr>
                  <p:cNvPr id="77" name="Picture 76" descr="tuneL3hidden.png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03" r="4520" b="11849"/>
                  <a:stretch/>
                </p:blipFill>
                <p:spPr>
                  <a:xfrm>
                    <a:off x="2382478" y="1607426"/>
                    <a:ext cx="5815310" cy="2625640"/>
                  </a:xfrm>
                  <a:prstGeom prst="rect">
                    <a:avLst/>
                  </a:prstGeom>
                </p:spPr>
              </p:pic>
              <p:sp>
                <p:nvSpPr>
                  <p:cNvPr id="78" name="Rectangle 77"/>
                  <p:cNvSpPr/>
                  <p:nvPr/>
                </p:nvSpPr>
                <p:spPr>
                  <a:xfrm>
                    <a:off x="121881" y="1649516"/>
                    <a:ext cx="2133600" cy="144625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8780161" y="1651412"/>
                    <a:ext cx="577483" cy="1584110"/>
                    <a:chOff x="8110649" y="2160942"/>
                    <a:chExt cx="577483" cy="158411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8110649" y="2160942"/>
                      <a:ext cx="53214" cy="1584110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5" name="Picture 84" descr="latex-image-1.pdf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31247" y="2289702"/>
                      <a:ext cx="356885" cy="33589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8192010" y="1617828"/>
                    <a:ext cx="495498" cy="7078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+</a:t>
                    </a: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690212" y="3968360"/>
                    <a:ext cx="1395098" cy="5096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step (t)</a:t>
                    </a:r>
                    <a:r>
                      <a:rPr lang="en-US" dirty="0">
                        <a:sym typeface="Wingdings"/>
                      </a:rPr>
                      <a:t></a:t>
                    </a:r>
                    <a:endParaRPr lang="en-US" dirty="0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77677" y="3130818"/>
                    <a:ext cx="978264" cy="3693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L3 units</a:t>
                    </a:r>
                  </a:p>
                </p:txBody>
              </p:sp>
            </p:grpSp>
            <p:sp>
              <p:nvSpPr>
                <p:cNvPr id="74" name="TextBox 73"/>
                <p:cNvSpPr txBox="1"/>
                <p:nvPr/>
              </p:nvSpPr>
              <p:spPr>
                <a:xfrm>
                  <a:off x="6185254" y="5625935"/>
                  <a:ext cx="1460147" cy="334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Softmax</a:t>
                  </a:r>
                  <a:r>
                    <a:rPr lang="en-US" sz="2400" dirty="0"/>
                    <a:t>( )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5678236" y="5528865"/>
                  <a:ext cx="590334" cy="5129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>
                      <a:sym typeface="Wingdings"/>
                    </a:rPr>
                    <a:t></a:t>
                  </a:r>
                  <a:endParaRPr lang="en-US" sz="4000" dirty="0"/>
                </a:p>
              </p:txBody>
            </p:sp>
            <p:pic>
              <p:nvPicPr>
                <p:cNvPr id="76" name="Picture 75" descr="latex-image-1.pdf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508" y="3994296"/>
                  <a:ext cx="1759026" cy="240940"/>
                </a:xfrm>
                <a:prstGeom prst="rect">
                  <a:avLst/>
                </a:prstGeom>
              </p:spPr>
            </p:pic>
          </p:grpSp>
          <p:sp>
            <p:nvSpPr>
              <p:cNvPr id="86" name="Rectangle 85"/>
              <p:cNvSpPr/>
              <p:nvPr/>
            </p:nvSpPr>
            <p:spPr>
              <a:xfrm>
                <a:off x="2808203" y="3777303"/>
                <a:ext cx="70278" cy="17011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4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88" descr="latex-image-1.pdf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9584" y="5293518"/>
                <a:ext cx="325493" cy="244120"/>
              </a:xfrm>
              <a:prstGeom prst="rect">
                <a:avLst/>
              </a:prstGeom>
            </p:spPr>
          </p:pic>
          <p:sp>
            <p:nvSpPr>
              <p:cNvPr id="90" name="Rectangle 89"/>
              <p:cNvSpPr/>
              <p:nvPr/>
            </p:nvSpPr>
            <p:spPr>
              <a:xfrm>
                <a:off x="8501543" y="5233670"/>
                <a:ext cx="45719" cy="11102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2" name="Picture 9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8" y="5812373"/>
              <a:ext cx="461532" cy="387357"/>
            </a:xfrm>
            <a:prstGeom prst="rect">
              <a:avLst/>
            </a:prstGeom>
          </p:spPr>
        </p:pic>
      </p:grpSp>
      <p:sp>
        <p:nvSpPr>
          <p:cNvPr id="95" name="Rectangle 94"/>
          <p:cNvSpPr/>
          <p:nvPr/>
        </p:nvSpPr>
        <p:spPr>
          <a:xfrm>
            <a:off x="3184914" y="462417"/>
            <a:ext cx="2968515" cy="2616200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84931" y="937687"/>
            <a:ext cx="2228850" cy="2005404"/>
            <a:chOff x="4397375" y="583553"/>
            <a:chExt cx="2228850" cy="2005404"/>
          </a:xfrm>
        </p:grpSpPr>
        <p:pic>
          <p:nvPicPr>
            <p:cNvPr id="98" name="Picture 97" descr="latex-image-1.pdf"/>
            <p:cNvPicPr>
              <a:picLocks noChangeAspect="1"/>
            </p:cNvPicPr>
            <p:nvPr/>
          </p:nvPicPr>
          <p:blipFill>
            <a:blip r:embed="rId11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874" y="1273740"/>
              <a:ext cx="1498355" cy="42077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99" name="Group 98"/>
            <p:cNvGrpSpPr/>
            <p:nvPr/>
          </p:nvGrpSpPr>
          <p:grpSpPr>
            <a:xfrm>
              <a:off x="4397375" y="583553"/>
              <a:ext cx="2228850" cy="2005404"/>
              <a:chOff x="3295650" y="2445514"/>
              <a:chExt cx="2228850" cy="200540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937000" y="2453432"/>
                <a:ext cx="1587500" cy="16112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295650" y="2824026"/>
                <a:ext cx="1587500" cy="16112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728538" y="2949040"/>
                <a:ext cx="958850" cy="973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240260" y="2702876"/>
                <a:ext cx="958850" cy="973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 flipV="1">
                <a:off x="3295650" y="2453432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4883150" y="2445514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4883150" y="4042450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3295650" y="4064699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3728538" y="2687536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3746866" y="3653053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4669973" y="3676081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4679498" y="2685356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937000" y="2455934"/>
                <a:ext cx="303260" cy="229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5195213" y="3660098"/>
                <a:ext cx="329287" cy="3823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4669974" y="3914557"/>
                <a:ext cx="213176" cy="53636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3295650" y="3914558"/>
                <a:ext cx="432888" cy="4984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322670" y="2824026"/>
                <a:ext cx="432888" cy="1189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4666706" y="2824026"/>
                <a:ext cx="216444" cy="12501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Box 65"/>
          <p:cNvSpPr txBox="1"/>
          <p:nvPr/>
        </p:nvSpPr>
        <p:spPr>
          <a:xfrm>
            <a:off x="3184914" y="486288"/>
            <a:ext cx="111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softmax</a:t>
            </a:r>
            <a:endParaRPr lang="en-US" i="1" dirty="0"/>
          </a:p>
        </p:txBody>
      </p:sp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93" y="3149602"/>
            <a:ext cx="4923497" cy="7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CEF-276C-1645-9149-B277765C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9" y="404870"/>
            <a:ext cx="7228915" cy="511910"/>
          </a:xfrm>
        </p:spPr>
        <p:txBody>
          <a:bodyPr/>
          <a:lstStyle/>
          <a:p>
            <a:r>
              <a:rPr lang="en-US" sz="2400" dirty="0"/>
              <a:t>Folk music modeling using LSTMs (2015 –)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CB25-E048-DB43-AC18-93C59E4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F1666-D1B6-F047-878B-8A92FE178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72" b="17215"/>
          <a:stretch/>
        </p:blipFill>
        <p:spPr>
          <a:xfrm>
            <a:off x="34824" y="1196975"/>
            <a:ext cx="9074351" cy="4183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27097-88B7-1847-B927-523A36BE917D}"/>
              </a:ext>
            </a:extLst>
          </p:cNvPr>
          <p:cNvSpPr txBox="1"/>
          <p:nvPr/>
        </p:nvSpPr>
        <p:spPr>
          <a:xfrm>
            <a:off x="4442240" y="924254"/>
            <a:ext cx="44059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hlinkClick r:id="rId3"/>
              </a:rPr>
              <a:t>https://github.com/IraKorshunova/folk-rnn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A8E64-ED93-7740-BE61-5B0021275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99" b="91304" l="8402" r="97694">
                        <a14:foregroundMark x1="12109" y1="38647" x2="70016" y2="13527"/>
                        <a14:foregroundMark x1="8155" y1="47826" x2="7908" y2="75523"/>
                        <a14:foregroundMark x1="8484" y1="40097" x2="13427" y2="40902"/>
                        <a14:foregroundMark x1="11532" y1="82931" x2="20593" y2="43156"/>
                        <a14:foregroundMark x1="71087" y1="12399" x2="87974" y2="6602"/>
                        <a14:foregroundMark x1="89786" y1="32045" x2="90198" y2="6119"/>
                        <a14:foregroundMark x1="92669" y1="28341" x2="92669" y2="5475"/>
                        <a14:backgroundMark x1="88138" y1="322" x2="88138" y2="3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72088" y="2729195"/>
            <a:ext cx="5183711" cy="265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2AB6C-BA99-F843-BEFD-3F8EB17436B4}"/>
              </a:ext>
            </a:extLst>
          </p:cNvPr>
          <p:cNvSpPr txBox="1"/>
          <p:nvPr/>
        </p:nvSpPr>
        <p:spPr>
          <a:xfrm rot="671481">
            <a:off x="4826143" y="2129030"/>
            <a:ext cx="4134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ln w="1905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oper Black"/>
                <a:cs typeface="Cooper Black"/>
              </a:rPr>
              <a:t>folk-</a:t>
            </a:r>
            <a:r>
              <a:rPr lang="en-US" sz="7200" b="1" dirty="0" err="1">
                <a:ln w="1905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oper Black"/>
                <a:cs typeface="Cooper Black"/>
              </a:rPr>
              <a:t>rnn</a:t>
            </a:r>
            <a:endParaRPr lang="en-US" sz="7200" b="1" dirty="0">
              <a:ln w="1905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oper Black"/>
              <a:cs typeface="Cooper Blac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31DC9-1A9C-264F-8935-B6CEAD67BECB}"/>
              </a:ext>
            </a:extLst>
          </p:cNvPr>
          <p:cNvSpPr txBox="1"/>
          <p:nvPr/>
        </p:nvSpPr>
        <p:spPr>
          <a:xfrm>
            <a:off x="869116" y="5421564"/>
            <a:ext cx="80057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Sturm, Santos, Ben-Tal, and </a:t>
            </a:r>
            <a:r>
              <a:rPr lang="en-US" sz="1400" dirty="0" err="1"/>
              <a:t>Korshunova</a:t>
            </a:r>
            <a:r>
              <a:rPr lang="en-US" sz="1400" dirty="0"/>
              <a:t>, “Music transcription modelling and composition using </a:t>
            </a:r>
            <a:br>
              <a:rPr lang="en-US" sz="1400" dirty="0"/>
            </a:br>
            <a:r>
              <a:rPr lang="en-US" sz="1400" dirty="0"/>
              <a:t>deep learning,” in </a:t>
            </a:r>
            <a:r>
              <a:rPr lang="en-US" sz="1400" i="1" dirty="0"/>
              <a:t>Proc. Conf. Computer Simulation of Musical Creativity</a:t>
            </a:r>
            <a:r>
              <a:rPr lang="en-US" sz="1400" dirty="0"/>
              <a:t>, (</a:t>
            </a:r>
            <a:r>
              <a:rPr lang="en-US" sz="1400" dirty="0" err="1"/>
              <a:t>Huddersfield</a:t>
            </a:r>
            <a:r>
              <a:rPr lang="en-US" sz="1400" dirty="0"/>
              <a:t>, UK), 2016.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674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085" y="347795"/>
            <a:ext cx="6935788" cy="604620"/>
          </a:xfrm>
        </p:spPr>
        <p:txBody>
          <a:bodyPr/>
          <a:lstStyle/>
          <a:p>
            <a:r>
              <a:rPr lang="en-US" sz="2400" dirty="0"/>
              <a:t>Off-the-shelf LSTM using a specific vocabulary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4067" y="2436118"/>
            <a:ext cx="2920113" cy="40011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~5.6 million parameters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5900" y="1175433"/>
            <a:ext cx="2108200" cy="1854199"/>
            <a:chOff x="215900" y="1950133"/>
            <a:chExt cx="2108200" cy="1854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5798" r="86399" b="64735"/>
            <a:stretch/>
          </p:blipFill>
          <p:spPr>
            <a:xfrm>
              <a:off x="215900" y="2376716"/>
              <a:ext cx="685800" cy="326943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517612" y="1950133"/>
              <a:ext cx="234952" cy="1854199"/>
              <a:chOff x="3609025" y="2108199"/>
              <a:chExt cx="406410" cy="185419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609030" y="2108199"/>
                <a:ext cx="406405" cy="185419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09025" y="2438400"/>
                <a:ext cx="406401" cy="1143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971550" y="2567323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828800" y="2567323"/>
              <a:ext cx="4953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13745" r="76573" b="64735"/>
          <a:stretch/>
        </p:blipFill>
        <p:spPr>
          <a:xfrm>
            <a:off x="8242300" y="4924551"/>
            <a:ext cx="850900" cy="32694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364751" y="5120023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70700" y="5120023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358136" y="1475005"/>
            <a:ext cx="2968515" cy="4055736"/>
            <a:chOff x="2675636" y="2237005"/>
            <a:chExt cx="2968515" cy="4055736"/>
          </a:xfrm>
        </p:grpSpPr>
        <p:grpSp>
          <p:nvGrpSpPr>
            <p:cNvPr id="20" name="Group 19"/>
            <p:cNvGrpSpPr/>
            <p:nvPr/>
          </p:nvGrpSpPr>
          <p:grpSpPr>
            <a:xfrm>
              <a:off x="2675636" y="2237005"/>
              <a:ext cx="2968515" cy="713817"/>
              <a:chOff x="2675636" y="2636618"/>
              <a:chExt cx="2968515" cy="71381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75636" y="2636618"/>
                <a:ext cx="2968515" cy="713817"/>
              </a:xfrm>
              <a:prstGeom prst="rect">
                <a:avLst/>
              </a:prstGeom>
              <a:solidFill>
                <a:schemeClr val="bg2"/>
              </a:solidFill>
              <a:ln>
                <a:prstDash val="dash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22372" y="2649318"/>
                <a:ext cx="1795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LSTM Layer 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75636" y="3350978"/>
              <a:ext cx="2968515" cy="713817"/>
              <a:chOff x="3183636" y="2344266"/>
              <a:chExt cx="2968515" cy="71381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183636" y="2344266"/>
                <a:ext cx="2968515" cy="713817"/>
              </a:xfrm>
              <a:prstGeom prst="rect">
                <a:avLst/>
              </a:prstGeom>
              <a:solidFill>
                <a:schemeClr val="bg2"/>
              </a:solidFill>
              <a:ln>
                <a:prstDash val="dash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30372" y="2356966"/>
                <a:ext cx="1795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LSTM Layer 2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75636" y="4464951"/>
              <a:ext cx="2968515" cy="713817"/>
              <a:chOff x="3183636" y="2344266"/>
              <a:chExt cx="2968515" cy="7138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183636" y="2344266"/>
                <a:ext cx="2968515" cy="713817"/>
              </a:xfrm>
              <a:prstGeom prst="rect">
                <a:avLst/>
              </a:prstGeom>
              <a:solidFill>
                <a:schemeClr val="bg2"/>
              </a:solidFill>
              <a:ln>
                <a:prstDash val="dash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30372" y="2356966"/>
                <a:ext cx="1795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LSTM Layer 3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75636" y="5578924"/>
              <a:ext cx="2968515" cy="713817"/>
              <a:chOff x="3183636" y="2344266"/>
              <a:chExt cx="2968515" cy="71381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183636" y="2344266"/>
                <a:ext cx="2968515" cy="713817"/>
              </a:xfrm>
              <a:prstGeom prst="rect">
                <a:avLst/>
              </a:prstGeom>
              <a:solidFill>
                <a:schemeClr val="bg2"/>
              </a:solidFill>
              <a:ln>
                <a:prstDash val="dash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30372" y="2356966"/>
                <a:ext cx="17620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Softmax</a:t>
                </a:r>
                <a:r>
                  <a:rPr lang="en-US" sz="2000" dirty="0"/>
                  <a:t> layer</a:t>
                </a: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4121150" y="2950822"/>
              <a:ext cx="0" cy="4128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121150" y="4064504"/>
              <a:ext cx="0" cy="41314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02100" y="5178768"/>
              <a:ext cx="0" cy="41314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900469" y="4823024"/>
            <a:ext cx="953499" cy="713817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903267" y="4842324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  <a:endParaRPr lang="en-US" sz="2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691028" y="5120023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404097" y="3895924"/>
            <a:ext cx="234952" cy="1854199"/>
            <a:chOff x="7454897" y="4632524"/>
            <a:chExt cx="234952" cy="1854199"/>
          </a:xfrm>
        </p:grpSpPr>
        <p:sp>
          <p:nvSpPr>
            <p:cNvPr id="39" name="Rectangle 38"/>
            <p:cNvSpPr/>
            <p:nvPr/>
          </p:nvSpPr>
          <p:spPr>
            <a:xfrm>
              <a:off x="7454900" y="4632524"/>
              <a:ext cx="234949" cy="1854199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454897" y="5356425"/>
              <a:ext cx="234947" cy="1143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8606118" y="5346397"/>
            <a:ext cx="4482" cy="111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42506" y="6435732"/>
            <a:ext cx="8051284" cy="123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34621" y="2162025"/>
            <a:ext cx="20215" cy="42983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0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519469"/>
          </a:xfrm>
        </p:spPr>
        <p:txBody>
          <a:bodyPr/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975"/>
            <a:ext cx="9144000" cy="5036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BDD6C-6ED3-1749-900F-DCE467078789}"/>
              </a:ext>
            </a:extLst>
          </p:cNvPr>
          <p:cNvSpPr txBox="1"/>
          <p:nvPr/>
        </p:nvSpPr>
        <p:spPr>
          <a:xfrm>
            <a:off x="994012" y="6368396"/>
            <a:ext cx="814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e.g., https://github.com/IraKorshunova/folk-rnn/blob/master/data/allabcwrepeats_parsed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96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transcription from </a:t>
            </a:r>
            <a:r>
              <a:rPr lang="en-US" i="1" dirty="0" err="1"/>
              <a:t>thesession.org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8242" y="1393176"/>
            <a:ext cx="8235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27,27,"Drowsy Maggie","reel","4/4","Edorian","|:E2BE dEBE|E2BE AFDF|E2BE </a:t>
            </a:r>
          </a:p>
          <a:p>
            <a:r>
              <a:rPr lang="en-US" dirty="0" err="1"/>
              <a:t>dEBE|BABc</a:t>
            </a:r>
            <a:r>
              <a:rPr lang="en-US" dirty="0"/>
              <a:t> </a:t>
            </a:r>
            <a:r>
              <a:rPr lang="en-US" dirty="0" err="1"/>
              <a:t>dAFD</a:t>
            </a:r>
            <a:r>
              <a:rPr lang="en-US" dirty="0"/>
              <a:t>:| d2fd c2ec|defg afge|d2fd c2ec|BABc </a:t>
            </a:r>
            <a:r>
              <a:rPr lang="en-US" dirty="0" err="1"/>
              <a:t>dAFA</a:t>
            </a:r>
            <a:r>
              <a:rPr lang="en-US" dirty="0"/>
              <a:t>| d2fd c2ec|</a:t>
            </a:r>
          </a:p>
          <a:p>
            <a:r>
              <a:rPr lang="en-US" dirty="0" err="1"/>
              <a:t>defg</a:t>
            </a:r>
            <a:r>
              <a:rPr lang="en-US" dirty="0"/>
              <a:t> </a:t>
            </a:r>
            <a:r>
              <a:rPr lang="en-US" dirty="0" err="1"/>
              <a:t>afge|afge</a:t>
            </a:r>
            <a:r>
              <a:rPr lang="en-US" dirty="0"/>
              <a:t> </a:t>
            </a:r>
            <a:r>
              <a:rPr lang="en-US" dirty="0" err="1"/>
              <a:t>fdec|BABc</a:t>
            </a:r>
            <a:r>
              <a:rPr lang="en-US" dirty="0"/>
              <a:t> dAFD|","2001-05-21 03:47:39","Jeremy"</a:t>
            </a:r>
          </a:p>
        </p:txBody>
      </p:sp>
      <p:pic>
        <p:nvPicPr>
          <p:cNvPr id="48" name="Picture 47" descr="Screen Shot 2019-01-13 at 10.39.30 PM.png">
            <a:extLst>
              <a:ext uri="{FF2B5EF4-FFF2-40B4-BE49-F238E27FC236}">
                <a16:creationId xmlns:a16="http://schemas.microsoft.com/office/drawing/2014/main" id="{C03359CA-EE9F-554C-BF8D-8DAC59C2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2447"/>
            <a:ext cx="9144000" cy="23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7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9-01-13 at 10.39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943"/>
            <a:ext cx="9144000" cy="237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transcription from </a:t>
            </a:r>
            <a:r>
              <a:rPr lang="en-US" i="1" dirty="0" err="1"/>
              <a:t>thesession.org</a:t>
            </a:r>
            <a:endParaRPr lang="en-US" i="1" dirty="0"/>
          </a:p>
        </p:txBody>
      </p:sp>
      <p:sp>
        <p:nvSpPr>
          <p:cNvPr id="15" name="Striped Right Arrow 14"/>
          <p:cNvSpPr/>
          <p:nvPr/>
        </p:nvSpPr>
        <p:spPr>
          <a:xfrm rot="7660632">
            <a:off x="3276650" y="3469699"/>
            <a:ext cx="2685592" cy="647700"/>
          </a:xfrm>
          <a:prstGeom prst="stripedRightArrow">
            <a:avLst/>
          </a:prstGeom>
          <a:solidFill>
            <a:schemeClr val="accent1">
              <a:shade val="80000"/>
              <a:alpha val="6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59551" y="4615329"/>
            <a:ext cx="327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extract, transpose, </a:t>
            </a:r>
            <a:r>
              <a:rPr lang="en-US" i="1" dirty="0" err="1"/>
              <a:t>tokenise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8242" y="1393176"/>
            <a:ext cx="8235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27,27,"Drowsy Maggie","reel","4/4","Edorian","|:E2BE dEBE|E2BE AFDF|E2BE </a:t>
            </a:r>
          </a:p>
          <a:p>
            <a:r>
              <a:rPr lang="en-US" dirty="0" err="1"/>
              <a:t>dEBE|BABc</a:t>
            </a:r>
            <a:r>
              <a:rPr lang="en-US" dirty="0"/>
              <a:t> </a:t>
            </a:r>
            <a:r>
              <a:rPr lang="en-US" dirty="0" err="1"/>
              <a:t>dAFD</a:t>
            </a:r>
            <a:r>
              <a:rPr lang="en-US" dirty="0"/>
              <a:t>:| d2fd c2ec|defg afge|d2fd c2ec|BABc </a:t>
            </a:r>
            <a:r>
              <a:rPr lang="en-US" dirty="0" err="1"/>
              <a:t>dAFA</a:t>
            </a:r>
            <a:r>
              <a:rPr lang="en-US" dirty="0"/>
              <a:t>| d2fd c2ec|</a:t>
            </a:r>
          </a:p>
          <a:p>
            <a:r>
              <a:rPr lang="en-US" dirty="0" err="1"/>
              <a:t>defg</a:t>
            </a:r>
            <a:r>
              <a:rPr lang="en-US" dirty="0"/>
              <a:t> </a:t>
            </a:r>
            <a:r>
              <a:rPr lang="en-US" dirty="0" err="1"/>
              <a:t>afge|afge</a:t>
            </a:r>
            <a:r>
              <a:rPr lang="en-US" dirty="0"/>
              <a:t> </a:t>
            </a:r>
            <a:r>
              <a:rPr lang="en-US" dirty="0" err="1"/>
              <a:t>fdec|BABc</a:t>
            </a:r>
            <a:r>
              <a:rPr lang="en-US" dirty="0"/>
              <a:t> dAFD|","2001-05-21 03:47:39","Jeremy"</a:t>
            </a:r>
          </a:p>
        </p:txBody>
      </p:sp>
      <p:pic>
        <p:nvPicPr>
          <p:cNvPr id="20" name="Picture 19" descr="Screen Shot 2019-01-13 at 10.41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5080000"/>
            <a:ext cx="9066859" cy="774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560" y="5053034"/>
            <a:ext cx="612231" cy="260760"/>
          </a:xfrm>
          <a:prstGeom prst="rect">
            <a:avLst/>
          </a:prstGeom>
          <a:solidFill>
            <a:schemeClr val="accent1">
              <a:shade val="80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4104" y="5073411"/>
            <a:ext cx="724781" cy="217842"/>
          </a:xfrm>
          <a:prstGeom prst="rect">
            <a:avLst/>
          </a:prstGeom>
          <a:solidFill>
            <a:schemeClr val="accent1">
              <a:shade val="80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75317" y="5077863"/>
            <a:ext cx="286465" cy="211273"/>
          </a:xfrm>
          <a:prstGeom prst="rect">
            <a:avLst/>
          </a:prstGeom>
          <a:solidFill>
            <a:schemeClr val="accent1">
              <a:shade val="80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24993" y="5069987"/>
            <a:ext cx="171054" cy="194492"/>
          </a:xfrm>
          <a:prstGeom prst="rect">
            <a:avLst/>
          </a:prstGeom>
          <a:solidFill>
            <a:schemeClr val="accent1">
              <a:shade val="80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51373" y="5086768"/>
            <a:ext cx="171054" cy="194492"/>
          </a:xfrm>
          <a:prstGeom prst="rect">
            <a:avLst/>
          </a:prstGeom>
          <a:solidFill>
            <a:schemeClr val="accent1">
              <a:shade val="80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7753" y="5078891"/>
            <a:ext cx="171054" cy="194492"/>
          </a:xfrm>
          <a:prstGeom prst="rect">
            <a:avLst/>
          </a:prstGeom>
          <a:solidFill>
            <a:schemeClr val="accent1">
              <a:shade val="80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38" y="6095277"/>
            <a:ext cx="7721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085" y="347795"/>
            <a:ext cx="6935788" cy="604620"/>
          </a:xfrm>
        </p:spPr>
        <p:txBody>
          <a:bodyPr/>
          <a:lstStyle/>
          <a:p>
            <a:r>
              <a:rPr lang="en-US" sz="2400" dirty="0"/>
              <a:t>Off-the-shelf LSTM using a specific vocabulary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4067" y="2436118"/>
            <a:ext cx="2920113" cy="40011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~5.6 million parameters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5900" y="1175433"/>
            <a:ext cx="2108200" cy="1854199"/>
            <a:chOff x="215900" y="1950133"/>
            <a:chExt cx="2108200" cy="1854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5798" r="86399" b="64735"/>
            <a:stretch/>
          </p:blipFill>
          <p:spPr>
            <a:xfrm>
              <a:off x="215900" y="2376716"/>
              <a:ext cx="685800" cy="326943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517612" y="1950133"/>
              <a:ext cx="234952" cy="1854199"/>
              <a:chOff x="3609025" y="2108199"/>
              <a:chExt cx="406410" cy="185419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609030" y="2108199"/>
                <a:ext cx="406405" cy="185419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09025" y="2438400"/>
                <a:ext cx="406401" cy="1143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971550" y="2567323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828800" y="2567323"/>
              <a:ext cx="4953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13745" r="76573" b="64735"/>
          <a:stretch/>
        </p:blipFill>
        <p:spPr>
          <a:xfrm>
            <a:off x="8242300" y="4924551"/>
            <a:ext cx="850900" cy="32694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364751" y="5120023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70700" y="5120023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358136" y="1475005"/>
            <a:ext cx="2968515" cy="4055736"/>
            <a:chOff x="2675636" y="2237005"/>
            <a:chExt cx="2968515" cy="4055736"/>
          </a:xfrm>
        </p:grpSpPr>
        <p:grpSp>
          <p:nvGrpSpPr>
            <p:cNvPr id="20" name="Group 19"/>
            <p:cNvGrpSpPr/>
            <p:nvPr/>
          </p:nvGrpSpPr>
          <p:grpSpPr>
            <a:xfrm>
              <a:off x="2675636" y="2237005"/>
              <a:ext cx="2968515" cy="713817"/>
              <a:chOff x="2675636" y="2636618"/>
              <a:chExt cx="2968515" cy="71381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75636" y="2636618"/>
                <a:ext cx="2968515" cy="713817"/>
              </a:xfrm>
              <a:prstGeom prst="rect">
                <a:avLst/>
              </a:prstGeom>
              <a:solidFill>
                <a:schemeClr val="bg2"/>
              </a:solidFill>
              <a:ln>
                <a:prstDash val="dash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22372" y="2649318"/>
                <a:ext cx="1795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LSTM Layer 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75636" y="3350978"/>
              <a:ext cx="2968515" cy="713817"/>
              <a:chOff x="3183636" y="2344266"/>
              <a:chExt cx="2968515" cy="71381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183636" y="2344266"/>
                <a:ext cx="2968515" cy="713817"/>
              </a:xfrm>
              <a:prstGeom prst="rect">
                <a:avLst/>
              </a:prstGeom>
              <a:solidFill>
                <a:schemeClr val="bg2"/>
              </a:solidFill>
              <a:ln>
                <a:prstDash val="dash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30372" y="2356966"/>
                <a:ext cx="1795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LSTM Layer 2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75636" y="4464951"/>
              <a:ext cx="2968515" cy="713817"/>
              <a:chOff x="3183636" y="2344266"/>
              <a:chExt cx="2968515" cy="7138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183636" y="2344266"/>
                <a:ext cx="2968515" cy="713817"/>
              </a:xfrm>
              <a:prstGeom prst="rect">
                <a:avLst/>
              </a:prstGeom>
              <a:solidFill>
                <a:schemeClr val="bg2"/>
              </a:solidFill>
              <a:ln>
                <a:prstDash val="dash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30372" y="2356966"/>
                <a:ext cx="1795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LSTM Layer 3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75636" y="5578924"/>
              <a:ext cx="2968515" cy="713817"/>
              <a:chOff x="3183636" y="2344266"/>
              <a:chExt cx="2968515" cy="71381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183636" y="2344266"/>
                <a:ext cx="2968515" cy="713817"/>
              </a:xfrm>
              <a:prstGeom prst="rect">
                <a:avLst/>
              </a:prstGeom>
              <a:solidFill>
                <a:schemeClr val="bg2"/>
              </a:solidFill>
              <a:ln>
                <a:prstDash val="dash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30372" y="2356966"/>
                <a:ext cx="17620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Softmax</a:t>
                </a:r>
                <a:r>
                  <a:rPr lang="en-US" sz="2000" dirty="0"/>
                  <a:t> layer</a:t>
                </a: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4121150" y="2950822"/>
              <a:ext cx="0" cy="4128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121150" y="4064504"/>
              <a:ext cx="0" cy="41314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02100" y="5178768"/>
              <a:ext cx="0" cy="41314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900469" y="4823024"/>
            <a:ext cx="953499" cy="713817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903267" y="4842324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  <a:endParaRPr lang="en-US" sz="2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691028" y="5120023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404097" y="3895924"/>
            <a:ext cx="234952" cy="1854199"/>
            <a:chOff x="7454897" y="4632524"/>
            <a:chExt cx="234952" cy="1854199"/>
          </a:xfrm>
        </p:grpSpPr>
        <p:sp>
          <p:nvSpPr>
            <p:cNvPr id="39" name="Rectangle 38"/>
            <p:cNvSpPr/>
            <p:nvPr/>
          </p:nvSpPr>
          <p:spPr>
            <a:xfrm>
              <a:off x="7454900" y="4632524"/>
              <a:ext cx="234949" cy="1854199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454897" y="5356425"/>
              <a:ext cx="234947" cy="1143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8606118" y="5346397"/>
            <a:ext cx="4482" cy="111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42506" y="6435732"/>
            <a:ext cx="8051284" cy="123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34621" y="2162025"/>
            <a:ext cx="20215" cy="42983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0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272813" y="330200"/>
            <a:ext cx="2968515" cy="2616200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298214" y="331458"/>
            <a:ext cx="113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LSTM </a:t>
            </a:r>
            <a:r>
              <a:rPr lang="en-US" i="1" dirty="0" err="1"/>
              <a:t>i</a:t>
            </a:r>
            <a:r>
              <a:rPr lang="en-US" i="1" dirty="0"/>
              <a:t>=1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726714" y="1754523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260649" y="687058"/>
            <a:ext cx="2762250" cy="2005404"/>
            <a:chOff x="5993949" y="687058"/>
            <a:chExt cx="2762250" cy="2005404"/>
          </a:xfrm>
        </p:grpSpPr>
        <p:grpSp>
          <p:nvGrpSpPr>
            <p:cNvPr id="11" name="Group 10"/>
            <p:cNvGrpSpPr/>
            <p:nvPr/>
          </p:nvGrpSpPr>
          <p:grpSpPr>
            <a:xfrm>
              <a:off x="6527349" y="687058"/>
              <a:ext cx="2228850" cy="2005404"/>
              <a:chOff x="4397375" y="583553"/>
              <a:chExt cx="2228850" cy="2005404"/>
            </a:xfrm>
          </p:grpSpPr>
          <p:pic>
            <p:nvPicPr>
              <p:cNvPr id="12" name="Picture 11" descr="latex-image-1.pdf"/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8874" y="1273740"/>
                <a:ext cx="1498355" cy="42077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4397375" y="583553"/>
                <a:ext cx="2228850" cy="2005404"/>
                <a:chOff x="3295650" y="2445514"/>
                <a:chExt cx="2228850" cy="200540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937000" y="2453432"/>
                  <a:ext cx="1587500" cy="16112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295650" y="2824026"/>
                  <a:ext cx="1587500" cy="16112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728538" y="2949040"/>
                  <a:ext cx="958850" cy="9732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240260" y="2702876"/>
                  <a:ext cx="958850" cy="9732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3295650" y="2453432"/>
                  <a:ext cx="641350" cy="37059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4883150" y="2445514"/>
                  <a:ext cx="641350" cy="37059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4883150" y="4042450"/>
                  <a:ext cx="641350" cy="37059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295650" y="4064699"/>
                  <a:ext cx="641350" cy="37059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3728538" y="2687536"/>
                  <a:ext cx="529137" cy="26150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3746866" y="3653053"/>
                  <a:ext cx="529137" cy="26150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4669973" y="3676081"/>
                  <a:ext cx="529137" cy="26150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4679498" y="2685356"/>
                  <a:ext cx="529137" cy="26150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3937000" y="2455934"/>
                  <a:ext cx="303260" cy="229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5195213" y="3660098"/>
                  <a:ext cx="329287" cy="38235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4669974" y="3914557"/>
                  <a:ext cx="213176" cy="53636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3295650" y="3914558"/>
                  <a:ext cx="432888" cy="49848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322670" y="2824026"/>
                  <a:ext cx="432888" cy="11891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4666706" y="2824026"/>
                  <a:ext cx="216444" cy="12501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" name="Straight Arrow Connector 43"/>
            <p:cNvCxnSpPr/>
            <p:nvPr/>
          </p:nvCxnSpPr>
          <p:spPr>
            <a:xfrm>
              <a:off x="5993949" y="1678697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02481" y="133830"/>
            <a:ext cx="1926103" cy="2382719"/>
            <a:chOff x="1891540" y="73818"/>
            <a:chExt cx="1926103" cy="2382719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2344" t="12168" r="57210" b="22124"/>
            <a:stretch/>
          </p:blipFill>
          <p:spPr>
            <a:xfrm>
              <a:off x="1891540" y="284803"/>
              <a:ext cx="1624358" cy="2171734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2228584" y="73818"/>
              <a:ext cx="1589059" cy="1836299"/>
              <a:chOff x="2228584" y="73818"/>
              <a:chExt cx="1589059" cy="18362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228584" y="336701"/>
                <a:ext cx="2846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82638" y="7381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^f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65290" y="328803"/>
                <a:ext cx="724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K:Cmaj</a:t>
                </a:r>
                <a:endParaRPr lang="en-US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20616" y="1290956"/>
                <a:ext cx="3184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|: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460022" y="1473136"/>
                <a:ext cx="3576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|2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282530" y="1648507"/>
                <a:ext cx="2701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&gt;</a:t>
                </a:r>
              </a:p>
            </p:txBody>
          </p:sp>
        </p:grpSp>
      </p:grpSp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10" y="3124200"/>
            <a:ext cx="6441277" cy="3327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7950"/>
            <a:ext cx="406400" cy="292100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49" y="330000"/>
            <a:ext cx="711200" cy="5969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" y="2626037"/>
            <a:ext cx="3260709" cy="348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 rot="16200000">
            <a:off x="657225" y="4241801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gates</a:t>
            </a:r>
          </a:p>
        </p:txBody>
      </p:sp>
      <p:sp>
        <p:nvSpPr>
          <p:cNvPr id="3" name="Left Brace 2"/>
          <p:cNvSpPr/>
          <p:nvPr/>
        </p:nvSpPr>
        <p:spPr>
          <a:xfrm>
            <a:off x="1384300" y="3225800"/>
            <a:ext cx="247257" cy="25146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5353" y="5905500"/>
            <a:ext cx="97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35181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527349" y="687058"/>
            <a:ext cx="2228850" cy="2005404"/>
            <a:chOff x="4397375" y="583553"/>
            <a:chExt cx="2228850" cy="2005404"/>
          </a:xfrm>
        </p:grpSpPr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874" y="1273740"/>
              <a:ext cx="1498355" cy="42077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13" name="Group 12"/>
            <p:cNvGrpSpPr/>
            <p:nvPr/>
          </p:nvGrpSpPr>
          <p:grpSpPr>
            <a:xfrm>
              <a:off x="4397375" y="583553"/>
              <a:ext cx="2228850" cy="2005404"/>
              <a:chOff x="3295650" y="2445514"/>
              <a:chExt cx="2228850" cy="20054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937000" y="2453432"/>
                <a:ext cx="1587500" cy="16112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95650" y="2824026"/>
                <a:ext cx="1587500" cy="16112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28538" y="2949040"/>
                <a:ext cx="958850" cy="973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240260" y="2702876"/>
                <a:ext cx="958850" cy="973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3295650" y="2453432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4883150" y="2445514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4883150" y="4042450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3295650" y="4064699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3728538" y="2687536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746866" y="3653053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669973" y="3676081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4679498" y="2685356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937000" y="2455934"/>
                <a:ext cx="303260" cy="229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5195213" y="3660098"/>
                <a:ext cx="329287" cy="3823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669974" y="3914557"/>
                <a:ext cx="213176" cy="53636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295650" y="3914558"/>
                <a:ext cx="432888" cy="4984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322670" y="2824026"/>
                <a:ext cx="432888" cy="1189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4666706" y="2824026"/>
                <a:ext cx="216444" cy="12501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40" y="266500"/>
            <a:ext cx="660400" cy="59690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479334" y="1587500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93949" y="1678697"/>
            <a:ext cx="533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012734" y="330200"/>
            <a:ext cx="2968515" cy="2616200"/>
            <a:chOff x="3793513" y="330200"/>
            <a:chExt cx="2968515" cy="2616200"/>
          </a:xfrm>
        </p:grpSpPr>
        <p:sp>
          <p:nvSpPr>
            <p:cNvPr id="33" name="Rectangle 32"/>
            <p:cNvSpPr/>
            <p:nvPr/>
          </p:nvSpPr>
          <p:spPr>
            <a:xfrm>
              <a:off x="3793513" y="330200"/>
              <a:ext cx="2968515" cy="2616200"/>
            </a:xfrm>
            <a:prstGeom prst="rect">
              <a:avLst/>
            </a:prstGeom>
            <a:solidFill>
              <a:schemeClr val="bg2"/>
            </a:solidFill>
            <a:ln>
              <a:prstDash val="dash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93513" y="345416"/>
              <a:ext cx="1324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LSTM </a:t>
              </a:r>
              <a:r>
                <a:rPr lang="en-US" i="1" dirty="0" err="1"/>
                <a:t>i</a:t>
              </a:r>
              <a:r>
                <a:rPr lang="en-US" i="1" dirty="0"/>
                <a:t>=2,3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7429" y="795314"/>
            <a:ext cx="2228850" cy="2005404"/>
            <a:chOff x="4397375" y="583553"/>
            <a:chExt cx="2228850" cy="2005404"/>
          </a:xfrm>
        </p:grpSpPr>
        <p:pic>
          <p:nvPicPr>
            <p:cNvPr id="36" name="Picture 35" descr="latex-image-1.pdf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874" y="1273740"/>
              <a:ext cx="1498355" cy="42077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37" name="Group 36"/>
            <p:cNvGrpSpPr/>
            <p:nvPr/>
          </p:nvGrpSpPr>
          <p:grpSpPr>
            <a:xfrm>
              <a:off x="4397375" y="583553"/>
              <a:ext cx="2228850" cy="2005404"/>
              <a:chOff x="3295650" y="2445514"/>
              <a:chExt cx="2228850" cy="200540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937000" y="2453432"/>
                <a:ext cx="1587500" cy="16112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295650" y="2824026"/>
                <a:ext cx="1587500" cy="16112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728538" y="2949040"/>
                <a:ext cx="958850" cy="973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240260" y="2702876"/>
                <a:ext cx="958850" cy="973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3295650" y="2453432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883150" y="2445514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83150" y="4042450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295650" y="4064699"/>
                <a:ext cx="641350" cy="370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3728538" y="2687536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3746866" y="3653053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4669973" y="3676081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679498" y="2685356"/>
                <a:ext cx="529137" cy="2615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3937000" y="2455934"/>
                <a:ext cx="303260" cy="229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5195213" y="3660098"/>
                <a:ext cx="329287" cy="3823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4669974" y="3914557"/>
                <a:ext cx="213176" cy="53636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3295650" y="3914558"/>
                <a:ext cx="432888" cy="4984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322670" y="2824026"/>
                <a:ext cx="432888" cy="11891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4666706" y="2824026"/>
                <a:ext cx="216444" cy="12501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/>
          <p:cNvSpPr txBox="1"/>
          <p:nvPr/>
        </p:nvSpPr>
        <p:spPr>
          <a:xfrm rot="16200000">
            <a:off x="657225" y="4241801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gates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384300" y="3225800"/>
            <a:ext cx="247257" cy="251460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05353" y="6115538"/>
            <a:ext cx="97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hidden 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13" y="3149210"/>
            <a:ext cx="7266573" cy="3561859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29" y="184150"/>
            <a:ext cx="1117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77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urm_demo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000000"/>
      </a:hlink>
      <a:folHlink>
        <a:srgbClr val="00000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Sturm_demo.potx</Template>
  <TotalTime>7556</TotalTime>
  <Words>574</Words>
  <Application>Microsoft Macintosh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Cooper Black</vt:lpstr>
      <vt:lpstr>Courier</vt:lpstr>
      <vt:lpstr>Sturm_demo</vt:lpstr>
      <vt:lpstr>think-cell Slide</vt:lpstr>
      <vt:lpstr>Folk the Algorithms:     ML and Folk Music</vt:lpstr>
      <vt:lpstr>Folk music modeling using LSTMs (2015 –)</vt:lpstr>
      <vt:lpstr>Off-the-shelf LSTM using a specific vocabulary</vt:lpstr>
      <vt:lpstr>Training data</vt:lpstr>
      <vt:lpstr>Example transcription from thesession.org</vt:lpstr>
      <vt:lpstr>Example transcription from thesession.org</vt:lpstr>
      <vt:lpstr>Off-the-shelf LSTM using a specific vocabulary</vt:lpstr>
      <vt:lpstr>PowerPoint Presentation</vt:lpstr>
      <vt:lpstr>PowerPoint Presentation</vt:lpstr>
      <vt:lpstr>PowerPoint Presentation</vt:lpstr>
      <vt:lpstr>One example generated by folk-rnn (v2)</vt:lpstr>
      <vt:lpstr>A transcription generated by folk-rnn (v2)</vt:lpstr>
      <vt:lpstr>PowerPoint Presentation</vt:lpstr>
      <vt:lpstr>PowerPoint Presentation</vt:lpstr>
      <vt:lpstr>100,000 tunes in 34 volumes!</vt:lpstr>
      <vt:lpstr>The problem is:</vt:lpstr>
      <vt:lpstr>Some ideas:</vt:lpstr>
      <vt:lpstr>Another idea: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Annika Hansson</dc:creator>
  <cp:lastModifiedBy>Bob Sturm</cp:lastModifiedBy>
  <cp:revision>205</cp:revision>
  <cp:lastPrinted>2019-05-21T11:57:11Z</cp:lastPrinted>
  <dcterms:created xsi:type="dcterms:W3CDTF">2014-01-30T09:56:50Z</dcterms:created>
  <dcterms:modified xsi:type="dcterms:W3CDTF">2019-11-03T10:07:45Z</dcterms:modified>
</cp:coreProperties>
</file>