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6ed57e0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6ed57e0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6ed57e0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6ed57e0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5bea010b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5bea010b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5bea010b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5bea010b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5bea010b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5bea010b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5bea010b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5bea010b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5bea010b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5bea010b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5bea010b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5bea010b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5bea010b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5bea010b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65b6b6a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65b6b6a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Based on the visualizations generated from the project, we can draw the following key findings:</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 **Age and Stroke Incidence:**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histogram of age distribution with stroke incidence reveals a clear trend. As age increases,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the probability of experiencing a stroke also increases. This underscores the importance of age-specific health monitoring and interventions to prevent strokes.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 **Hypertension and Stroke Incidence:**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Individuals with hypertension (high blood pressure) are at a higher risk of stroke,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as indicated by the bar chart. This highlights the critical role of managing blood pressure as a preventive measure against strokes.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 **Age Distribution by Gender and Stroke Incidence:**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Both males and females exhibit a similar trend in age distribution concerning stroke incidence.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Older age groups are more susceptible to strokes, emphasizing the age-related risk factor.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4. **Marital Status, Gender, and Stroke Incidence:**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bar chart comparing stroke incidents among married and unmarried individuals by gender suggests that married males have the highest stroke incidence.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observation may warrant further investigation into lifestyle factors and stress associated with marital status.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5. **Smoking Status and Stroke Incidence:**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count plot for smoking status indicates that individuals who formerly smoked or are current smokers have a notable incidence of strokes.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reinforces the well-established link between smoking and an increased risk of stroke.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6. **BMI and Stroke Incidence:**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The BMI histogram reveals a higher probability of strokes in individuals with a BMI between 25 and 35,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corresponding to the overweight and obese categories. Maintaining a healthy BMI is crucial in stroke prevention.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7. **Avg Glucose Level and Stroke Incidence:**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The histogram for average glucose level data indicates that individuals with higher glucose levels have a greater probability of experiencing a stroke. Managing glucose levels is essential,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especially for those with diabetes or at risk of diabetes.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8. **Work Type and Stroke Incidence:**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The count plot for different work types shows variations in stroke incidence across different occupations.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Private sector employees and self-employed individuals appear to have a higher incidence of stroke.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9. **Correlation Heatmap:**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correlation heatmap provides insights into the relationships between different variables.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Age, hypertension, and average glucose level exhibit positive correlations with stroke probability.</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These correlations suggest potential risk factors that healthcare providers should monitor and manage to reduce the likelihood of strokes.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These findings collectively contribute to our understanding of stroke risk factors and provide valuable insights for healthcare practitioners and policymakers to develop targeted stroke prevention strategies.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65b6b6a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65b6b6a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65b6b6a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65b6b6a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6dfe471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6dfe471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oogle.com/url?sa=i&amp;url=https%3A%2F%2Fwww.datasciencecentral.com%2Fstroke-prediction-using-data-analytics-and-machine-learning%2F&amp;psig=AOvVaw0mK62uAzkjnVvefr36V45v&amp;ust=1696026936397000&amp;source=images&amp;cd=vfe&amp;opi=89978449&amp;ved=0CBAQjRxqFwoTCJijruquzoEDFQAAAAAdAAAAABAE" TargetMode="External"/><Relationship Id="rId4" Type="http://schemas.openxmlformats.org/officeDocument/2006/relationships/hyperlink" Target="https://www.cdc.gov/stroke/facts.htm" TargetMode="External"/><Relationship Id="rId5" Type="http://schemas.openxmlformats.org/officeDocument/2006/relationships/hyperlink" Target="https://www.google.com/url?sa=i&amp;url=https%3A%2F%2Fwww.istockphoto.com%2Fillustrations%2Fstroke-patient&amp;psig=AOvVaw1OAvR10jZuMzrjKxs_1J0j&amp;ust=1696027657675000&amp;source=images&amp;cd=vfe&amp;opi=89978449&amp;ved=0CBAQjRxqFwoTCNCfl8KxzoEDFQAAAAAdAAAAABAE" TargetMode="External"/><Relationship Id="rId6" Type="http://schemas.openxmlformats.org/officeDocument/2006/relationships/hyperlink" Target="https://www.google.com/url?sa=i&amp;url=https%3A%2F%2Fwww.scalablepath.com%2Fdata-science%2Fdata-preprocessing-phase&amp;psig=AOvVaw2WVUnK0y9ZTk0qrxwhGJW4&amp;ust=1696029576142000&amp;source=images&amp;cd=vfe&amp;opi=89978449&amp;ved=0CBAQjRxqFwoTCLjyg9W4zoEDFQAAAAAdAAAAABAE" TargetMode="External"/><Relationship Id="rId7" Type="http://schemas.openxmlformats.org/officeDocument/2006/relationships/hyperlink" Target="https://www.vizrt.com/wp-content/uploads/ai-ml-new20article-vizrt-hdr-img-1920x1080-1.png" TargetMode="External"/><Relationship Id="rId8" Type="http://schemas.openxmlformats.org/officeDocument/2006/relationships/hyperlink" Target="https://media.istockphoto.com/id/1401095135/vector/hand-drawn-doodle-foot-print-with-choice-direction-arrow-icon-illustration.jpg?s=612x612&amp;w=0&amp;k=20&amp;c=9jWMedscYYsJRYXnUzMoQ4WEmIHeI-K9zHlKGnd3nj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Risk of Stroke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Alexandra de Roos, George Kalad, Ryan Williams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7650" y="541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Visualizations Findings</a:t>
            </a:r>
            <a:endParaRPr/>
          </a:p>
        </p:txBody>
      </p:sp>
      <p:sp>
        <p:nvSpPr>
          <p:cNvPr id="149" name="Google Shape;149;p22"/>
          <p:cNvSpPr txBox="1"/>
          <p:nvPr>
            <p:ph idx="1" type="body"/>
          </p:nvPr>
        </p:nvSpPr>
        <p:spPr>
          <a:xfrm>
            <a:off x="727650" y="13576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sz="1200">
                <a:solidFill>
                  <a:srgbClr val="000000"/>
                </a:solidFill>
                <a:latin typeface="Times New Roman"/>
                <a:ea typeface="Times New Roman"/>
                <a:cs typeface="Times New Roman"/>
                <a:sym typeface="Times New Roman"/>
              </a:rPr>
              <a:t>The histogram of age distribution with stroke incidence reveals a clear trend. As age increases,  the probability of experiencing a stroke also increases. This underscores the importance of age-specific health monitoring and interventions to prevent strokes.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Individuals with hypertension (high blood pressure) are at a higher risk of stroke, as indicated by the bar chart. This highlights the critical role of managing blood pressure as a preventive measure against strokes.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 The histogram for average glucose level data indicates that individuals with higher glucose levels have a greater probability of experiencing a stroke. Managing glucose levels is essential,  especially for those with diabetes or at risk of diabetes.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 The count plot for different work types shows variations in stroke incidence across different occupations. Private sector employees and self-employed individuals appear to have a higher incidence of stroke.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nvSpPr>
        <p:spPr>
          <a:xfrm>
            <a:off x="483450" y="491375"/>
            <a:ext cx="8076000" cy="42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Based on the visualizations generated from the project, we can draw the following key findings:</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 **Age and Stroke Incidence:**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histogram of age distribution with stroke incidence reveals a clear trend. As age increases,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the probability of experiencing a stroke also increases. This underscores the importance of age-specific health monitoring and interventions to prevent strokes.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2. **Hypertension and Stroke Incidence:**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Individuals with hypertension (high blood pressure) are at a higher risk of stroke,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as indicated by the bar chart. This highlights the critical role of managing blood pressure as a preventive measure against strokes.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3. **Age Distribution by Gender and Stroke Incidence:**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Both males and females exhibit a similar trend in age distribution concerning stroke incidence.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Older age groups are more susceptible to strokes, emphasizing the age-related risk factor.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4. **Marital Status, Gender, and Stroke Incidence:**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bar chart comparing stroke incidents among married and unmarried individuals by gender suggests that married males have the highest stroke incidence.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This observation may warrant further investigation into lifestyle factors and stress associated with marital status.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5. **Smoking Status and Stroke Incidence:**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count plot for smoking status indicates that individuals who formerly smoked or are current smokers have a notable incidence of strokes.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This reinforces the well-established link between smoking and an increased risk of stroke.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6. **BMI and Stroke Incidence:**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The BMI histogram reveals a higher probability of strokes in individuals with a BMI between 25 and 35,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corresponding to the overweight and obese categories. Maintaining a healthy BMI is crucial in stroke prevention.</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7. **Avg Glucose Level and Stroke Incidence:**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The histogram for average glucose level data indicates that individuals with higher glucose levels have a greater probability of experiencing a stroke. Managing glucose levels is essential,</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especially for those with diabetes or at risk of diabetes.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8. **Work Type and Stroke Incidence:**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The count plot for different work types shows variations in stroke incidence across different occupations.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Private sector employees and self-employed individuals appear to have a higher incidence of stroke.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9. **Correlation Heatmap:**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correlation heatmap provides insights into the relationships between different variables.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Age, hypertension, and average glucose level exhibit positive correlations with stroke probability.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These correlations suggest potential risk factors that healthcare providers should monitor and manage to reduce the likelihood of strokes.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These findings collectively contribute to our understanding of stroke risk factors and provide valuable insights for healthcare practitioners and policymakers to develop targeted stroke prevention strategies.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More Data</a:t>
            </a:r>
            <a:endParaRPr/>
          </a:p>
          <a:p>
            <a:pPr indent="-311150" lvl="0" marL="457200" rtl="0" algn="l">
              <a:lnSpc>
                <a:spcPct val="200000"/>
              </a:lnSpc>
              <a:spcBef>
                <a:spcPts val="0"/>
              </a:spcBef>
              <a:spcAft>
                <a:spcPts val="0"/>
              </a:spcAft>
              <a:buSzPts val="1300"/>
              <a:buChar char="❖"/>
            </a:pPr>
            <a:r>
              <a:rPr lang="en"/>
              <a:t>New </a:t>
            </a:r>
            <a:r>
              <a:rPr lang="en"/>
              <a:t>features</a:t>
            </a:r>
            <a:endParaRPr/>
          </a:p>
          <a:p>
            <a:pPr indent="-311150" lvl="0" marL="457200" rtl="0" algn="l">
              <a:lnSpc>
                <a:spcPct val="200000"/>
              </a:lnSpc>
              <a:spcBef>
                <a:spcPts val="0"/>
              </a:spcBef>
              <a:spcAft>
                <a:spcPts val="0"/>
              </a:spcAft>
              <a:buSzPts val="1300"/>
              <a:buChar char="❖"/>
            </a:pPr>
            <a:r>
              <a:rPr lang="en"/>
              <a:t>Different Models</a:t>
            </a:r>
            <a:endParaRPr/>
          </a:p>
          <a:p>
            <a:pPr indent="0" lvl="0" marL="0" rtl="0" algn="l">
              <a:spcBef>
                <a:spcPts val="120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4000500" y="811550"/>
            <a:ext cx="5143500" cy="352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729625"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000"/>
              <a:t>Questions?</a:t>
            </a:r>
            <a:endParaRPr sz="6000"/>
          </a:p>
        </p:txBody>
      </p:sp>
      <p:sp>
        <p:nvSpPr>
          <p:cNvPr id="167" name="Google Shape;167;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73" name="Google Shape;173;p26"/>
          <p:cNvSpPr txBox="1"/>
          <p:nvPr>
            <p:ph idx="1" type="body"/>
          </p:nvPr>
        </p:nvSpPr>
        <p:spPr>
          <a:xfrm>
            <a:off x="729450" y="1688900"/>
            <a:ext cx="7688700" cy="3366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solidFill>
                  <a:schemeClr val="hlink"/>
                </a:solidFill>
                <a:hlinkClick r:id="rId3"/>
              </a:rPr>
              <a:t>https://www.google.com/url?sa=i&amp;url=https%3A%2F%2Fwww.datasciencecentral.com%2Fstroke-prediction-using-data-analytics-and-machine-learning%2F&amp;psig=AOvVaw0mK62uAzkjnVvefr36V45v&amp;ust=1696026936397000&amp;source=images&amp;cd=vfe&amp;opi=89978449&amp;ved=0CBAQjRxqFwoTCJijruquzoEDFQAAAAAdAAAAABAE</a:t>
            </a:r>
            <a:endParaRPr/>
          </a:p>
          <a:p>
            <a:pPr indent="0" lvl="0" marL="0" rtl="0" algn="l">
              <a:spcBef>
                <a:spcPts val="1200"/>
              </a:spcBef>
              <a:spcAft>
                <a:spcPts val="0"/>
              </a:spcAft>
              <a:buNone/>
            </a:pPr>
            <a:r>
              <a:rPr lang="en" u="sng">
                <a:solidFill>
                  <a:schemeClr val="hlink"/>
                </a:solidFill>
                <a:hlinkClick r:id="rId4"/>
              </a:rPr>
              <a:t>https://www.cdc.gov/stroke/facts.htm</a:t>
            </a:r>
            <a:endParaRPr/>
          </a:p>
          <a:p>
            <a:pPr indent="0" lvl="0" marL="0" rtl="0" algn="l">
              <a:spcBef>
                <a:spcPts val="1200"/>
              </a:spcBef>
              <a:spcAft>
                <a:spcPts val="0"/>
              </a:spcAft>
              <a:buNone/>
            </a:pPr>
            <a:r>
              <a:rPr lang="en" u="sng">
                <a:solidFill>
                  <a:schemeClr val="hlink"/>
                </a:solidFill>
                <a:hlinkClick r:id="rId5"/>
              </a:rPr>
              <a:t>https://www.google.com/url?sa=i&amp;url=https%3A%2F%2Fwww.istockphoto.com%2Fillustrations%2Fstroke-patient&amp;psig=AOvVaw1OAvR10jZuMzrjKxs_1J0j&amp;ust=1696027657675000&amp;source=images&amp;cd=vfe&amp;opi=89978449&amp;ved=0CBAQjRxqFwoTCNCfl8KxzoEDFQAAAAAdAAAAABAE</a:t>
            </a:r>
            <a:endParaRPr/>
          </a:p>
          <a:p>
            <a:pPr indent="0" lvl="0" marL="0" rtl="0" algn="l">
              <a:spcBef>
                <a:spcPts val="1200"/>
              </a:spcBef>
              <a:spcAft>
                <a:spcPts val="0"/>
              </a:spcAft>
              <a:buNone/>
            </a:pPr>
            <a:r>
              <a:rPr lang="en" u="sng">
                <a:solidFill>
                  <a:schemeClr val="hlink"/>
                </a:solidFill>
                <a:hlinkClick r:id="rId6"/>
              </a:rPr>
              <a:t>https://www.google.com/url?sa=i&amp;url=https%3A%2F%2Fwww.scalablepath.com%2Fdata-science%2Fdata-preprocessing-phase&amp;psig=AOvVaw2WVUnK0y9ZTk0qrxwhGJW4&amp;ust=1696029576142000&amp;source=images&amp;cd=vfe&amp;opi=89978449&amp;ved=0CBAQjRxqFwoTCLjyg9W4zoEDFQAAAAAdAAAAABAE</a:t>
            </a:r>
            <a:endParaRPr/>
          </a:p>
          <a:p>
            <a:pPr indent="0" lvl="0" marL="0" rtl="0" algn="l">
              <a:spcBef>
                <a:spcPts val="1200"/>
              </a:spcBef>
              <a:spcAft>
                <a:spcPts val="0"/>
              </a:spcAft>
              <a:buNone/>
            </a:pPr>
            <a:r>
              <a:rPr lang="en" u="sng">
                <a:solidFill>
                  <a:schemeClr val="hlink"/>
                </a:solidFill>
                <a:hlinkClick r:id="rId7"/>
              </a:rPr>
              <a:t>https://www.vizrt.com/wp-content/uploads/ai-ml-new20article-vizrt-hdr-img-1920x1080-1.png</a:t>
            </a:r>
            <a:endParaRPr/>
          </a:p>
          <a:p>
            <a:pPr indent="0" lvl="0" marL="0" rtl="0" algn="l">
              <a:spcBef>
                <a:spcPts val="1200"/>
              </a:spcBef>
              <a:spcAft>
                <a:spcPts val="0"/>
              </a:spcAft>
              <a:buNone/>
            </a:pPr>
            <a:r>
              <a:rPr lang="en" u="sng">
                <a:solidFill>
                  <a:schemeClr val="hlink"/>
                </a:solidFill>
                <a:hlinkClick r:id="rId8"/>
              </a:rPr>
              <a:t>https://media.istockphoto.com/id/1401095135/vector/hand-drawn-doodle-foot-print-with-choice-direction-arrow-icon-illustration.jpg?s=612x612&amp;w=0&amp;k=20&amp;c=9jWMedscYYsJRYXnUzMoQ4WEmIHeI-K9zHlKGnd3njk=</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477225" y="2067900"/>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Context of Stroke costs in the US</a:t>
            </a:r>
            <a:endParaRPr/>
          </a:p>
          <a:p>
            <a:pPr indent="-311150" lvl="0" marL="457200" rtl="0" algn="l">
              <a:lnSpc>
                <a:spcPct val="200000"/>
              </a:lnSpc>
              <a:spcBef>
                <a:spcPts val="0"/>
              </a:spcBef>
              <a:spcAft>
                <a:spcPts val="0"/>
              </a:spcAft>
              <a:buSzPts val="1300"/>
              <a:buChar char="❖"/>
            </a:pPr>
            <a:r>
              <a:rPr lang="en"/>
              <a:t>Data pre-processing</a:t>
            </a:r>
            <a:endParaRPr/>
          </a:p>
          <a:p>
            <a:pPr indent="-311150" lvl="0" marL="457200" rtl="0" algn="l">
              <a:lnSpc>
                <a:spcPct val="200000"/>
              </a:lnSpc>
              <a:spcBef>
                <a:spcPts val="0"/>
              </a:spcBef>
              <a:spcAft>
                <a:spcPts val="0"/>
              </a:spcAft>
              <a:buSzPts val="1300"/>
              <a:buChar char="❖"/>
            </a:pPr>
            <a:r>
              <a:rPr lang="en"/>
              <a:t>Machine Learning</a:t>
            </a:r>
            <a:endParaRPr/>
          </a:p>
          <a:p>
            <a:pPr indent="-298450" lvl="1" marL="914400" rtl="0" algn="l">
              <a:lnSpc>
                <a:spcPct val="200000"/>
              </a:lnSpc>
              <a:spcBef>
                <a:spcPts val="0"/>
              </a:spcBef>
              <a:spcAft>
                <a:spcPts val="0"/>
              </a:spcAft>
              <a:buSzPts val="1100"/>
              <a:buChar char="➢"/>
            </a:pPr>
            <a:r>
              <a:rPr lang="en"/>
              <a:t>Logistic Regression &amp; Neural Network</a:t>
            </a:r>
            <a:endParaRPr/>
          </a:p>
          <a:p>
            <a:pPr indent="-311150" lvl="0" marL="457200" rtl="0" algn="l">
              <a:lnSpc>
                <a:spcPct val="200000"/>
              </a:lnSpc>
              <a:spcBef>
                <a:spcPts val="0"/>
              </a:spcBef>
              <a:spcAft>
                <a:spcPts val="0"/>
              </a:spcAft>
              <a:buSzPts val="1300"/>
              <a:buChar char="❖"/>
            </a:pPr>
            <a:r>
              <a:rPr lang="en"/>
              <a:t>Visualizations</a:t>
            </a:r>
            <a:endParaRPr/>
          </a:p>
        </p:txBody>
      </p:sp>
      <p:pic>
        <p:nvPicPr>
          <p:cNvPr id="94" name="Google Shape;94;p14"/>
          <p:cNvPicPr preferRelativeResize="0"/>
          <p:nvPr/>
        </p:nvPicPr>
        <p:blipFill>
          <a:blip r:embed="rId3">
            <a:alphaModFix/>
          </a:blip>
          <a:stretch>
            <a:fillRect/>
          </a:stretch>
        </p:blipFill>
        <p:spPr>
          <a:xfrm>
            <a:off x="5509400" y="493499"/>
            <a:ext cx="3634600" cy="272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Context</a:t>
            </a:r>
            <a:endParaRPr/>
          </a:p>
        </p:txBody>
      </p:sp>
      <p:sp>
        <p:nvSpPr>
          <p:cNvPr id="100" name="Google Shape;100;p15"/>
          <p:cNvSpPr txBox="1"/>
          <p:nvPr>
            <p:ph idx="1" type="body"/>
          </p:nvPr>
        </p:nvSpPr>
        <p:spPr>
          <a:xfrm>
            <a:off x="455275" y="2024050"/>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lnSpc>
                <a:spcPct val="200000"/>
              </a:lnSpc>
              <a:spcBef>
                <a:spcPts val="0"/>
              </a:spcBef>
              <a:spcAft>
                <a:spcPts val="0"/>
              </a:spcAft>
              <a:buSzPct val="100000"/>
              <a:buChar char="❖"/>
            </a:pPr>
            <a:r>
              <a:rPr lang="en"/>
              <a:t>A stroke occurs every 40 seconds</a:t>
            </a:r>
            <a:endParaRPr/>
          </a:p>
          <a:p>
            <a:pPr indent="-287972" lvl="1" marL="914400" rtl="0" algn="l">
              <a:lnSpc>
                <a:spcPct val="200000"/>
              </a:lnSpc>
              <a:spcBef>
                <a:spcPts val="0"/>
              </a:spcBef>
              <a:spcAft>
                <a:spcPts val="0"/>
              </a:spcAft>
              <a:buSzPct val="100000"/>
              <a:buChar char="➢"/>
            </a:pPr>
            <a:r>
              <a:rPr lang="en"/>
              <a:t>Someone dies of a stroke every 3 minutes 14 seconds</a:t>
            </a:r>
            <a:endParaRPr/>
          </a:p>
          <a:p>
            <a:pPr indent="-298767" lvl="0" marL="457200" rtl="0" algn="l">
              <a:lnSpc>
                <a:spcPct val="200000"/>
              </a:lnSpc>
              <a:spcBef>
                <a:spcPts val="0"/>
              </a:spcBef>
              <a:spcAft>
                <a:spcPts val="0"/>
              </a:spcAft>
              <a:buSzPct val="100000"/>
              <a:buChar char="❖"/>
            </a:pPr>
            <a:r>
              <a:rPr lang="en"/>
              <a:t>795,000 people died of stroke in US in 2021</a:t>
            </a:r>
            <a:endParaRPr/>
          </a:p>
          <a:p>
            <a:pPr indent="-287972" lvl="1" marL="914400" rtl="0" algn="l">
              <a:lnSpc>
                <a:spcPct val="200000"/>
              </a:lnSpc>
              <a:spcBef>
                <a:spcPts val="0"/>
              </a:spcBef>
              <a:spcAft>
                <a:spcPts val="0"/>
              </a:spcAft>
              <a:buSzPct val="100000"/>
              <a:buChar char="➢"/>
            </a:pPr>
            <a:r>
              <a:rPr lang="en"/>
              <a:t>610,000 of those were first time strokes</a:t>
            </a:r>
            <a:endParaRPr/>
          </a:p>
          <a:p>
            <a:pPr indent="-298767" lvl="0" marL="457200" rtl="0" algn="l">
              <a:lnSpc>
                <a:spcPct val="200000"/>
              </a:lnSpc>
              <a:spcBef>
                <a:spcPts val="0"/>
              </a:spcBef>
              <a:spcAft>
                <a:spcPts val="0"/>
              </a:spcAft>
              <a:buSzPct val="100000"/>
              <a:buChar char="❖"/>
            </a:pPr>
            <a:r>
              <a:rPr lang="en"/>
              <a:t>Between 2018-2019 stroke-related costs neared $ 56.5B</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1" name="Google Shape;101;p15"/>
          <p:cNvPicPr preferRelativeResize="0"/>
          <p:nvPr/>
        </p:nvPicPr>
        <p:blipFill>
          <a:blip r:embed="rId3">
            <a:alphaModFix/>
          </a:blip>
          <a:stretch>
            <a:fillRect/>
          </a:stretch>
        </p:blipFill>
        <p:spPr>
          <a:xfrm>
            <a:off x="4625050" y="476675"/>
            <a:ext cx="4518950" cy="319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Features vs. target variable</a:t>
            </a:r>
            <a:endParaRPr/>
          </a:p>
          <a:p>
            <a:pPr indent="-298450" lvl="1" marL="914400" rtl="0" algn="l">
              <a:lnSpc>
                <a:spcPct val="200000"/>
              </a:lnSpc>
              <a:spcBef>
                <a:spcPts val="0"/>
              </a:spcBef>
              <a:spcAft>
                <a:spcPts val="0"/>
              </a:spcAft>
              <a:buSzPts val="1100"/>
              <a:buChar char="➢"/>
            </a:pPr>
            <a:r>
              <a:rPr lang="en"/>
              <a:t>Ex: </a:t>
            </a:r>
            <a:r>
              <a:rPr lang="en"/>
              <a:t>marital</a:t>
            </a:r>
            <a:r>
              <a:rPr lang="en"/>
              <a:t> status,  age, work type, BMI</a:t>
            </a:r>
            <a:endParaRPr/>
          </a:p>
          <a:p>
            <a:pPr indent="-311150" lvl="0" marL="457200" rtl="0" algn="l">
              <a:lnSpc>
                <a:spcPct val="200000"/>
              </a:lnSpc>
              <a:spcBef>
                <a:spcPts val="0"/>
              </a:spcBef>
              <a:spcAft>
                <a:spcPts val="0"/>
              </a:spcAft>
              <a:buSzPts val="1300"/>
              <a:buChar char="❖"/>
            </a:pPr>
            <a:r>
              <a:rPr lang="en"/>
              <a:t>Cleaning Process</a:t>
            </a:r>
            <a:endParaRPr/>
          </a:p>
          <a:p>
            <a:pPr indent="0" lvl="0" marL="0" rtl="0" algn="l">
              <a:spcBef>
                <a:spcPts val="120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4375825" y="2192550"/>
            <a:ext cx="4768173" cy="295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Logistic</a:t>
            </a:r>
            <a:r>
              <a:rPr lang="en"/>
              <a:t> Regression</a:t>
            </a:r>
            <a:endParaRPr/>
          </a:p>
          <a:p>
            <a:pPr indent="-311150" lvl="0" marL="457200" rtl="0" algn="l">
              <a:lnSpc>
                <a:spcPct val="200000"/>
              </a:lnSpc>
              <a:spcBef>
                <a:spcPts val="0"/>
              </a:spcBef>
              <a:spcAft>
                <a:spcPts val="0"/>
              </a:spcAft>
              <a:buSzPts val="1300"/>
              <a:buChar char="❖"/>
            </a:pPr>
            <a:r>
              <a:rPr lang="en"/>
              <a:t>Neural Networks</a:t>
            </a:r>
            <a:endParaRPr/>
          </a:p>
          <a:p>
            <a:pPr indent="-298450" lvl="1" marL="914400" rtl="0" algn="l">
              <a:lnSpc>
                <a:spcPct val="200000"/>
              </a:lnSpc>
              <a:spcBef>
                <a:spcPts val="0"/>
              </a:spcBef>
              <a:spcAft>
                <a:spcPts val="0"/>
              </a:spcAft>
              <a:buSzPts val="1100"/>
              <a:buChar char="➢"/>
            </a:pPr>
            <a:r>
              <a:rPr lang="en"/>
              <a:t>Binning for job type</a:t>
            </a:r>
            <a:endParaRPr/>
          </a:p>
        </p:txBody>
      </p:sp>
      <p:pic>
        <p:nvPicPr>
          <p:cNvPr id="115" name="Google Shape;115;p17"/>
          <p:cNvPicPr preferRelativeResize="0"/>
          <p:nvPr/>
        </p:nvPicPr>
        <p:blipFill>
          <a:blip r:embed="rId3">
            <a:alphaModFix/>
          </a:blip>
          <a:stretch>
            <a:fillRect/>
          </a:stretch>
        </p:blipFill>
        <p:spPr>
          <a:xfrm>
            <a:off x="4046800" y="1853850"/>
            <a:ext cx="5097201" cy="328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57375" y="14342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Visualizations</a:t>
            </a:r>
            <a:endParaRPr sz="6000"/>
          </a:p>
        </p:txBody>
      </p:sp>
      <p:sp>
        <p:nvSpPr>
          <p:cNvPr id="121" name="Google Shape;121;p18"/>
          <p:cNvSpPr txBox="1"/>
          <p:nvPr/>
        </p:nvSpPr>
        <p:spPr>
          <a:xfrm>
            <a:off x="1593000" y="2900650"/>
            <a:ext cx="5769600" cy="118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findings collectively contribute to our understanding of stroke risk factors and provide valuable insights for healthcare practitioners and policymakers to develop targeted stroke prevention strategies.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377996" y="0"/>
            <a:ext cx="4766003" cy="2571750"/>
          </a:xfrm>
          <a:prstGeom prst="rect">
            <a:avLst/>
          </a:prstGeom>
          <a:noFill/>
          <a:ln>
            <a:noFill/>
          </a:ln>
        </p:spPr>
      </p:pic>
      <p:pic>
        <p:nvPicPr>
          <p:cNvPr id="127" name="Google Shape;127;p19"/>
          <p:cNvPicPr preferRelativeResize="0"/>
          <p:nvPr/>
        </p:nvPicPr>
        <p:blipFill>
          <a:blip r:embed="rId4">
            <a:alphaModFix/>
          </a:blip>
          <a:stretch>
            <a:fillRect/>
          </a:stretch>
        </p:blipFill>
        <p:spPr>
          <a:xfrm>
            <a:off x="0" y="2319909"/>
            <a:ext cx="4571999" cy="2823591"/>
          </a:xfrm>
          <a:prstGeom prst="rect">
            <a:avLst/>
          </a:prstGeom>
          <a:noFill/>
          <a:ln>
            <a:noFill/>
          </a:ln>
        </p:spPr>
      </p:pic>
      <p:sp>
        <p:nvSpPr>
          <p:cNvPr id="128" name="Google Shape;128;p19"/>
          <p:cNvSpPr txBox="1"/>
          <p:nvPr/>
        </p:nvSpPr>
        <p:spPr>
          <a:xfrm>
            <a:off x="928525" y="101950"/>
            <a:ext cx="2590200" cy="20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Age</a:t>
            </a:r>
            <a:endParaRPr b="1" sz="2000">
              <a:latin typeface="Lato"/>
              <a:ea typeface="Lato"/>
              <a:cs typeface="Lato"/>
              <a:sym typeface="Lato"/>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histogram of age distribution with stroke incidence reveals a clear trend. As age increases,the probability of experiencing a stroke also increases. This underscores the importance of age-specific health monitoring and interventions to prevent strokes.</a:t>
            </a:r>
            <a:endParaRPr sz="1700">
              <a:latin typeface="Lato"/>
              <a:ea typeface="Lato"/>
              <a:cs typeface="Lato"/>
              <a:sym typeface="Lato"/>
            </a:endParaRPr>
          </a:p>
        </p:txBody>
      </p:sp>
      <p:sp>
        <p:nvSpPr>
          <p:cNvPr id="129" name="Google Shape;129;p19"/>
          <p:cNvSpPr txBox="1"/>
          <p:nvPr/>
        </p:nvSpPr>
        <p:spPr>
          <a:xfrm>
            <a:off x="5926400" y="2571750"/>
            <a:ext cx="2490300" cy="245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Smoking</a:t>
            </a:r>
            <a:endParaRPr b="1" sz="2000">
              <a:latin typeface="Lato"/>
              <a:ea typeface="Lato"/>
              <a:cs typeface="Lato"/>
              <a:sym typeface="Lato"/>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count plot for smoking status indicates that individuals who formerly smoked or are current smokers have a notable incidence of strokes. This reinforces the well-established link between smoking and an increased risk of stroke.</a:t>
            </a:r>
            <a:endParaRPr b="1" sz="2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0" y="0"/>
            <a:ext cx="4926126" cy="3048800"/>
          </a:xfrm>
          <a:prstGeom prst="rect">
            <a:avLst/>
          </a:prstGeom>
          <a:noFill/>
          <a:ln>
            <a:noFill/>
          </a:ln>
        </p:spPr>
      </p:pic>
      <p:pic>
        <p:nvPicPr>
          <p:cNvPr id="135" name="Google Shape;135;p20"/>
          <p:cNvPicPr preferRelativeResize="0"/>
          <p:nvPr/>
        </p:nvPicPr>
        <p:blipFill>
          <a:blip r:embed="rId4">
            <a:alphaModFix/>
          </a:blip>
          <a:stretch>
            <a:fillRect/>
          </a:stretch>
        </p:blipFill>
        <p:spPr>
          <a:xfrm>
            <a:off x="4572000" y="2696380"/>
            <a:ext cx="4572001" cy="2445269"/>
          </a:xfrm>
          <a:prstGeom prst="rect">
            <a:avLst/>
          </a:prstGeom>
          <a:noFill/>
          <a:ln>
            <a:noFill/>
          </a:ln>
        </p:spPr>
      </p:pic>
      <p:sp>
        <p:nvSpPr>
          <p:cNvPr id="136" name="Google Shape;136;p20"/>
          <p:cNvSpPr txBox="1"/>
          <p:nvPr/>
        </p:nvSpPr>
        <p:spPr>
          <a:xfrm>
            <a:off x="5936850" y="34800"/>
            <a:ext cx="2638200" cy="28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Marriage</a:t>
            </a:r>
            <a:endParaRPr b="1" sz="2000">
              <a:latin typeface="Lato"/>
              <a:ea typeface="Lato"/>
              <a:cs typeface="Lato"/>
              <a:sym typeface="Lato"/>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bar chart comparing stroke incidents among married and unmarried individuals by gender suggests that married males have the highest stroke incidence. This observation may warrant further investigation into lifestyle factors and stress associated with marital status.</a:t>
            </a:r>
            <a:endParaRPr b="1" sz="2000">
              <a:latin typeface="Lato"/>
              <a:ea typeface="Lato"/>
              <a:cs typeface="Lato"/>
              <a:sym typeface="Lato"/>
            </a:endParaRPr>
          </a:p>
        </p:txBody>
      </p:sp>
      <p:sp>
        <p:nvSpPr>
          <p:cNvPr id="137" name="Google Shape;137;p20"/>
          <p:cNvSpPr txBox="1"/>
          <p:nvPr/>
        </p:nvSpPr>
        <p:spPr>
          <a:xfrm>
            <a:off x="1391625" y="3119325"/>
            <a:ext cx="2269800" cy="150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latin typeface="Lato"/>
                <a:ea typeface="Lato"/>
                <a:cs typeface="Lato"/>
                <a:sym typeface="Lato"/>
              </a:rPr>
              <a:t>     BMI</a:t>
            </a:r>
            <a:endParaRPr b="1" sz="1800">
              <a:latin typeface="Lato"/>
              <a:ea typeface="Lato"/>
              <a:cs typeface="Lato"/>
              <a:sym typeface="Lato"/>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The BMI histogram reveals a higher probability of strokes in individuals with a BMI between 25 and 35, corresponding to the overweight and obese categories. Maintaining a healthy BMI is crucial in stroke prevention.</a:t>
            </a:r>
            <a:endParaRPr b="1" sz="1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1"/>
          <p:cNvPicPr preferRelativeResize="0"/>
          <p:nvPr/>
        </p:nvPicPr>
        <p:blipFill>
          <a:blip r:embed="rId3">
            <a:alphaModFix/>
          </a:blip>
          <a:stretch>
            <a:fillRect/>
          </a:stretch>
        </p:blipFill>
        <p:spPr>
          <a:xfrm>
            <a:off x="211200" y="49375"/>
            <a:ext cx="6365051" cy="3778526"/>
          </a:xfrm>
          <a:prstGeom prst="rect">
            <a:avLst/>
          </a:prstGeom>
          <a:noFill/>
          <a:ln>
            <a:noFill/>
          </a:ln>
        </p:spPr>
      </p:pic>
      <p:sp>
        <p:nvSpPr>
          <p:cNvPr id="143" name="Google Shape;143;p21"/>
          <p:cNvSpPr txBox="1"/>
          <p:nvPr/>
        </p:nvSpPr>
        <p:spPr>
          <a:xfrm>
            <a:off x="7132725" y="49388"/>
            <a:ext cx="1838700" cy="37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The correlation heatmap provides insights into the relationships between different variables.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Age, hypertension, and average glucose level exhibit positive correlations with stroke probability. These correlations suggest potential risk factors that healthcare providers should monitor and manage to reduce the likelihood of strokes.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