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6" r:id="rId2"/>
    <p:sldId id="289" r:id="rId3"/>
    <p:sldId id="324" r:id="rId4"/>
    <p:sldId id="325" r:id="rId5"/>
    <p:sldId id="327" r:id="rId6"/>
    <p:sldId id="329" r:id="rId7"/>
    <p:sldId id="326" r:id="rId8"/>
    <p:sldId id="328" r:id="rId9"/>
  </p:sldIdLst>
  <p:sldSz cx="12192000" cy="6858000"/>
  <p:notesSz cx="6858000" cy="9144000"/>
  <p:embeddedFontLst>
    <p:embeddedFont>
      <p:font typeface="Lucida Console" panose="020B0609040504020204" pitchFamily="49" charset="0"/>
      <p:regular r:id="rId12"/>
    </p:embeddedFont>
    <p:embeddedFont>
      <p:font typeface="Oswald Regular" panose="020B0604020202020204" charset="0"/>
      <p:regular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BB8"/>
    <a:srgbClr val="C7DE37"/>
    <a:srgbClr val="C0D0CF"/>
    <a:srgbClr val="A91D37"/>
    <a:srgbClr val="000000"/>
    <a:srgbClr val="EFB531"/>
    <a:srgbClr val="0033C3"/>
    <a:srgbClr val="D3D3D3"/>
    <a:srgbClr val="B8B8B8"/>
    <a:srgbClr val="115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2" autoAdjust="0"/>
    <p:restoredTop sz="97467" autoAdjust="0"/>
  </p:normalViewPr>
  <p:slideViewPr>
    <p:cSldViewPr snapToGrid="0">
      <p:cViewPr varScale="1">
        <p:scale>
          <a:sx n="90" d="100"/>
          <a:sy n="90" d="100"/>
        </p:scale>
        <p:origin x="64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9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5E76C91-9915-4458-B23D-3EA6540160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FB7AE3-DFD2-49AA-A887-7324B1F10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E58FE-3AE1-4995-80E6-8AF0F1DA0E4E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C00001-5093-43F7-BD9F-EF265DE522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53EC2C-99A1-4C15-A25C-1C6F2B3A89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47158-EF9E-49A5-B018-E307E4952F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21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91381-FB9B-4B1C-99E3-890DFD4525D3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9B650-A7F0-464D-8688-D88779A13E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5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3146D-F9CD-4667-9733-915975835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83CE06-6889-4F07-9BDB-F60D87A01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69807-43E9-4E6F-A3E0-5D77B68F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A6AF13-49B3-4FE9-B94D-0CD8BBAE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B81F20-5618-4C2C-B875-915115B7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2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F8505-DC85-4124-B03D-74FED555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D297E-272F-4873-A2EA-99254EB5A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79D37-5C54-4648-BC05-D93512E0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C2188-E367-4F3B-B212-CBD08385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827D5-7942-4DB0-866C-DFD78B5C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9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50A8C9-E3BB-4DA1-AF29-8CB58BAE5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998828-6246-499E-8416-8FA63C50D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A716FF-32E2-417F-8FB2-3B742982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76C2B-432E-40FA-BD82-526215F8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DD793-DB9D-48DE-BE05-FB76A11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1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0AC99-2076-43D9-B787-7562050B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3EEA89-F850-4F9A-AF61-50796D81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9DD63-82FB-45C4-9C46-A46D9D89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F4776-D99C-4135-B29D-B7D98867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F7797C-8BB4-442E-8DDB-97B3C1E1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15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8B62F-7BA0-465D-BEBF-182FFE6C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115AEB-4E22-4AC3-A18A-01627829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60CA-7E10-4594-A689-D06550C9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4FC93-C90F-4DC1-81C0-083990C3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7A670-2D23-47BD-B759-B5E5CF52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81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3B35-854E-4696-8A87-7E7B728A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45F74-BD8D-4E4E-BDB9-D02A44EEA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61FF99-02E9-4119-919B-E4B5BEC2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927D07-FAB5-4FEF-91B2-B2533B9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83F85-213C-4B7A-9B9D-F8AD8A92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23057A-E691-4F8C-9DE9-72DBAB7E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65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BEA62-38E6-4B5F-AD25-C1425987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2F239-6267-4445-88DA-C6FA8FDAF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8EFE8D-222A-401D-9C0F-BC9592B99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2B5365-1527-4EE6-B7A0-96E721040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A62BEE-9E9A-4648-BE58-51CCA2250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F725D7-3A71-4698-AD5D-05CA4956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205A89-55DB-4AA1-9811-6CB6C253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8FAFAE-4685-4696-8BE6-A9FF1C1E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3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CFD02-FCDE-4CDE-BBD9-303E9235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E4FC69-EEA5-4B6F-9EDC-3FE3A444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CD84CD-7858-4431-B124-3BC3FE4B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F721B-6992-4CBE-92C7-8C16E477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7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63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7622E-6FA0-48E8-841D-5199DDA5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957F8-4344-4A7D-9FA7-6EBAC93A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139DC7-5A2B-438D-B985-4A4B096E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CE11AD-5C9B-4155-94F7-DAA73F19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BA642A-8B77-4D6B-92C3-91DD038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82536F-7F1A-47B5-96F6-7CCF0B54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5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3AF85-EB0C-4B9D-A332-DFE9B7A5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11919E-478C-47FE-A050-93C6355CE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08F94-D57A-4C09-81F4-00E41C9F9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0857B2-BC24-4673-8C75-6C4D5949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FE2D3-1321-4B02-A5E1-2F614517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0553D3-324D-4DAF-814A-4A7C55D8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83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E3195E9B-F05D-4615-B542-936C8762006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04955" y="6123708"/>
            <a:ext cx="656278" cy="3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1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B200AE4-4BB0-45E2-BF76-953BC07FE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84EAC81-8748-45A9-9E48-D8B6C99A5DB4}"/>
              </a:ext>
            </a:extLst>
          </p:cNvPr>
          <p:cNvSpPr txBox="1"/>
          <p:nvPr/>
        </p:nvSpPr>
        <p:spPr>
          <a:xfrm>
            <a:off x="3325092" y="4597651"/>
            <a:ext cx="8090420" cy="145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eaLnBrk="0" hangingPunct="0"/>
            <a:r>
              <a:rPr lang="de-DE" sz="4400" spc="30" dirty="0">
                <a:solidFill>
                  <a:srgbClr val="C7DE37"/>
                </a:solidFill>
                <a:latin typeface="Oswald Regular"/>
                <a:cs typeface="Oswald Regular"/>
              </a:rPr>
              <a:t>The EPICS Training VM</a:t>
            </a:r>
            <a:br>
              <a:rPr lang="de-DE" sz="4400" spc="30" dirty="0">
                <a:solidFill>
                  <a:srgbClr val="C7DE37"/>
                </a:solidFill>
                <a:latin typeface="Oswald Regular"/>
                <a:cs typeface="Oswald Regular"/>
              </a:rPr>
            </a:br>
            <a:r>
              <a:rPr lang="de-DE" sz="2800" spc="30" dirty="0">
                <a:solidFill>
                  <a:srgbClr val="C7DE37"/>
                </a:solidFill>
                <a:latin typeface="Oswald Regular"/>
                <a:cs typeface="Oswald Regular"/>
              </a:rPr>
              <a:t>Ralph Lange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B20AEB-16DA-447D-918E-30BDB777D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617" y="1513153"/>
            <a:ext cx="1865076" cy="98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2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623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Basic Ideas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Reproducible platform for hands-on training sessions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Training courses are done a few times a year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Demonstrations and hands-on exercises are often part of the training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Needs to be easily maintainable in a shared fashion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Virtual machine based setup 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Runs on may host platforms (Linux, Windows, old Macs)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OVA applications can be distributed (but they are huge)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Trainees start with a working setup (don’t waste time with the installation) </a:t>
            </a:r>
            <a:endParaRPr lang="en-GB" sz="20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Ansible based installation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Different parts (training sessions) are available as independent roles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Automated installation on the “empty” VM for a specific training course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Ansible content are text files (</a:t>
            </a:r>
            <a:r>
              <a:rPr lang="en-GB" sz="20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yaml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) under Git management</a:t>
            </a:r>
          </a:p>
        </p:txBody>
      </p:sp>
    </p:spTree>
    <p:extLst>
      <p:ext uri="{BB962C8B-B14F-4D97-AF65-F5344CB8AC3E}">
        <p14:creationId xmlns:p14="http://schemas.microsoft.com/office/powerpoint/2010/main" val="325748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9667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The Virtual Machine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Based on Oracle VirtualBox (7.0)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Freely available virtualization platform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Good experiences at many labs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Using Rocky Linux 9.3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Best knowledge and most existing Ansible code is based on RHEL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Easy installation from Rocky distribution images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Training-VM could be extended to also work on Debian-based distros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Generic “EPICS Developer” (epics-dev) User Account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Best practice: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Read-only shared installation, development under a regular user account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Personalize your VM (or use your own)!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Make yourself comfortable: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Create your own user, install your favourite IDE and tools, use your own VM</a:t>
            </a:r>
          </a:p>
        </p:txBody>
      </p:sp>
    </p:spTree>
    <p:extLst>
      <p:ext uri="{BB962C8B-B14F-4D97-AF65-F5344CB8AC3E}">
        <p14:creationId xmlns:p14="http://schemas.microsoft.com/office/powerpoint/2010/main" val="149640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658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From sources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For the EPICS related parts, the virtual machine contains all source code and all knowledge how things are built and set up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Simple, following best practice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Avoid unnecessary complexity (e.g., containers)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Show how a minimal EPICS set-up would look like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Reproducible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configuration control (git) and fully scripted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Easier to support trainees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Modular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Easy to adapt to specific training events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Easy to maintain collaboratively</a:t>
            </a:r>
          </a:p>
        </p:txBody>
      </p:sp>
    </p:spTree>
    <p:extLst>
      <p:ext uri="{BB962C8B-B14F-4D97-AF65-F5344CB8AC3E}">
        <p14:creationId xmlns:p14="http://schemas.microsoft.com/office/powerpoint/2010/main" val="202567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166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Ansible roles control the scope of the installation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epics-modules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C/C++ EPICS Support modules: Base, ASYN, Sequencer, </a:t>
            </a:r>
            <a:r>
              <a:rPr lang="en-GB" sz="20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AreaDetector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, …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/opt/epics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epics-tools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Java 17, Maven: from installation downloads for a fixed and portable install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Phoebus: from source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/opt/epics-tools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docker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Podman</a:t>
            </a: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 and </a:t>
            </a:r>
            <a:r>
              <a:rPr lang="en-GB" sz="2000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podman</a:t>
            </a: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-compose: everything to run groups of containers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bluesky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Containerized setup for the </a:t>
            </a:r>
            <a:r>
              <a:rPr lang="en-GB" sz="2000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Bluesky</a:t>
            </a: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 training session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In container images and 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/opt/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bluesky</a:t>
            </a:r>
            <a:endParaRPr lang="en-GB" dirty="0">
              <a:solidFill>
                <a:srgbClr val="60737F"/>
              </a:solidFill>
              <a:latin typeface="Lucida Console" panose="020B0609040504020204" pitchFamily="49" charset="0"/>
              <a:ea typeface="Source Sans Pro" panose="020B0503030403020204" pitchFamily="34" charset="0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687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37969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Configuring 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central configuration file is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~/training/</a:t>
            </a:r>
            <a:r>
              <a:rPr lang="en-GB" sz="2000" dirty="0" err="1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local.yml</a:t>
            </a:r>
            <a:endParaRPr lang="en-GB" sz="2000" dirty="0">
              <a:solidFill>
                <a:srgbClr val="60737F"/>
              </a:solidFill>
              <a:latin typeface="Lucida Console" panose="020B0609040504020204" pitchFamily="49" charset="0"/>
              <a:ea typeface="Milo-Medium"/>
              <a:cs typeface="Source Sans Pro"/>
            </a:endParaRP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Enable/disable roles as you need them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Define the list of EPICS modules that the </a:t>
            </a: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epics-modules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role will install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Set http/https proxies (if you need to)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Source Sans Pro" panose="020B0503030403020204" pitchFamily="34" charset="0"/>
                <a:cs typeface="Source Sans Pro"/>
              </a:rPr>
              <a:t>Define the settings for a corporate firewall (if you need to)</a:t>
            </a:r>
            <a:endParaRPr lang="en-GB" dirty="0">
              <a:solidFill>
                <a:srgbClr val="60737F"/>
              </a:solidFill>
              <a:latin typeface="Lucida Console" panose="020B0609040504020204" pitchFamily="49" charset="0"/>
              <a:ea typeface="Source Sans Pro" panose="020B0503030403020204" pitchFamily="34" charset="0"/>
              <a:cs typeface="Source Sans Pro"/>
            </a:endParaRP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 the directory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~/training/</a:t>
            </a:r>
            <a:r>
              <a:rPr lang="en-GB" sz="2000" dirty="0" err="1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vm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-setup/ansible/</a:t>
            </a:r>
            <a:r>
              <a:rPr lang="en-GB" sz="2000" dirty="0" err="1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group_vars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/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is an example </a:t>
            </a:r>
            <a:r>
              <a:rPr lang="en-GB" sz="2000" dirty="0" err="1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local.yml.sample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that gets you a starting point</a:t>
            </a:r>
            <a:endParaRPr lang="en-GB" dirty="0">
              <a:solidFill>
                <a:srgbClr val="60737F"/>
              </a:solidFill>
              <a:latin typeface="Lucida Console" panose="020B0609040504020204" pitchFamily="49" charset="0"/>
              <a:ea typeface="Milo-Medium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3349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4863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Applications on the Training-VM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Apps roughly follow the training sessions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directories 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mostly contain regular EPICS Modules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Configuration against the training VM setup is done through a </a:t>
            </a: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single file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,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~/training/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RELEASE.local</a:t>
            </a:r>
            <a:endParaRPr lang="en-GB" dirty="0">
              <a:solidFill>
                <a:srgbClr val="60737F"/>
              </a:solidFill>
              <a:latin typeface="Lucida Console" panose="020B0609040504020204" pitchFamily="49" charset="0"/>
              <a:ea typeface="Milo-Medium"/>
              <a:cs typeface="Source Sans Pro"/>
            </a:endParaRP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To compile application modules, follow the usual EPICS approach: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cd &lt;TOP&gt;</a:t>
            </a:r>
            <a:b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make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To run IOCs, similarly: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cd &lt;TOP&gt;</a:t>
            </a:r>
            <a:b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( cd 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iocBoot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/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&lt;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-name&gt;; \</a:t>
            </a:r>
            <a:b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../../bin/linux-x86_64/&lt;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IOCbinary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&gt; st.cmd )</a:t>
            </a:r>
          </a:p>
        </p:txBody>
      </p:sp>
    </p:spTree>
    <p:extLst>
      <p:ext uri="{BB962C8B-B14F-4D97-AF65-F5344CB8AC3E}">
        <p14:creationId xmlns:p14="http://schemas.microsoft.com/office/powerpoint/2010/main" val="1065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797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Update 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update.sh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script gets your training-</a:t>
            </a:r>
            <a:r>
              <a:rPr lang="en-GB" sz="24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vm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up-to-date.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Call it (best from the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directory) to: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Update the Ansible configuration and the applications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git pull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the appropriate branch of the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training-collection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meta-repo</a:t>
            </a:r>
            <a:br>
              <a:rPr lang="en-GB" sz="200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(The 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training event name is configured in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/etc</a:t>
            </a:r>
            <a:r>
              <a:rPr lang="en-GB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/epics-training)</a:t>
            </a:r>
            <a:endParaRPr lang="en-GB" dirty="0">
              <a:solidFill>
                <a:srgbClr val="60737F"/>
              </a:solidFill>
              <a:latin typeface="Lucida Console" panose="020B0609040504020204" pitchFamily="49" charset="0"/>
              <a:ea typeface="Milo-Medium"/>
              <a:cs typeface="Source Sans Pro"/>
            </a:endParaRP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Get the Ansible collections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Install the required Ansible collections (equivalent to libraries)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Run Ansible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Re-run main Ansible playbook  to update the installation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Ansible is target state-based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Tasks have been written to minimize run time when nothing needs to be done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Run it before a session to catch last-minute updates by the trainers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If you only want to update the application part, running git pull in 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directory suffices</a:t>
            </a:r>
            <a: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556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Lucida Console</vt:lpstr>
      <vt:lpstr>Calibri</vt:lpstr>
      <vt:lpstr>Oswald Regular</vt:lpstr>
      <vt:lpstr>Source Sans Pro</vt:lpstr>
      <vt:lpstr>Arial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2020-10-21T14:12:22Z</dcterms:created>
  <dcterms:modified xsi:type="dcterms:W3CDTF">2024-04-14T22:38:09Z</dcterms:modified>
</cp:coreProperties>
</file>