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5"/>
    <p:restoredTop sz="94690"/>
  </p:normalViewPr>
  <p:slideViewPr>
    <p:cSldViewPr>
      <p:cViewPr varScale="1">
        <p:scale>
          <a:sx n="148" d="100"/>
          <a:sy n="148" d="100"/>
        </p:scale>
        <p:origin x="73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39F59-54E8-B341-9BE6-653F4DF197FB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B99CC-C736-C540-B46C-783D6C455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1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B99CC-C736-C540-B46C-783D6C455C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0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F25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700" y="415819"/>
            <a:ext cx="386461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F25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0F25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F25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0F25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F25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F25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F25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DA2CD">
              <a:alpha val="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73019" y="3801775"/>
            <a:ext cx="1570974" cy="13417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9144000" cy="150495"/>
          </a:xfrm>
          <a:custGeom>
            <a:avLst/>
            <a:gdLst/>
            <a:ahLst/>
            <a:cxnLst/>
            <a:rect l="l" t="t" r="r" b="b"/>
            <a:pathLst>
              <a:path w="9144000" h="150495">
                <a:moveTo>
                  <a:pt x="9143999" y="150299"/>
                </a:moveTo>
                <a:lnTo>
                  <a:pt x="0" y="1502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50299"/>
                </a:lnTo>
                <a:close/>
              </a:path>
            </a:pathLst>
          </a:custGeom>
          <a:solidFill>
            <a:srgbClr val="E6C3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700" y="415819"/>
            <a:ext cx="786257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F25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1899" y="1197305"/>
            <a:ext cx="7147559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0F25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150299"/>
              <a:ext cx="9144000" cy="4993640"/>
            </a:xfrm>
            <a:custGeom>
              <a:avLst/>
              <a:gdLst/>
              <a:ahLst/>
              <a:cxnLst/>
              <a:rect l="l" t="t" r="r" b="b"/>
              <a:pathLst>
                <a:path w="9144000" h="4993640">
                  <a:moveTo>
                    <a:pt x="0" y="4993199"/>
                  </a:moveTo>
                  <a:lnTo>
                    <a:pt x="9143999" y="49931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993199"/>
                  </a:lnTo>
                  <a:close/>
                </a:path>
              </a:pathLst>
            </a:custGeom>
            <a:solidFill>
              <a:srgbClr val="0F2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1350" y="0"/>
              <a:ext cx="6232649" cy="51434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687" y="584299"/>
              <a:ext cx="2049476" cy="6479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712" y="3293012"/>
              <a:ext cx="7319025" cy="14252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12700" y="3362956"/>
            <a:ext cx="3990975" cy="116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90" dirty="0">
                <a:solidFill>
                  <a:srgbClr val="FFFFFF"/>
                </a:solidFill>
                <a:latin typeface="Arial"/>
                <a:cs typeface="Arial"/>
              </a:rPr>
              <a:t>PSD</a:t>
            </a:r>
            <a:r>
              <a:rPr sz="4600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4600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25" dirty="0">
                <a:solidFill>
                  <a:srgbClr val="FFFFFF"/>
                </a:solidFill>
                <a:latin typeface="Arial"/>
                <a:cs typeface="Arial"/>
              </a:rPr>
              <a:t>Day</a:t>
            </a:r>
            <a:endParaRPr sz="4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CodeClan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9144000" cy="3255645"/>
            <a:chOff x="0" y="0"/>
            <a:chExt cx="9144000" cy="3255645"/>
          </a:xfrm>
        </p:grpSpPr>
        <p:sp>
          <p:nvSpPr>
            <p:cNvPr id="9" name="object 9"/>
            <p:cNvSpPr/>
            <p:nvPr/>
          </p:nvSpPr>
          <p:spPr>
            <a:xfrm>
              <a:off x="483024" y="3198349"/>
              <a:ext cx="875030" cy="52705"/>
            </a:xfrm>
            <a:custGeom>
              <a:avLst/>
              <a:gdLst/>
              <a:ahLst/>
              <a:cxnLst/>
              <a:rect l="l" t="t" r="r" b="b"/>
              <a:pathLst>
                <a:path w="875030" h="52705">
                  <a:moveTo>
                    <a:pt x="874499" y="52199"/>
                  </a:moveTo>
                  <a:lnTo>
                    <a:pt x="0" y="52199"/>
                  </a:lnTo>
                  <a:lnTo>
                    <a:pt x="0" y="0"/>
                  </a:lnTo>
                  <a:lnTo>
                    <a:pt x="874499" y="0"/>
                  </a:lnTo>
                  <a:lnTo>
                    <a:pt x="874499" y="521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3024" y="3198349"/>
              <a:ext cx="875030" cy="52705"/>
            </a:xfrm>
            <a:custGeom>
              <a:avLst/>
              <a:gdLst/>
              <a:ahLst/>
              <a:cxnLst/>
              <a:rect l="l" t="t" r="r" b="b"/>
              <a:pathLst>
                <a:path w="875030" h="52705">
                  <a:moveTo>
                    <a:pt x="0" y="0"/>
                  </a:moveTo>
                  <a:lnTo>
                    <a:pt x="874499" y="0"/>
                  </a:lnTo>
                  <a:lnTo>
                    <a:pt x="874499" y="52199"/>
                  </a:lnTo>
                  <a:lnTo>
                    <a:pt x="0" y="52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9144000" cy="150495"/>
            </a:xfrm>
            <a:custGeom>
              <a:avLst/>
              <a:gdLst/>
              <a:ahLst/>
              <a:cxnLst/>
              <a:rect l="l" t="t" r="r" b="b"/>
              <a:pathLst>
                <a:path w="9144000" h="150495">
                  <a:moveTo>
                    <a:pt x="9143999" y="150299"/>
                  </a:moveTo>
                  <a:lnTo>
                    <a:pt x="0" y="1502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0299"/>
                  </a:lnTo>
                  <a:close/>
                </a:path>
              </a:pathLst>
            </a:custGeom>
            <a:solidFill>
              <a:srgbClr val="E6C3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22222"/>
                </a:solidFill>
              </a:rPr>
              <a:t>Who</a:t>
            </a:r>
            <a:r>
              <a:rPr spc="35" dirty="0">
                <a:solidFill>
                  <a:srgbClr val="222222"/>
                </a:solidFill>
              </a:rPr>
              <a:t> </a:t>
            </a:r>
            <a:r>
              <a:rPr spc="85" dirty="0">
                <a:solidFill>
                  <a:srgbClr val="222222"/>
                </a:solidFill>
              </a:rPr>
              <a:t>can</a:t>
            </a:r>
            <a:r>
              <a:rPr spc="-75" dirty="0">
                <a:solidFill>
                  <a:srgbClr val="222222"/>
                </a:solidFill>
              </a:rPr>
              <a:t> </a:t>
            </a:r>
            <a:r>
              <a:rPr dirty="0">
                <a:solidFill>
                  <a:srgbClr val="222222"/>
                </a:solidFill>
              </a:rPr>
              <a:t>access</a:t>
            </a:r>
            <a:r>
              <a:rPr spc="-75" dirty="0">
                <a:solidFill>
                  <a:srgbClr val="222222"/>
                </a:solidFill>
              </a:rPr>
              <a:t> </a:t>
            </a:r>
            <a:r>
              <a:rPr dirty="0">
                <a:solidFill>
                  <a:srgbClr val="222222"/>
                </a:solidFill>
              </a:rPr>
              <a:t>our</a:t>
            </a:r>
            <a:r>
              <a:rPr spc="-80" dirty="0">
                <a:solidFill>
                  <a:srgbClr val="222222"/>
                </a:solidFill>
              </a:rPr>
              <a:t> </a:t>
            </a:r>
            <a:r>
              <a:rPr dirty="0">
                <a:solidFill>
                  <a:srgbClr val="222222"/>
                </a:solidFill>
              </a:rPr>
              <a:t>cloud</a:t>
            </a:r>
            <a:r>
              <a:rPr spc="-75" dirty="0">
                <a:solidFill>
                  <a:srgbClr val="222222"/>
                </a:solidFill>
              </a:rPr>
              <a:t> </a:t>
            </a:r>
            <a:r>
              <a:rPr spc="-10" dirty="0">
                <a:solidFill>
                  <a:srgbClr val="222222"/>
                </a:solidFill>
              </a:rPr>
              <a:t>services?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900" y="1199706"/>
            <a:ext cx="7045959" cy="1518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Security</a:t>
            </a:r>
            <a:r>
              <a:rPr sz="2100" spc="-8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F252F"/>
                </a:solidFill>
                <a:latin typeface="Arial"/>
                <a:cs typeface="Arial"/>
              </a:rPr>
              <a:t>in</a:t>
            </a:r>
            <a:r>
              <a:rPr sz="2100" spc="-8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the</a:t>
            </a:r>
            <a:r>
              <a:rPr sz="2100" spc="-8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cloud</a:t>
            </a:r>
            <a:r>
              <a:rPr sz="2100" spc="-8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-40" dirty="0">
                <a:solidFill>
                  <a:srgbClr val="0F252F"/>
                </a:solidFill>
                <a:latin typeface="Arial"/>
                <a:cs typeface="Arial"/>
              </a:rPr>
              <a:t>is</a:t>
            </a:r>
            <a:r>
              <a:rPr sz="2100" spc="-8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50" dirty="0">
                <a:solidFill>
                  <a:srgbClr val="0F252F"/>
                </a:solidFill>
                <a:latin typeface="Arial"/>
                <a:cs typeface="Arial"/>
              </a:rPr>
              <a:t>made</a:t>
            </a:r>
            <a:r>
              <a:rPr sz="2100" spc="-8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up</a:t>
            </a:r>
            <a:r>
              <a:rPr sz="2100" spc="-1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of</a:t>
            </a:r>
            <a:r>
              <a:rPr sz="2100" spc="-8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-30" dirty="0">
                <a:solidFill>
                  <a:srgbClr val="0F252F"/>
                </a:solidFill>
                <a:latin typeface="Arial"/>
                <a:cs typeface="Arial"/>
              </a:rPr>
              <a:t>Users</a:t>
            </a:r>
            <a:r>
              <a:rPr sz="2100" spc="-8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55" dirty="0">
                <a:solidFill>
                  <a:srgbClr val="0F252F"/>
                </a:solidFill>
                <a:latin typeface="Arial"/>
                <a:cs typeface="Arial"/>
              </a:rPr>
              <a:t>and</a:t>
            </a:r>
            <a:r>
              <a:rPr sz="2100" spc="-8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F252F"/>
                </a:solidFill>
                <a:latin typeface="Arial"/>
                <a:cs typeface="Arial"/>
              </a:rPr>
              <a:t>Groups</a:t>
            </a:r>
            <a:endParaRPr sz="2100" dirty="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225"/>
              </a:spcBef>
              <a:buChar char="●"/>
              <a:tabLst>
                <a:tab pos="469265" algn="l"/>
              </a:tabLst>
            </a:pPr>
            <a:r>
              <a:rPr sz="1500" spc="-10" dirty="0">
                <a:solidFill>
                  <a:srgbClr val="444949"/>
                </a:solidFill>
                <a:latin typeface="Arial"/>
                <a:cs typeface="Arial"/>
              </a:rPr>
              <a:t>Root</a:t>
            </a:r>
            <a:r>
              <a:rPr sz="1500" spc="-25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account</a:t>
            </a:r>
            <a:r>
              <a:rPr sz="1500" spc="-2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created</a:t>
            </a:r>
            <a:r>
              <a:rPr sz="1500" spc="-2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by</a:t>
            </a:r>
            <a:r>
              <a:rPr sz="1500" spc="-2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default,</a:t>
            </a:r>
            <a:r>
              <a:rPr sz="1500" spc="-2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shouldn’t</a:t>
            </a:r>
            <a:r>
              <a:rPr sz="1500" spc="-2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be</a:t>
            </a:r>
            <a:r>
              <a:rPr sz="1500" spc="-2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used</a:t>
            </a:r>
            <a:r>
              <a:rPr sz="1500" spc="-2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or</a:t>
            </a:r>
            <a:r>
              <a:rPr sz="1500" spc="-2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44949"/>
                </a:solidFill>
                <a:latin typeface="Arial"/>
                <a:cs typeface="Arial"/>
              </a:rPr>
              <a:t>shared</a:t>
            </a:r>
            <a:endParaRPr sz="1500" dirty="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spc="-25" dirty="0">
                <a:solidFill>
                  <a:srgbClr val="444949"/>
                </a:solidFill>
                <a:latin typeface="Arial"/>
                <a:cs typeface="Arial"/>
              </a:rPr>
              <a:t>Users</a:t>
            </a:r>
            <a:r>
              <a:rPr sz="1500" spc="-45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are</a:t>
            </a:r>
            <a:r>
              <a:rPr sz="1500" spc="-45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people</a:t>
            </a:r>
            <a:r>
              <a:rPr sz="1500" spc="-45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within</a:t>
            </a:r>
            <a:r>
              <a:rPr sz="1500" spc="-45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your</a:t>
            </a:r>
            <a:r>
              <a:rPr sz="1500" spc="-4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organisation,</a:t>
            </a:r>
            <a:r>
              <a:rPr sz="1500" spc="-45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and</a:t>
            </a:r>
            <a:r>
              <a:rPr sz="1500" spc="-45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can</a:t>
            </a:r>
            <a:r>
              <a:rPr sz="1500" spc="-45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be</a:t>
            </a:r>
            <a:r>
              <a:rPr sz="1500" spc="-4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44949"/>
                </a:solidFill>
                <a:latin typeface="Arial"/>
                <a:cs typeface="Arial"/>
              </a:rPr>
              <a:t>grouped</a:t>
            </a:r>
            <a:endParaRPr sz="1500" dirty="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265"/>
              </a:spcBef>
              <a:buChar char="●"/>
              <a:tabLst>
                <a:tab pos="469265" algn="l"/>
              </a:tabLst>
            </a:pPr>
            <a:r>
              <a:rPr sz="1500" spc="-10" dirty="0">
                <a:solidFill>
                  <a:srgbClr val="444949"/>
                </a:solidFill>
                <a:latin typeface="Arial"/>
                <a:cs typeface="Arial"/>
              </a:rPr>
              <a:t>Groups</a:t>
            </a:r>
            <a:r>
              <a:rPr sz="1500" spc="-4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44949"/>
                </a:solidFill>
                <a:latin typeface="Arial"/>
                <a:cs typeface="Arial"/>
              </a:rPr>
              <a:t>only</a:t>
            </a:r>
            <a:r>
              <a:rPr sz="1500" spc="-4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contain</a:t>
            </a:r>
            <a:r>
              <a:rPr sz="1500" spc="-4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444949"/>
                </a:solidFill>
                <a:latin typeface="Arial"/>
                <a:cs typeface="Arial"/>
              </a:rPr>
              <a:t>users,</a:t>
            </a:r>
            <a:r>
              <a:rPr sz="1500" spc="-4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not</a:t>
            </a:r>
            <a:r>
              <a:rPr sz="1500" spc="-4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other</a:t>
            </a:r>
            <a:r>
              <a:rPr sz="1500" spc="-4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44949"/>
                </a:solidFill>
                <a:latin typeface="Arial"/>
                <a:cs typeface="Arial"/>
              </a:rPr>
              <a:t>groups</a:t>
            </a:r>
            <a:endParaRPr sz="1500" dirty="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spc="-25" dirty="0">
                <a:solidFill>
                  <a:srgbClr val="444949"/>
                </a:solidFill>
                <a:latin typeface="Arial"/>
                <a:cs typeface="Arial"/>
              </a:rPr>
              <a:t>Users</a:t>
            </a:r>
            <a:r>
              <a:rPr sz="1500" spc="-4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don’t</a:t>
            </a:r>
            <a:r>
              <a:rPr sz="1500" spc="-4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have</a:t>
            </a:r>
            <a:r>
              <a:rPr sz="1500" spc="-4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to</a:t>
            </a:r>
            <a:r>
              <a:rPr sz="1500" spc="15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belong</a:t>
            </a:r>
            <a:r>
              <a:rPr sz="1500" spc="-4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to</a:t>
            </a:r>
            <a:r>
              <a:rPr sz="1500" spc="15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444949"/>
                </a:solidFill>
                <a:latin typeface="Arial"/>
                <a:cs typeface="Arial"/>
              </a:rPr>
              <a:t>a</a:t>
            </a:r>
            <a:r>
              <a:rPr sz="1500" spc="-4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group,</a:t>
            </a:r>
            <a:r>
              <a:rPr sz="1500" spc="-4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and</a:t>
            </a:r>
            <a:r>
              <a:rPr sz="1500" spc="-4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user</a:t>
            </a:r>
            <a:r>
              <a:rPr sz="1500" spc="-35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can</a:t>
            </a:r>
            <a:r>
              <a:rPr sz="1500" spc="-4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belong</a:t>
            </a:r>
            <a:r>
              <a:rPr sz="1500" spc="-4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to</a:t>
            </a:r>
            <a:r>
              <a:rPr sz="1500" spc="15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4949"/>
                </a:solidFill>
                <a:latin typeface="Arial"/>
                <a:cs typeface="Arial"/>
              </a:rPr>
              <a:t>multiple</a:t>
            </a:r>
            <a:r>
              <a:rPr sz="1500" spc="-40" dirty="0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44949"/>
                </a:solidFill>
                <a:latin typeface="Arial"/>
                <a:cs typeface="Arial"/>
              </a:rPr>
              <a:t>groups</a:t>
            </a:r>
            <a:endParaRPr sz="15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00" y="2906723"/>
            <a:ext cx="7999950" cy="178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E5D61-CC6F-5954-4112-46EFB8F29638}"/>
              </a:ext>
            </a:extLst>
          </p:cNvPr>
          <p:cNvSpPr txBox="1"/>
          <p:nvPr/>
        </p:nvSpPr>
        <p:spPr>
          <a:xfrm>
            <a:off x="2667000" y="4095750"/>
            <a:ext cx="68580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Wendy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3E464-EDA4-508C-A226-5F2397E5D0BB}"/>
              </a:ext>
            </a:extLst>
          </p:cNvPr>
          <p:cNvSpPr txBox="1"/>
          <p:nvPr/>
        </p:nvSpPr>
        <p:spPr>
          <a:xfrm>
            <a:off x="4735025" y="4095750"/>
            <a:ext cx="68580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Kat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1E18B-4EBC-5FAE-ECC6-CA81A5E2B871}"/>
              </a:ext>
            </a:extLst>
          </p:cNvPr>
          <p:cNvSpPr txBox="1"/>
          <p:nvPr/>
        </p:nvSpPr>
        <p:spPr>
          <a:xfrm>
            <a:off x="7315200" y="4095750"/>
            <a:ext cx="68580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Nicky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F9696-3EFA-C742-3A98-079ED0BD0860}"/>
              </a:ext>
            </a:extLst>
          </p:cNvPr>
          <p:cNvSpPr txBox="1"/>
          <p:nvPr/>
        </p:nvSpPr>
        <p:spPr>
          <a:xfrm>
            <a:off x="598974" y="4095749"/>
            <a:ext cx="7726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Natasha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2EA97-9CB5-51A8-649F-0D3BE8190C90}"/>
              </a:ext>
            </a:extLst>
          </p:cNvPr>
          <p:cNvSpPr txBox="1"/>
          <p:nvPr/>
        </p:nvSpPr>
        <p:spPr>
          <a:xfrm>
            <a:off x="1589575" y="4091713"/>
            <a:ext cx="7726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Pat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F0154-A9D4-22A3-3AFF-F3DBEAA3190C}"/>
              </a:ext>
            </a:extLst>
          </p:cNvPr>
          <p:cNvSpPr txBox="1"/>
          <p:nvPr/>
        </p:nvSpPr>
        <p:spPr>
          <a:xfrm>
            <a:off x="5837968" y="4092262"/>
            <a:ext cx="7726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Liz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22222"/>
                </a:solidFill>
              </a:rPr>
              <a:t>Other</a:t>
            </a:r>
            <a:r>
              <a:rPr spc="-130" dirty="0">
                <a:solidFill>
                  <a:srgbClr val="222222"/>
                </a:solidFill>
              </a:rPr>
              <a:t> </a:t>
            </a:r>
            <a:r>
              <a:rPr dirty="0">
                <a:solidFill>
                  <a:srgbClr val="222222"/>
                </a:solidFill>
              </a:rPr>
              <a:t>things</a:t>
            </a:r>
            <a:r>
              <a:rPr spc="-125" dirty="0">
                <a:solidFill>
                  <a:srgbClr val="222222"/>
                </a:solidFill>
              </a:rPr>
              <a:t> </a:t>
            </a:r>
            <a:r>
              <a:rPr spc="65" dirty="0">
                <a:solidFill>
                  <a:srgbClr val="222222"/>
                </a:solidFill>
              </a:rPr>
              <a:t>to</a:t>
            </a:r>
            <a:r>
              <a:rPr spc="-25" dirty="0">
                <a:solidFill>
                  <a:srgbClr val="222222"/>
                </a:solidFill>
              </a:rPr>
              <a:t> </a:t>
            </a:r>
            <a:r>
              <a:rPr spc="-45" dirty="0">
                <a:solidFill>
                  <a:srgbClr val="222222"/>
                </a:solidFill>
              </a:rPr>
              <a:t>consider…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875" y="1213780"/>
            <a:ext cx="8306434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1320" indent="4826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Regions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-</a:t>
            </a:r>
            <a:r>
              <a:rPr sz="1800" spc="-2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02124"/>
                </a:solidFill>
                <a:latin typeface="Arial"/>
                <a:cs typeface="Arial"/>
              </a:rPr>
              <a:t>Real-</a:t>
            </a:r>
            <a:r>
              <a:rPr sz="1800" spc="-10" dirty="0">
                <a:solidFill>
                  <a:srgbClr val="202124"/>
                </a:solidFill>
                <a:latin typeface="Arial"/>
                <a:cs typeface="Arial"/>
              </a:rPr>
              <a:t>life</a:t>
            </a:r>
            <a:r>
              <a:rPr sz="1800" spc="-25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geographic</a:t>
            </a:r>
            <a:r>
              <a:rPr sz="1800" spc="-2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location</a:t>
            </a:r>
            <a:r>
              <a:rPr sz="1800" spc="-25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where</a:t>
            </a:r>
            <a:r>
              <a:rPr sz="1800" spc="-2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your</a:t>
            </a:r>
            <a:r>
              <a:rPr sz="1800" spc="-25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public</a:t>
            </a:r>
            <a:r>
              <a:rPr sz="1800" spc="-2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cloud</a:t>
            </a:r>
            <a:r>
              <a:rPr sz="1800" spc="-25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resources</a:t>
            </a:r>
            <a:r>
              <a:rPr sz="1800" spc="-2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02124"/>
                </a:solidFill>
                <a:latin typeface="Arial"/>
                <a:cs typeface="Arial"/>
              </a:rPr>
              <a:t>are </a:t>
            </a:r>
            <a:r>
              <a:rPr sz="1800" spc="-10" dirty="0">
                <a:solidFill>
                  <a:srgbClr val="202124"/>
                </a:solidFill>
                <a:latin typeface="Arial"/>
                <a:cs typeface="Arial"/>
              </a:rPr>
              <a:t>located.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Availability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Zones</a:t>
            </a:r>
            <a:r>
              <a:rPr sz="18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-</a:t>
            </a:r>
            <a:r>
              <a:rPr sz="18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Isolated</a:t>
            </a:r>
            <a:r>
              <a:rPr sz="1800" spc="-5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areas</a:t>
            </a:r>
            <a:r>
              <a:rPr sz="1800" spc="-5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located</a:t>
            </a:r>
            <a:r>
              <a:rPr sz="1800" spc="-5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within</a:t>
            </a:r>
            <a:r>
              <a:rPr sz="1800" spc="-5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speciﬁc</a:t>
            </a:r>
            <a:r>
              <a:rPr sz="1800" spc="-5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02124"/>
                </a:solidFill>
                <a:latin typeface="Arial"/>
                <a:cs typeface="Arial"/>
              </a:rPr>
              <a:t>regions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.</a:t>
            </a:r>
            <a:r>
              <a:rPr sz="18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0F252F"/>
                </a:solidFill>
                <a:latin typeface="Arial"/>
                <a:cs typeface="Arial"/>
              </a:rPr>
              <a:t>(Usually</a:t>
            </a:r>
            <a:r>
              <a:rPr sz="18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min</a:t>
            </a:r>
            <a:r>
              <a:rPr sz="18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of</a:t>
            </a:r>
            <a:r>
              <a:rPr sz="18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2)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327025">
              <a:lnSpc>
                <a:spcPct val="100000"/>
              </a:lnSpc>
            </a:pP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Data</a:t>
            </a:r>
            <a:r>
              <a:rPr sz="1800" spc="-6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Centers</a:t>
            </a:r>
            <a:r>
              <a:rPr sz="1800" spc="-5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-</a:t>
            </a:r>
            <a:r>
              <a:rPr sz="1800" spc="-5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Physical</a:t>
            </a:r>
            <a:r>
              <a:rPr sz="1800" spc="-5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locations</a:t>
            </a:r>
            <a:r>
              <a:rPr sz="1800" spc="-5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within</a:t>
            </a:r>
            <a:r>
              <a:rPr sz="1800" spc="-5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Availability</a:t>
            </a:r>
            <a:r>
              <a:rPr sz="1800" spc="-5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Zones</a:t>
            </a:r>
            <a:r>
              <a:rPr sz="1800" spc="-5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to</a:t>
            </a:r>
            <a:r>
              <a:rPr sz="1800" spc="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provision</a:t>
            </a:r>
            <a:r>
              <a:rPr sz="1800" spc="-5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services. </a:t>
            </a:r>
            <a:r>
              <a:rPr sz="1800" spc="-70" dirty="0">
                <a:solidFill>
                  <a:srgbClr val="0F252F"/>
                </a:solidFill>
                <a:latin typeface="Arial"/>
                <a:cs typeface="Arial"/>
              </a:rPr>
              <a:t>(Min</a:t>
            </a:r>
            <a:r>
              <a:rPr sz="1800" spc="-8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1</a:t>
            </a:r>
            <a:r>
              <a:rPr sz="1800" spc="-8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per</a:t>
            </a:r>
            <a:r>
              <a:rPr sz="1800" spc="-8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AZ)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71755">
              <a:lnSpc>
                <a:spcPct val="100000"/>
              </a:lnSpc>
            </a:pP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Edge</a:t>
            </a:r>
            <a:r>
              <a:rPr sz="18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Locations</a:t>
            </a:r>
            <a:r>
              <a:rPr sz="1800" spc="-3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-</a:t>
            </a:r>
            <a:r>
              <a:rPr sz="1800" spc="-3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Sites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cache</a:t>
            </a:r>
            <a:r>
              <a:rPr sz="1800" spc="-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copies</a:t>
            </a:r>
            <a:r>
              <a:rPr sz="1800" spc="-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content</a:t>
            </a:r>
            <a:r>
              <a:rPr sz="1800" spc="-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for</a:t>
            </a:r>
            <a:r>
              <a:rPr sz="1800" spc="-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faster</a:t>
            </a:r>
            <a:r>
              <a:rPr sz="1800" spc="-35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02124"/>
                </a:solidFill>
                <a:latin typeface="Arial"/>
                <a:cs typeface="Arial"/>
              </a:rPr>
              <a:t>delivery</a:t>
            </a:r>
            <a:r>
              <a:rPr sz="1800" spc="-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to</a:t>
            </a:r>
            <a:r>
              <a:rPr sz="1800" spc="4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02124"/>
                </a:solidFill>
                <a:latin typeface="Arial"/>
                <a:cs typeface="Arial"/>
              </a:rPr>
              <a:t>users </a:t>
            </a:r>
            <a:r>
              <a:rPr sz="1800" spc="75" dirty="0">
                <a:solidFill>
                  <a:srgbClr val="202124"/>
                </a:solidFill>
                <a:latin typeface="Arial"/>
                <a:cs typeface="Arial"/>
              </a:rPr>
              <a:t>at</a:t>
            </a:r>
            <a:r>
              <a:rPr sz="1800" spc="-10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any</a:t>
            </a:r>
            <a:r>
              <a:rPr sz="1800" spc="-95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02124"/>
                </a:solidFill>
                <a:latin typeface="Arial"/>
                <a:cs typeface="Arial"/>
              </a:rPr>
              <a:t>location.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What</a:t>
            </a:r>
            <a:r>
              <a:rPr spc="-175" dirty="0"/>
              <a:t> </a:t>
            </a:r>
            <a:r>
              <a:rPr spc="-60" dirty="0"/>
              <a:t>is</a:t>
            </a:r>
            <a:r>
              <a:rPr spc="-170" dirty="0"/>
              <a:t> </a:t>
            </a:r>
            <a:r>
              <a:rPr spc="-80" dirty="0"/>
              <a:t>AWS’</a:t>
            </a:r>
            <a:r>
              <a:rPr spc="-170" dirty="0"/>
              <a:t> </a:t>
            </a:r>
            <a:r>
              <a:rPr spc="-20" dirty="0"/>
              <a:t>version</a:t>
            </a:r>
            <a:r>
              <a:rPr spc="-170" dirty="0"/>
              <a:t> </a:t>
            </a:r>
            <a:r>
              <a:rPr spc="50" dirty="0"/>
              <a:t>of</a:t>
            </a:r>
            <a:r>
              <a:rPr spc="-170" dirty="0"/>
              <a:t> </a:t>
            </a:r>
            <a:r>
              <a:rPr spc="120" dirty="0"/>
              <a:t>a</a:t>
            </a:r>
            <a:r>
              <a:rPr spc="-175" dirty="0"/>
              <a:t> </a:t>
            </a:r>
            <a:r>
              <a:rPr dirty="0"/>
              <a:t>virtual</a:t>
            </a:r>
            <a:r>
              <a:rPr spc="-170" dirty="0"/>
              <a:t> </a:t>
            </a:r>
            <a:r>
              <a:rPr spc="-10" dirty="0"/>
              <a:t>machine?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899" y="1195781"/>
            <a:ext cx="4343400" cy="235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Elastic</a:t>
            </a:r>
            <a:r>
              <a:rPr sz="1800" spc="-7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Cloud</a:t>
            </a:r>
            <a:r>
              <a:rPr sz="1800" spc="-7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Computing</a:t>
            </a:r>
            <a:r>
              <a:rPr sz="1800" spc="-7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or</a:t>
            </a:r>
            <a:r>
              <a:rPr sz="1800" spc="-75" dirty="0">
                <a:solidFill>
                  <a:srgbClr val="0F252F"/>
                </a:solidFill>
                <a:latin typeface="Arial"/>
                <a:cs typeface="Arial"/>
              </a:rPr>
              <a:t> EC2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instances.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500" spc="-60" dirty="0">
                <a:solidFill>
                  <a:srgbClr val="0F252F"/>
                </a:solidFill>
                <a:latin typeface="Arial"/>
                <a:cs typeface="Arial"/>
              </a:rPr>
              <a:t>You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can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conﬁgure</a:t>
            </a:r>
            <a:r>
              <a:rPr sz="1500" spc="-2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things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such</a:t>
            </a:r>
            <a:r>
              <a:rPr sz="1500" spc="-2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as: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spc="-85" dirty="0">
                <a:solidFill>
                  <a:srgbClr val="0F252F"/>
                </a:solidFill>
                <a:latin typeface="Arial"/>
                <a:cs typeface="Arial"/>
              </a:rPr>
              <a:t>OS:</a:t>
            </a:r>
            <a:r>
              <a:rPr sz="1500" spc="-8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Linux/Windows/Mac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Compute</a:t>
            </a:r>
            <a:r>
              <a:rPr sz="15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0F252F"/>
                </a:solidFill>
                <a:latin typeface="Arial"/>
                <a:cs typeface="Arial"/>
              </a:rPr>
              <a:t>power:</a:t>
            </a:r>
            <a:r>
              <a:rPr sz="1500" spc="-3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CPU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Memory: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RAM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Storage:</a:t>
            </a:r>
            <a:r>
              <a:rPr sz="1500" spc="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Network</a:t>
            </a:r>
            <a:r>
              <a:rPr sz="1500" spc="3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attached</a:t>
            </a:r>
            <a:r>
              <a:rPr sz="1500" spc="3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or</a:t>
            </a:r>
            <a:r>
              <a:rPr sz="1500" spc="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hardware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Network:</a:t>
            </a:r>
            <a:r>
              <a:rPr sz="1500" spc="-5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Speed,</a:t>
            </a:r>
            <a:r>
              <a:rPr sz="1500" spc="-5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0F252F"/>
                </a:solidFill>
                <a:latin typeface="Arial"/>
                <a:cs typeface="Arial"/>
              </a:rPr>
              <a:t>IP</a:t>
            </a:r>
            <a:r>
              <a:rPr sz="1500" spc="-5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Address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Security:</a:t>
            </a:r>
            <a:r>
              <a:rPr sz="1500" spc="-6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Firewalls,</a:t>
            </a:r>
            <a:r>
              <a:rPr sz="1500" spc="-5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Security</a:t>
            </a:r>
            <a:r>
              <a:rPr sz="1500" spc="-5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Groups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Bootstrap</a:t>
            </a:r>
            <a:r>
              <a:rPr sz="1500" spc="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Scripts:</a:t>
            </a:r>
            <a:r>
              <a:rPr sz="1500" spc="-1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First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launch</a:t>
            </a:r>
            <a:r>
              <a:rPr sz="1500" spc="-1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conﬁguration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362" y="150300"/>
            <a:ext cx="2628625" cy="49931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</a:rPr>
              <a:t>So</a:t>
            </a:r>
            <a:r>
              <a:rPr spc="-110" dirty="0">
                <a:solidFill>
                  <a:srgbClr val="FFFFFF"/>
                </a:solidFill>
              </a:rPr>
              <a:t> </a:t>
            </a:r>
            <a:r>
              <a:rPr spc="80" dirty="0">
                <a:solidFill>
                  <a:srgbClr val="FFFFFF"/>
                </a:solidFill>
              </a:rPr>
              <a:t>what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40" dirty="0">
                <a:solidFill>
                  <a:srgbClr val="FFFFFF"/>
                </a:solidFill>
              </a:rPr>
              <a:t>will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we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make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50495"/>
          </a:xfrm>
          <a:custGeom>
            <a:avLst/>
            <a:gdLst/>
            <a:ahLst/>
            <a:cxnLst/>
            <a:rect l="l" t="t" r="r" b="b"/>
            <a:pathLst>
              <a:path w="9144000" h="150495">
                <a:moveTo>
                  <a:pt x="9143999" y="150299"/>
                </a:moveTo>
                <a:lnTo>
                  <a:pt x="0" y="1502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50299"/>
                </a:lnTo>
                <a:close/>
              </a:path>
            </a:pathLst>
          </a:custGeom>
          <a:solidFill>
            <a:srgbClr val="E6C37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45225" y="1890649"/>
            <a:ext cx="8098790" cy="3253104"/>
            <a:chOff x="1045225" y="1890649"/>
            <a:chExt cx="8098790" cy="32531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20" y="3801775"/>
              <a:ext cx="1570974" cy="1341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5225" y="1890649"/>
              <a:ext cx="6723394" cy="29480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048963" y="1278447"/>
            <a:ext cx="4893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Console,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 EC2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22222"/>
                </a:solidFill>
              </a:rPr>
              <a:t>Load</a:t>
            </a:r>
            <a:r>
              <a:rPr spc="-50" dirty="0">
                <a:solidFill>
                  <a:srgbClr val="222222"/>
                </a:solidFill>
              </a:rPr>
              <a:t> </a:t>
            </a:r>
            <a:r>
              <a:rPr spc="-10" dirty="0">
                <a:solidFill>
                  <a:srgbClr val="222222"/>
                </a:solidFill>
              </a:rPr>
              <a:t>Balancers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900" y="1201230"/>
            <a:ext cx="5826125" cy="272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Load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balancers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are</a:t>
            </a:r>
            <a:r>
              <a:rPr sz="1800" spc="-20" dirty="0">
                <a:solidFill>
                  <a:srgbClr val="0F252F"/>
                </a:solidFill>
                <a:latin typeface="Arial"/>
                <a:cs typeface="Arial"/>
              </a:rPr>
              <a:t> servers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0F252F"/>
                </a:solidFill>
                <a:latin typeface="Arial"/>
                <a:cs typeface="Arial"/>
              </a:rPr>
              <a:t>that</a:t>
            </a:r>
            <a:r>
              <a:rPr sz="1800" spc="-2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forward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internet</a:t>
            </a:r>
            <a:r>
              <a:rPr sz="1800" spc="-2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0F252F"/>
                </a:solidFill>
                <a:latin typeface="Arial"/>
                <a:cs typeface="Arial"/>
              </a:rPr>
              <a:t>traﬃc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 to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multiple</a:t>
            </a:r>
            <a:r>
              <a:rPr sz="1800" spc="-3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F252F"/>
                </a:solidFill>
                <a:latin typeface="Arial"/>
                <a:cs typeface="Arial"/>
              </a:rPr>
              <a:t>servers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downstream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spc="-40" dirty="0">
                <a:solidFill>
                  <a:srgbClr val="0F252F"/>
                </a:solidFill>
                <a:latin typeface="Arial"/>
                <a:cs typeface="Arial"/>
              </a:rPr>
              <a:t>This</a:t>
            </a:r>
            <a:r>
              <a:rPr sz="1800" spc="-9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allows</a:t>
            </a:r>
            <a:r>
              <a:rPr sz="1800" spc="-9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you</a:t>
            </a:r>
            <a:r>
              <a:rPr sz="1800" spc="-9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to: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Spread</a:t>
            </a:r>
            <a:r>
              <a:rPr sz="1800" spc="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load</a:t>
            </a:r>
            <a:r>
              <a:rPr sz="1800" spc="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across</a:t>
            </a:r>
            <a:r>
              <a:rPr sz="1800" spc="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multiple</a:t>
            </a:r>
            <a:r>
              <a:rPr sz="1800" spc="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downstream</a:t>
            </a:r>
            <a:r>
              <a:rPr sz="1800" spc="1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instances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Expose</a:t>
            </a:r>
            <a:r>
              <a:rPr sz="1800" spc="-7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0F252F"/>
                </a:solidFill>
                <a:latin typeface="Arial"/>
                <a:cs typeface="Arial"/>
              </a:rPr>
              <a:t>a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single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point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of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access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to your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Handle</a:t>
            </a:r>
            <a:r>
              <a:rPr sz="1800" spc="-8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failures</a:t>
            </a:r>
            <a:r>
              <a:rPr sz="1800" spc="-8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of</a:t>
            </a:r>
            <a:r>
              <a:rPr sz="1800" spc="-8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instances</a:t>
            </a:r>
            <a:endParaRPr sz="1800">
              <a:latin typeface="Arial"/>
              <a:cs typeface="Arial"/>
            </a:endParaRPr>
          </a:p>
          <a:p>
            <a:pPr marL="469900" marR="132080" indent="-36703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Perform</a:t>
            </a:r>
            <a:r>
              <a:rPr sz="1800" spc="-3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regular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health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checks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on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instances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without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disrupting</a:t>
            </a:r>
            <a:r>
              <a:rPr sz="1800" spc="11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800" spc="-20" dirty="0">
                <a:solidFill>
                  <a:srgbClr val="0F252F"/>
                </a:solidFill>
                <a:latin typeface="Arial"/>
                <a:cs typeface="Arial"/>
              </a:rPr>
              <a:t>Provide</a:t>
            </a:r>
            <a:r>
              <a:rPr sz="18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0F252F"/>
                </a:solidFill>
                <a:latin typeface="Arial"/>
                <a:cs typeface="Arial"/>
              </a:rPr>
              <a:t>SSL</a:t>
            </a:r>
            <a:r>
              <a:rPr sz="18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termination</a:t>
            </a:r>
            <a:r>
              <a:rPr sz="18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0F252F"/>
                </a:solidFill>
                <a:latin typeface="Arial"/>
                <a:cs typeface="Arial"/>
              </a:rPr>
              <a:t>(HTTPS)</a:t>
            </a:r>
            <a:r>
              <a:rPr sz="18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to</a:t>
            </a:r>
            <a:r>
              <a:rPr sz="1800" spc="2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your</a:t>
            </a:r>
            <a:r>
              <a:rPr sz="18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websites.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4099" y="1393150"/>
            <a:ext cx="2378125" cy="3109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564" y="2191794"/>
            <a:ext cx="46113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Let’s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look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130" dirty="0">
                <a:solidFill>
                  <a:srgbClr val="FFFFFF"/>
                </a:solidFill>
              </a:rPr>
              <a:t>at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105" dirty="0">
                <a:solidFill>
                  <a:srgbClr val="FFFFFF"/>
                </a:solidFill>
              </a:rPr>
              <a:t>ELB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in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60" dirty="0">
                <a:solidFill>
                  <a:srgbClr val="FFFFFF"/>
                </a:solidFill>
              </a:rPr>
              <a:t>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50495"/>
          </a:xfrm>
          <a:custGeom>
            <a:avLst/>
            <a:gdLst/>
            <a:ahLst/>
            <a:cxnLst/>
            <a:rect l="l" t="t" r="r" b="b"/>
            <a:pathLst>
              <a:path w="9144000" h="150495">
                <a:moveTo>
                  <a:pt x="9143999" y="150299"/>
                </a:moveTo>
                <a:lnTo>
                  <a:pt x="0" y="1502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50299"/>
                </a:lnTo>
                <a:close/>
              </a:path>
            </a:pathLst>
          </a:custGeom>
          <a:solidFill>
            <a:srgbClr val="E6C37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3019" y="3801775"/>
            <a:ext cx="1570974" cy="13417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Scalability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899" y="1197305"/>
            <a:ext cx="5325745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6070" algn="just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Scalability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means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0F252F"/>
                </a:solidFill>
                <a:latin typeface="Arial"/>
                <a:cs typeface="Arial"/>
              </a:rPr>
              <a:t>that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an</a:t>
            </a:r>
            <a:r>
              <a:rPr sz="1500" spc="-2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application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or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system</a:t>
            </a:r>
            <a:r>
              <a:rPr sz="1500" spc="-2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can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handle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greater</a:t>
            </a:r>
            <a:r>
              <a:rPr sz="1500" spc="1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loads</a:t>
            </a:r>
            <a:r>
              <a:rPr sz="1500" spc="1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by</a:t>
            </a:r>
            <a:r>
              <a:rPr sz="1500" spc="1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adapting</a:t>
            </a:r>
            <a:r>
              <a:rPr sz="1500" spc="1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and</a:t>
            </a:r>
            <a:r>
              <a:rPr sz="1500" spc="1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provisioning</a:t>
            </a:r>
            <a:r>
              <a:rPr sz="1500" spc="1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more</a:t>
            </a:r>
            <a:r>
              <a:rPr sz="1500" spc="1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resources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when</a:t>
            </a:r>
            <a:r>
              <a:rPr sz="15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needed.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There</a:t>
            </a:r>
            <a:r>
              <a:rPr sz="15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are</a:t>
            </a:r>
            <a:r>
              <a:rPr sz="1500" spc="-6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0F252F"/>
                </a:solidFill>
                <a:latin typeface="Arial"/>
                <a:cs typeface="Arial"/>
              </a:rPr>
              <a:t>2</a:t>
            </a:r>
            <a:r>
              <a:rPr sz="1500" spc="-6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types</a:t>
            </a:r>
            <a:r>
              <a:rPr sz="1500" spc="-6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of</a:t>
            </a:r>
            <a:r>
              <a:rPr sz="1500" spc="-6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scalability: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Vertical</a:t>
            </a:r>
            <a:r>
              <a:rPr sz="1500" spc="-3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Scalability</a:t>
            </a:r>
            <a:endParaRPr sz="1500">
              <a:latin typeface="Arial"/>
              <a:cs typeface="Arial"/>
            </a:endParaRPr>
          </a:p>
          <a:p>
            <a:pPr marL="469900" marR="87630">
              <a:lnSpc>
                <a:spcPct val="100000"/>
              </a:lnSpc>
            </a:pPr>
            <a:r>
              <a:rPr sz="1500" spc="-35" dirty="0">
                <a:solidFill>
                  <a:srgbClr val="0F252F"/>
                </a:solidFill>
                <a:latin typeface="Arial"/>
                <a:cs typeface="Arial"/>
              </a:rPr>
              <a:t>This</a:t>
            </a:r>
            <a:r>
              <a:rPr sz="15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means</a:t>
            </a:r>
            <a:r>
              <a:rPr sz="15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increasing</a:t>
            </a:r>
            <a:r>
              <a:rPr sz="15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the</a:t>
            </a:r>
            <a:r>
              <a:rPr sz="15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0F252F"/>
                </a:solidFill>
                <a:latin typeface="Arial"/>
                <a:cs typeface="Arial"/>
              </a:rPr>
              <a:t>size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of</a:t>
            </a:r>
            <a:r>
              <a:rPr sz="15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the</a:t>
            </a:r>
            <a:r>
              <a:rPr sz="15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instance</a:t>
            </a:r>
            <a:r>
              <a:rPr sz="15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by</a:t>
            </a:r>
            <a:r>
              <a:rPr sz="15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adding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more</a:t>
            </a:r>
            <a:r>
              <a:rPr sz="1500" spc="-5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0F252F"/>
                </a:solidFill>
                <a:latin typeface="Arial"/>
                <a:cs typeface="Arial"/>
              </a:rPr>
              <a:t>CPU,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rgbClr val="0F252F"/>
                </a:solidFill>
                <a:latin typeface="Arial"/>
                <a:cs typeface="Arial"/>
              </a:rPr>
              <a:t>RAM,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Storage,</a:t>
            </a:r>
            <a:r>
              <a:rPr sz="1500" spc="-5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Networking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speed,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etc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Horizontal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Scaling</a:t>
            </a:r>
            <a:endParaRPr sz="15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</a:pPr>
            <a:r>
              <a:rPr sz="1500" spc="-35" dirty="0">
                <a:solidFill>
                  <a:srgbClr val="0F252F"/>
                </a:solidFill>
                <a:latin typeface="Arial"/>
                <a:cs typeface="Arial"/>
              </a:rPr>
              <a:t>This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means</a:t>
            </a:r>
            <a:r>
              <a:rPr sz="15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increasing</a:t>
            </a:r>
            <a:r>
              <a:rPr sz="15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the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number</a:t>
            </a:r>
            <a:r>
              <a:rPr sz="15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of</a:t>
            </a:r>
            <a:r>
              <a:rPr sz="15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instances</a:t>
            </a:r>
            <a:r>
              <a:rPr sz="15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140" dirty="0">
                <a:solidFill>
                  <a:srgbClr val="0F252F"/>
                </a:solidFill>
                <a:latin typeface="Arial"/>
                <a:cs typeface="Arial"/>
              </a:rPr>
              <a:t>/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systems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for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your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application.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Known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as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distributed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systems.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8625" y="723900"/>
            <a:ext cx="2949974" cy="31284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0299"/>
            <a:ext cx="5749761" cy="49931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7544" y="2191794"/>
            <a:ext cx="46913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Let’s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look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130" dirty="0">
                <a:solidFill>
                  <a:srgbClr val="FFFFFF"/>
                </a:solidFill>
              </a:rPr>
              <a:t>at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140" dirty="0">
                <a:solidFill>
                  <a:srgbClr val="FFFFFF"/>
                </a:solidFill>
              </a:rPr>
              <a:t>ASG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in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60" dirty="0">
                <a:solidFill>
                  <a:srgbClr val="FFFFFF"/>
                </a:solidFill>
              </a:rPr>
              <a:t>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50495"/>
          </a:xfrm>
          <a:custGeom>
            <a:avLst/>
            <a:gdLst/>
            <a:ahLst/>
            <a:cxnLst/>
            <a:rect l="l" t="t" r="r" b="b"/>
            <a:pathLst>
              <a:path w="9144000" h="150495">
                <a:moveTo>
                  <a:pt x="9143999" y="150299"/>
                </a:moveTo>
                <a:lnTo>
                  <a:pt x="0" y="1502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50299"/>
                </a:lnTo>
                <a:close/>
              </a:path>
            </a:pathLst>
          </a:custGeom>
          <a:solidFill>
            <a:srgbClr val="E6C37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3019" y="3801775"/>
            <a:ext cx="1570974" cy="13417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Serverless</a:t>
            </a:r>
            <a:r>
              <a:rPr spc="-160" dirty="0"/>
              <a:t> </a:t>
            </a:r>
            <a:r>
              <a:rPr spc="-10" dirty="0"/>
              <a:t>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899" y="1194256"/>
            <a:ext cx="7959725" cy="226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0830">
              <a:lnSpc>
                <a:spcPct val="100000"/>
              </a:lnSpc>
              <a:spcBef>
                <a:spcPts val="100"/>
              </a:spcBef>
            </a:pPr>
            <a:r>
              <a:rPr sz="2100" spc="-35" dirty="0">
                <a:solidFill>
                  <a:srgbClr val="0F252F"/>
                </a:solidFill>
                <a:latin typeface="Arial"/>
                <a:cs typeface="Arial"/>
              </a:rPr>
              <a:t>Serverless</a:t>
            </a:r>
            <a:r>
              <a:rPr sz="2100" spc="-7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storage</a:t>
            </a:r>
            <a:r>
              <a:rPr sz="21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F252F"/>
                </a:solidFill>
                <a:latin typeface="Arial"/>
                <a:cs typeface="Arial"/>
              </a:rPr>
              <a:t>gives</a:t>
            </a:r>
            <a:r>
              <a:rPr sz="21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0F252F"/>
                </a:solidFill>
                <a:latin typeface="Arial"/>
                <a:cs typeface="Arial"/>
              </a:rPr>
              <a:t>us</a:t>
            </a:r>
            <a:r>
              <a:rPr sz="21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so many</a:t>
            </a:r>
            <a:r>
              <a:rPr sz="21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options</a:t>
            </a:r>
            <a:r>
              <a:rPr sz="21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55" dirty="0">
                <a:solidFill>
                  <a:srgbClr val="0F252F"/>
                </a:solidFill>
                <a:latin typeface="Arial"/>
                <a:cs typeface="Arial"/>
              </a:rPr>
              <a:t>and</a:t>
            </a:r>
            <a:r>
              <a:rPr sz="21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are</a:t>
            </a:r>
            <a:r>
              <a:rPr sz="21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the</a:t>
            </a:r>
            <a:r>
              <a:rPr sz="2100" spc="-7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F252F"/>
                </a:solidFill>
                <a:latin typeface="Arial"/>
                <a:cs typeface="Arial"/>
              </a:rPr>
              <a:t>building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blocks</a:t>
            </a:r>
            <a:r>
              <a:rPr sz="21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of</a:t>
            </a:r>
            <a:r>
              <a:rPr sz="21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many</a:t>
            </a:r>
            <a:r>
              <a:rPr sz="21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cloud</a:t>
            </a:r>
            <a:r>
              <a:rPr sz="21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F252F"/>
                </a:solidFill>
                <a:latin typeface="Arial"/>
                <a:cs typeface="Arial"/>
              </a:rPr>
              <a:t>services</a:t>
            </a:r>
            <a:endParaRPr sz="2100">
              <a:latin typeface="Arial"/>
              <a:cs typeface="Arial"/>
            </a:endParaRPr>
          </a:p>
          <a:p>
            <a:pPr marL="469900" marR="334010" indent="-367030">
              <a:lnSpc>
                <a:spcPct val="100000"/>
              </a:lnSpc>
              <a:spcBef>
                <a:spcPts val="1810"/>
              </a:spcBef>
              <a:buChar char="●"/>
              <a:tabLst>
                <a:tab pos="469900" algn="l"/>
              </a:tabLst>
            </a:pPr>
            <a:r>
              <a:rPr sz="1800" spc="-60" dirty="0">
                <a:solidFill>
                  <a:srgbClr val="0F252F"/>
                </a:solidFill>
                <a:latin typeface="Arial"/>
                <a:cs typeface="Arial"/>
              </a:rPr>
              <a:t>AWS S3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buckets</a:t>
            </a:r>
            <a:r>
              <a:rPr sz="1800" spc="-6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0F252F"/>
                </a:solidFill>
                <a:latin typeface="Arial"/>
                <a:cs typeface="Arial"/>
              </a:rPr>
              <a:t>(Simple</a:t>
            </a:r>
            <a:r>
              <a:rPr sz="1800" spc="-6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Storage</a:t>
            </a:r>
            <a:r>
              <a:rPr sz="1800" spc="-6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0F252F"/>
                </a:solidFill>
                <a:latin typeface="Arial"/>
                <a:cs typeface="Arial"/>
              </a:rPr>
              <a:t>Service)</a:t>
            </a:r>
            <a:r>
              <a:rPr sz="1800" spc="-6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are</a:t>
            </a:r>
            <a:r>
              <a:rPr sz="1800" spc="-5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an</a:t>
            </a:r>
            <a:r>
              <a:rPr sz="1800" spc="-6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example</a:t>
            </a:r>
            <a:r>
              <a:rPr sz="1800" spc="-6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of</a:t>
            </a:r>
            <a:r>
              <a:rPr sz="1800" spc="-6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serverless storage.</a:t>
            </a:r>
            <a:endParaRPr sz="1800">
              <a:latin typeface="Arial"/>
              <a:cs typeface="Arial"/>
            </a:endParaRPr>
          </a:p>
          <a:p>
            <a:pPr marL="469900" marR="5080" indent="-36703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They</a:t>
            </a:r>
            <a:r>
              <a:rPr sz="1800" spc="-8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do have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0F252F"/>
                </a:solidFill>
                <a:latin typeface="Arial"/>
                <a:cs typeface="Arial"/>
              </a:rPr>
              <a:t>a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server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0F252F"/>
                </a:solidFill>
                <a:latin typeface="Arial"/>
                <a:cs typeface="Arial"/>
              </a:rPr>
              <a:t>but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we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are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not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concerned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with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where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it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0F252F"/>
                </a:solidFill>
                <a:latin typeface="Arial"/>
                <a:cs typeface="Arial"/>
              </a:rPr>
              <a:t>is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or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how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F252F"/>
                </a:solidFill>
                <a:latin typeface="Arial"/>
                <a:cs typeface="Arial"/>
              </a:rPr>
              <a:t>it’s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running.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800" spc="-70" dirty="0">
                <a:solidFill>
                  <a:srgbClr val="0F252F"/>
                </a:solidFill>
                <a:latin typeface="Arial"/>
                <a:cs typeface="Arial"/>
              </a:rPr>
              <a:t>You</a:t>
            </a:r>
            <a:r>
              <a:rPr sz="1800" spc="-8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can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use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0F252F"/>
                </a:solidFill>
                <a:latin typeface="Arial"/>
                <a:cs typeface="Arial"/>
              </a:rPr>
              <a:t>S3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buckets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to host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0F252F"/>
                </a:solidFill>
                <a:latin typeface="Arial"/>
                <a:cs typeface="Arial"/>
              </a:rPr>
              <a:t>a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website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or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store</a:t>
            </a:r>
            <a:r>
              <a:rPr sz="18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ﬁles.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22222"/>
                </a:solidFill>
              </a:rPr>
              <a:t>Learning </a:t>
            </a:r>
            <a:r>
              <a:rPr spc="-10" dirty="0">
                <a:solidFill>
                  <a:srgbClr val="222222"/>
                </a:solidFill>
              </a:rPr>
              <a:t>Objectives: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712" y="1275905"/>
            <a:ext cx="7948295" cy="226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solidFill>
                  <a:srgbClr val="222222"/>
                </a:solidFill>
                <a:latin typeface="Arial"/>
                <a:cs typeface="Arial"/>
              </a:rPr>
              <a:t>By</a:t>
            </a:r>
            <a:r>
              <a:rPr sz="2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end</a:t>
            </a:r>
            <a:r>
              <a:rPr sz="2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2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spc="50" dirty="0">
                <a:solidFill>
                  <a:srgbClr val="222222"/>
                </a:solidFill>
                <a:latin typeface="Arial"/>
                <a:cs typeface="Arial"/>
              </a:rPr>
              <a:t>today</a:t>
            </a:r>
            <a:r>
              <a:rPr sz="2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you</a:t>
            </a:r>
            <a:r>
              <a:rPr sz="2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222222"/>
                </a:solidFill>
                <a:latin typeface="Arial"/>
                <a:cs typeface="Arial"/>
              </a:rPr>
              <a:t>will</a:t>
            </a:r>
            <a:r>
              <a:rPr sz="2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sz="2100" spc="-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able</a:t>
            </a:r>
            <a:r>
              <a:rPr sz="2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222222"/>
                </a:solidFill>
                <a:latin typeface="Arial"/>
                <a:cs typeface="Arial"/>
              </a:rPr>
              <a:t>to:</a:t>
            </a:r>
            <a:endParaRPr sz="2100">
              <a:latin typeface="Arial"/>
              <a:cs typeface="Arial"/>
            </a:endParaRPr>
          </a:p>
          <a:p>
            <a:pPr marL="370205" indent="-357505">
              <a:lnSpc>
                <a:spcPct val="100000"/>
              </a:lnSpc>
              <a:buChar char="●"/>
              <a:tabLst>
                <a:tab pos="370205" algn="l"/>
              </a:tabLst>
            </a:pPr>
            <a:r>
              <a:rPr sz="2100" spc="-10" dirty="0">
                <a:solidFill>
                  <a:srgbClr val="222222"/>
                </a:solidFill>
                <a:latin typeface="Arial"/>
                <a:cs typeface="Arial"/>
              </a:rPr>
              <a:t>Explain</a:t>
            </a:r>
            <a:r>
              <a:rPr sz="210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how</a:t>
            </a:r>
            <a:r>
              <a:rPr sz="210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code</a:t>
            </a:r>
            <a:r>
              <a:rPr sz="21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spc="-40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210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deployed</a:t>
            </a:r>
            <a:r>
              <a:rPr sz="21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2100" spc="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1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code</a:t>
            </a:r>
            <a:r>
              <a:rPr sz="210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using</a:t>
            </a:r>
            <a:r>
              <a:rPr sz="21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spc="8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210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spc="-30" dirty="0">
                <a:solidFill>
                  <a:srgbClr val="222222"/>
                </a:solidFill>
                <a:latin typeface="Arial"/>
                <a:cs typeface="Arial"/>
              </a:rPr>
              <a:t>CI/CD</a:t>
            </a:r>
            <a:r>
              <a:rPr sz="21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222222"/>
                </a:solidFill>
                <a:latin typeface="Arial"/>
                <a:cs typeface="Arial"/>
              </a:rPr>
              <a:t>pipeline</a:t>
            </a:r>
            <a:endParaRPr sz="2100">
              <a:latin typeface="Arial"/>
              <a:cs typeface="Arial"/>
            </a:endParaRPr>
          </a:p>
          <a:p>
            <a:pPr marL="370205" indent="-357505">
              <a:lnSpc>
                <a:spcPct val="100000"/>
              </a:lnSpc>
              <a:buChar char="●"/>
              <a:tabLst>
                <a:tab pos="370205" algn="l"/>
              </a:tabLst>
            </a:pP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Describe</a:t>
            </a:r>
            <a:r>
              <a:rPr sz="210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210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diﬀerent</a:t>
            </a:r>
            <a:r>
              <a:rPr sz="210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types</a:t>
            </a:r>
            <a:r>
              <a:rPr sz="210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210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cloud</a:t>
            </a:r>
            <a:r>
              <a:rPr sz="210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computing</a:t>
            </a:r>
            <a:r>
              <a:rPr sz="210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222222"/>
                </a:solidFill>
                <a:latin typeface="Arial"/>
                <a:cs typeface="Arial"/>
              </a:rPr>
              <a:t>available</a:t>
            </a:r>
            <a:endParaRPr sz="2100">
              <a:latin typeface="Arial"/>
              <a:cs typeface="Arial"/>
            </a:endParaRPr>
          </a:p>
          <a:p>
            <a:pPr marL="370205" marR="245110" indent="-358140">
              <a:lnSpc>
                <a:spcPct val="100000"/>
              </a:lnSpc>
              <a:buChar char="●"/>
              <a:tabLst>
                <a:tab pos="370205" algn="l"/>
              </a:tabLst>
            </a:pPr>
            <a:r>
              <a:rPr sz="2100" spc="-20" dirty="0">
                <a:solidFill>
                  <a:srgbClr val="222222"/>
                </a:solidFill>
                <a:latin typeface="Arial"/>
                <a:cs typeface="Arial"/>
              </a:rPr>
              <a:t>Set</a:t>
            </a:r>
            <a:r>
              <a:rPr sz="21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up</a:t>
            </a:r>
            <a:r>
              <a:rPr sz="2100" spc="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spc="-80" dirty="0">
                <a:solidFill>
                  <a:srgbClr val="222222"/>
                </a:solidFill>
                <a:latin typeface="Arial"/>
                <a:cs typeface="Arial"/>
              </a:rPr>
              <a:t>EC2</a:t>
            </a:r>
            <a:r>
              <a:rPr sz="21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instances</a:t>
            </a:r>
            <a:r>
              <a:rPr sz="21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with</a:t>
            </a:r>
            <a:r>
              <a:rPr sz="21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spc="8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21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Load</a:t>
            </a:r>
            <a:r>
              <a:rPr sz="21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Balancer</a:t>
            </a:r>
            <a:r>
              <a:rPr sz="21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21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an</a:t>
            </a:r>
            <a:r>
              <a:rPr sz="21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Auto-</a:t>
            </a:r>
            <a:r>
              <a:rPr sz="2100" spc="-10" dirty="0">
                <a:solidFill>
                  <a:srgbClr val="222222"/>
                </a:solidFill>
                <a:latin typeface="Arial"/>
                <a:cs typeface="Arial"/>
              </a:rPr>
              <a:t>Scaling Group</a:t>
            </a:r>
            <a:endParaRPr sz="2100">
              <a:latin typeface="Arial"/>
              <a:cs typeface="Arial"/>
            </a:endParaRPr>
          </a:p>
          <a:p>
            <a:pPr marL="370205" indent="-357505">
              <a:lnSpc>
                <a:spcPct val="100000"/>
              </a:lnSpc>
              <a:buChar char="●"/>
              <a:tabLst>
                <a:tab pos="370205" algn="l"/>
              </a:tabLst>
            </a:pP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Understand</a:t>
            </a:r>
            <a:r>
              <a:rPr sz="21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222222"/>
                </a:solidFill>
                <a:latin typeface="Arial"/>
                <a:cs typeface="Arial"/>
              </a:rPr>
              <a:t>serverless</a:t>
            </a:r>
            <a:r>
              <a:rPr sz="21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storage</a:t>
            </a:r>
            <a:r>
              <a:rPr sz="21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spc="55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21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set</a:t>
            </a:r>
            <a:r>
              <a:rPr sz="21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up</a:t>
            </a:r>
            <a:r>
              <a:rPr sz="2100" spc="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an</a:t>
            </a:r>
            <a:r>
              <a:rPr sz="21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spc="-70" dirty="0">
                <a:solidFill>
                  <a:srgbClr val="222222"/>
                </a:solidFill>
                <a:latin typeface="Arial"/>
                <a:cs typeface="Arial"/>
              </a:rPr>
              <a:t>S3</a:t>
            </a:r>
            <a:r>
              <a:rPr sz="21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222222"/>
                </a:solidFill>
                <a:latin typeface="Arial"/>
                <a:cs typeface="Arial"/>
              </a:rPr>
              <a:t>bucket</a:t>
            </a:r>
            <a:endParaRPr sz="2100">
              <a:latin typeface="Arial"/>
              <a:cs typeface="Arial"/>
            </a:endParaRPr>
          </a:p>
          <a:p>
            <a:pPr marL="370205" indent="-357505">
              <a:lnSpc>
                <a:spcPct val="100000"/>
              </a:lnSpc>
              <a:buChar char="●"/>
              <a:tabLst>
                <a:tab pos="370205" algn="l"/>
              </a:tabLst>
            </a:pP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Implement</a:t>
            </a:r>
            <a:r>
              <a:rPr sz="2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spc="8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2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spc="-30" dirty="0">
                <a:solidFill>
                  <a:srgbClr val="222222"/>
                </a:solidFill>
                <a:latin typeface="Arial"/>
                <a:cs typeface="Arial"/>
              </a:rPr>
              <a:t>CI/CD</a:t>
            </a:r>
            <a:r>
              <a:rPr sz="2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pipeline</a:t>
            </a:r>
            <a:r>
              <a:rPr sz="2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sz="2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an</a:t>
            </a:r>
            <a:r>
              <a:rPr sz="2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22222"/>
                </a:solidFill>
                <a:latin typeface="Arial"/>
                <a:cs typeface="Arial"/>
              </a:rPr>
              <a:t>existing</a:t>
            </a:r>
            <a:r>
              <a:rPr sz="21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222222"/>
                </a:solidFill>
                <a:latin typeface="Arial"/>
                <a:cs typeface="Arial"/>
              </a:rPr>
              <a:t>codebase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</a:t>
            </a:r>
            <a:r>
              <a:rPr spc="65" dirty="0"/>
              <a:t> </a:t>
            </a:r>
            <a:r>
              <a:rPr spc="-10" dirty="0"/>
              <a:t>Storage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1515">
              <a:lnSpc>
                <a:spcPct val="100000"/>
              </a:lnSpc>
              <a:spcBef>
                <a:spcPts val="100"/>
              </a:spcBef>
            </a:pPr>
            <a:r>
              <a:rPr dirty="0"/>
              <a:t>Object</a:t>
            </a:r>
            <a:r>
              <a:rPr spc="-30" dirty="0"/>
              <a:t> </a:t>
            </a:r>
            <a:r>
              <a:rPr dirty="0"/>
              <a:t>Storage</a:t>
            </a:r>
            <a:r>
              <a:rPr spc="-25" dirty="0"/>
              <a:t> </a:t>
            </a:r>
            <a:r>
              <a:rPr spc="-10" dirty="0"/>
              <a:t>allows</a:t>
            </a:r>
            <a:r>
              <a:rPr spc="-30" dirty="0"/>
              <a:t> </a:t>
            </a:r>
            <a:r>
              <a:rPr dirty="0"/>
              <a:t>people</a:t>
            </a:r>
            <a:r>
              <a:rPr spc="-25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store</a:t>
            </a:r>
            <a:r>
              <a:rPr spc="-25" dirty="0"/>
              <a:t> </a:t>
            </a:r>
            <a:r>
              <a:rPr dirty="0"/>
              <a:t>objects</a:t>
            </a:r>
            <a:r>
              <a:rPr spc="-30" dirty="0"/>
              <a:t> </a:t>
            </a:r>
            <a:r>
              <a:rPr spc="-70" dirty="0"/>
              <a:t>(ﬁles)</a:t>
            </a:r>
            <a:r>
              <a:rPr spc="-25" dirty="0"/>
              <a:t> </a:t>
            </a:r>
            <a:r>
              <a:rPr spc="-20" dirty="0"/>
              <a:t>in</a:t>
            </a:r>
            <a:r>
              <a:rPr spc="-30" dirty="0"/>
              <a:t> </a:t>
            </a:r>
            <a:r>
              <a:rPr dirty="0"/>
              <a:t>“buckets”</a:t>
            </a:r>
            <a:r>
              <a:rPr spc="-25" dirty="0"/>
              <a:t> </a:t>
            </a:r>
            <a:r>
              <a:rPr spc="-10" dirty="0"/>
              <a:t>(directories) </a:t>
            </a:r>
            <a:r>
              <a:rPr dirty="0"/>
              <a:t>Buckets</a:t>
            </a:r>
            <a:r>
              <a:rPr spc="-45" dirty="0"/>
              <a:t> </a:t>
            </a:r>
            <a:r>
              <a:rPr dirty="0"/>
              <a:t>must</a:t>
            </a:r>
            <a:r>
              <a:rPr spc="-40" dirty="0"/>
              <a:t> </a:t>
            </a:r>
            <a:r>
              <a:rPr dirty="0"/>
              <a:t>have</a:t>
            </a:r>
            <a:r>
              <a:rPr spc="-45" dirty="0"/>
              <a:t> </a:t>
            </a:r>
            <a:r>
              <a:rPr spc="50" dirty="0"/>
              <a:t>a</a:t>
            </a:r>
            <a:r>
              <a:rPr spc="-40" dirty="0"/>
              <a:t> </a:t>
            </a:r>
            <a:r>
              <a:rPr dirty="0"/>
              <a:t>globally</a:t>
            </a:r>
            <a:r>
              <a:rPr spc="-45" dirty="0"/>
              <a:t> </a:t>
            </a:r>
            <a:r>
              <a:rPr dirty="0"/>
              <a:t>unique</a:t>
            </a:r>
            <a:r>
              <a:rPr spc="-40" dirty="0"/>
              <a:t> </a:t>
            </a:r>
            <a:r>
              <a:rPr dirty="0"/>
              <a:t>name</a:t>
            </a:r>
            <a:r>
              <a:rPr spc="-40" dirty="0"/>
              <a:t> </a:t>
            </a:r>
            <a:r>
              <a:rPr spc="-25" dirty="0"/>
              <a:t>(across</a:t>
            </a:r>
            <a:r>
              <a:rPr spc="-45" dirty="0"/>
              <a:t> </a:t>
            </a:r>
            <a:r>
              <a:rPr spc="-10" dirty="0"/>
              <a:t>all</a:t>
            </a:r>
            <a:r>
              <a:rPr spc="-40" dirty="0"/>
              <a:t> </a:t>
            </a:r>
            <a:r>
              <a:rPr spc="-10" dirty="0"/>
              <a:t>regions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accounts)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Objects</a:t>
            </a:r>
            <a:r>
              <a:rPr spc="-65" dirty="0"/>
              <a:t> </a:t>
            </a:r>
            <a:r>
              <a:rPr dirty="0"/>
              <a:t>have</a:t>
            </a:r>
            <a:r>
              <a:rPr spc="-65" dirty="0"/>
              <a:t> </a:t>
            </a:r>
            <a:r>
              <a:rPr spc="50" dirty="0"/>
              <a:t>a</a:t>
            </a:r>
            <a:r>
              <a:rPr spc="-65" dirty="0"/>
              <a:t> </a:t>
            </a:r>
            <a:r>
              <a:rPr spc="-25" dirty="0"/>
              <a:t>key</a:t>
            </a:r>
            <a:r>
              <a:rPr spc="-60" dirty="0"/>
              <a:t> </a:t>
            </a:r>
            <a:r>
              <a:rPr dirty="0"/>
              <a:t>which</a:t>
            </a:r>
            <a:r>
              <a:rPr spc="-65" dirty="0"/>
              <a:t> </a:t>
            </a:r>
            <a:r>
              <a:rPr spc="-40" dirty="0"/>
              <a:t>is</a:t>
            </a:r>
            <a:r>
              <a:rPr spc="-6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full</a:t>
            </a:r>
            <a:r>
              <a:rPr spc="-65" dirty="0"/>
              <a:t> </a:t>
            </a:r>
            <a:r>
              <a:rPr spc="-10" dirty="0"/>
              <a:t>path:</a:t>
            </a:r>
          </a:p>
          <a:p>
            <a:pPr marL="12700">
              <a:lnSpc>
                <a:spcPct val="100000"/>
              </a:lnSpc>
            </a:pPr>
            <a:r>
              <a:rPr spc="-25" dirty="0"/>
              <a:t>e.g</a:t>
            </a:r>
          </a:p>
          <a:p>
            <a:pPr marL="12700">
              <a:lnSpc>
                <a:spcPct val="100000"/>
              </a:lnSpc>
            </a:pPr>
            <a:r>
              <a:rPr spc="-10" dirty="0"/>
              <a:t>s3://my-bucket/my_ﬁle.txt</a:t>
            </a:r>
          </a:p>
          <a:p>
            <a:pPr marL="12700">
              <a:lnSpc>
                <a:spcPct val="100000"/>
              </a:lnSpc>
            </a:pPr>
            <a:r>
              <a:rPr spc="-10" dirty="0"/>
              <a:t>s3://my-bucket/my_folder/another_folder/my_ﬁle.txt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/>
          </a:p>
          <a:p>
            <a:pPr marL="12700" marR="140335">
              <a:lnSpc>
                <a:spcPct val="100000"/>
              </a:lnSpc>
            </a:pPr>
            <a:r>
              <a:rPr dirty="0"/>
              <a:t>Although</a:t>
            </a:r>
            <a:r>
              <a:rPr spc="-30" dirty="0"/>
              <a:t> </a:t>
            </a:r>
            <a:r>
              <a:rPr dirty="0"/>
              <a:t>this</a:t>
            </a:r>
            <a:r>
              <a:rPr spc="-25" dirty="0"/>
              <a:t> </a:t>
            </a:r>
            <a:r>
              <a:rPr spc="-20" dirty="0"/>
              <a:t>looks</a:t>
            </a:r>
            <a:r>
              <a:rPr spc="-25" dirty="0"/>
              <a:t> </a:t>
            </a:r>
            <a:r>
              <a:rPr spc="-35" dirty="0"/>
              <a:t>like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hierarchical</a:t>
            </a:r>
            <a:r>
              <a:rPr spc="-25" dirty="0"/>
              <a:t> </a:t>
            </a:r>
            <a:r>
              <a:rPr dirty="0"/>
              <a:t>structure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traditional</a:t>
            </a:r>
            <a:r>
              <a:rPr spc="-25" dirty="0"/>
              <a:t> </a:t>
            </a:r>
            <a:r>
              <a:rPr spc="-20" dirty="0"/>
              <a:t>ﬁle</a:t>
            </a:r>
            <a:r>
              <a:rPr spc="-25" dirty="0"/>
              <a:t> </a:t>
            </a:r>
            <a:r>
              <a:rPr spc="-10" dirty="0"/>
              <a:t>systems</a:t>
            </a:r>
            <a:r>
              <a:rPr spc="-25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spc="-40" dirty="0"/>
              <a:t>is</a:t>
            </a:r>
            <a:r>
              <a:rPr spc="-25" dirty="0"/>
              <a:t> </a:t>
            </a:r>
            <a:r>
              <a:rPr spc="50" dirty="0"/>
              <a:t>a</a:t>
            </a:r>
            <a:r>
              <a:rPr spc="-25" dirty="0"/>
              <a:t> ﬂat </a:t>
            </a:r>
            <a:r>
              <a:rPr dirty="0"/>
              <a:t>system</a:t>
            </a:r>
            <a:r>
              <a:rPr spc="-15" dirty="0"/>
              <a:t> </a:t>
            </a:r>
            <a:r>
              <a:rPr dirty="0"/>
              <a:t>made</a:t>
            </a:r>
            <a:r>
              <a:rPr spc="-15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spc="-10" dirty="0"/>
              <a:t>look</a:t>
            </a:r>
            <a:r>
              <a:rPr spc="-15" dirty="0"/>
              <a:t> </a:t>
            </a:r>
            <a:r>
              <a:rPr spc="-35" dirty="0"/>
              <a:t>like</a:t>
            </a:r>
            <a:r>
              <a:rPr spc="-10" dirty="0"/>
              <a:t> </a:t>
            </a:r>
            <a:r>
              <a:rPr dirty="0"/>
              <a:t>traditional</a:t>
            </a:r>
            <a:r>
              <a:rPr spc="-15" dirty="0"/>
              <a:t> </a:t>
            </a:r>
            <a:r>
              <a:rPr spc="-10" dirty="0"/>
              <a:t>URIs.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Security</a:t>
            </a:r>
            <a:r>
              <a:rPr spc="-45" dirty="0"/>
              <a:t> </a:t>
            </a:r>
            <a:r>
              <a:rPr spc="-40" dirty="0"/>
              <a:t>is </a:t>
            </a:r>
            <a:r>
              <a:rPr dirty="0"/>
              <a:t>applied</a:t>
            </a:r>
            <a:r>
              <a:rPr spc="-40" dirty="0"/>
              <a:t> </a:t>
            </a:r>
            <a:r>
              <a:rPr dirty="0"/>
              <a:t>through</a:t>
            </a:r>
            <a:r>
              <a:rPr spc="-40" dirty="0"/>
              <a:t> </a:t>
            </a:r>
            <a:r>
              <a:rPr spc="-25" dirty="0"/>
              <a:t>JSON</a:t>
            </a:r>
            <a:r>
              <a:rPr spc="-40" dirty="0"/>
              <a:t> </a:t>
            </a:r>
            <a:r>
              <a:rPr dirty="0"/>
              <a:t>Bucket</a:t>
            </a:r>
            <a:r>
              <a:rPr spc="-45" dirty="0"/>
              <a:t> </a:t>
            </a:r>
            <a:r>
              <a:rPr spc="-20" dirty="0"/>
              <a:t>Policies</a:t>
            </a:r>
            <a:r>
              <a:rPr spc="-40" dirty="0"/>
              <a:t> </a:t>
            </a:r>
            <a:r>
              <a:rPr dirty="0"/>
              <a:t>similar</a:t>
            </a:r>
            <a:r>
              <a:rPr spc="-4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user</a:t>
            </a:r>
            <a:r>
              <a:rPr spc="-40" dirty="0"/>
              <a:t> </a:t>
            </a:r>
            <a:r>
              <a:rPr spc="-10" dirty="0"/>
              <a:t>ones</a:t>
            </a:r>
            <a:r>
              <a:rPr spc="-40" dirty="0"/>
              <a:t> </a:t>
            </a:r>
            <a:r>
              <a:rPr dirty="0"/>
              <a:t>from</a:t>
            </a:r>
            <a:r>
              <a:rPr spc="-40" dirty="0"/>
              <a:t> </a:t>
            </a:r>
            <a:r>
              <a:rPr spc="-10" dirty="0"/>
              <a:t>earlier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7928" y="2191794"/>
            <a:ext cx="4591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Let’s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55" dirty="0">
                <a:solidFill>
                  <a:srgbClr val="FFFFFF"/>
                </a:solidFill>
              </a:rPr>
              <a:t>create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0" dirty="0">
                <a:solidFill>
                  <a:srgbClr val="FFFFFF"/>
                </a:solidFill>
              </a:rPr>
              <a:t>an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S3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bucket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50495"/>
          </a:xfrm>
          <a:custGeom>
            <a:avLst/>
            <a:gdLst/>
            <a:ahLst/>
            <a:cxnLst/>
            <a:rect l="l" t="t" r="r" b="b"/>
            <a:pathLst>
              <a:path w="9144000" h="150495">
                <a:moveTo>
                  <a:pt x="9143999" y="150299"/>
                </a:moveTo>
                <a:lnTo>
                  <a:pt x="0" y="1502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50299"/>
                </a:lnTo>
                <a:close/>
              </a:path>
            </a:pathLst>
          </a:custGeom>
          <a:solidFill>
            <a:srgbClr val="E6C37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3019" y="3801775"/>
            <a:ext cx="1570974" cy="13417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F25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0912" y="3808774"/>
            <a:ext cx="2049476" cy="6479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2700" y="3864519"/>
            <a:ext cx="29527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34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Arial"/>
                <a:cs typeface="Arial"/>
              </a:rPr>
              <a:t>questions?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2847340"/>
            <a:chOff x="0" y="0"/>
            <a:chExt cx="9144000" cy="28473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0299"/>
              <a:ext cx="9143999" cy="26967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150495"/>
            </a:xfrm>
            <a:custGeom>
              <a:avLst/>
              <a:gdLst/>
              <a:ahLst/>
              <a:cxnLst/>
              <a:rect l="l" t="t" r="r" b="b"/>
              <a:pathLst>
                <a:path w="9144000" h="150495">
                  <a:moveTo>
                    <a:pt x="9143999" y="150299"/>
                  </a:moveTo>
                  <a:lnTo>
                    <a:pt x="0" y="1502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0299"/>
                  </a:lnTo>
                  <a:close/>
                </a:path>
              </a:pathLst>
            </a:custGeom>
            <a:solidFill>
              <a:srgbClr val="E6C3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22222"/>
                </a:solidFill>
              </a:rPr>
              <a:t>Traditional</a:t>
            </a:r>
            <a:r>
              <a:rPr spc="-165" dirty="0">
                <a:solidFill>
                  <a:srgbClr val="222222"/>
                </a:solidFill>
              </a:rPr>
              <a:t> </a:t>
            </a:r>
            <a:r>
              <a:rPr spc="65" dirty="0">
                <a:solidFill>
                  <a:srgbClr val="222222"/>
                </a:solidFill>
              </a:rPr>
              <a:t>code</a:t>
            </a:r>
            <a:r>
              <a:rPr spc="-165" dirty="0">
                <a:solidFill>
                  <a:srgbClr val="222222"/>
                </a:solidFill>
              </a:rPr>
              <a:t> </a:t>
            </a:r>
            <a:r>
              <a:rPr spc="35" dirty="0">
                <a:solidFill>
                  <a:srgbClr val="222222"/>
                </a:solidFill>
              </a:rPr>
              <a:t>infrastructure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120" y="1885507"/>
            <a:ext cx="732980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0F252F"/>
                </a:solidFill>
                <a:latin typeface="Arial"/>
                <a:cs typeface="Arial"/>
              </a:rPr>
              <a:t>How</a:t>
            </a:r>
            <a:r>
              <a:rPr sz="21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do</a:t>
            </a:r>
            <a:r>
              <a:rPr sz="2100" spc="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we</a:t>
            </a:r>
            <a:r>
              <a:rPr sz="2100" spc="-6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currently</a:t>
            </a:r>
            <a:r>
              <a:rPr sz="21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run</a:t>
            </a:r>
            <a:r>
              <a:rPr sz="21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code</a:t>
            </a:r>
            <a:r>
              <a:rPr sz="2100" spc="-6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on</a:t>
            </a:r>
            <a:r>
              <a:rPr sz="21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our</a:t>
            </a:r>
            <a:r>
              <a:rPr sz="21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F252F"/>
                </a:solidFill>
                <a:latin typeface="Arial"/>
                <a:cs typeface="Arial"/>
              </a:rPr>
              <a:t>machine?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100" spc="-10" dirty="0">
                <a:solidFill>
                  <a:srgbClr val="0F252F"/>
                </a:solidFill>
                <a:latin typeface="Arial"/>
                <a:cs typeface="Arial"/>
              </a:rPr>
              <a:t>How</a:t>
            </a:r>
            <a:r>
              <a:rPr sz="21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might</a:t>
            </a:r>
            <a:r>
              <a:rPr sz="21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we</a:t>
            </a:r>
            <a:r>
              <a:rPr sz="2100" spc="-3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make</a:t>
            </a:r>
            <a:r>
              <a:rPr sz="21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it</a:t>
            </a:r>
            <a:r>
              <a:rPr sz="2100" spc="-3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available</a:t>
            </a:r>
            <a:r>
              <a:rPr sz="21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all</a:t>
            </a:r>
            <a:r>
              <a:rPr sz="21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the</a:t>
            </a:r>
            <a:r>
              <a:rPr sz="2100" spc="-3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time</a:t>
            </a:r>
            <a:r>
              <a:rPr sz="21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without</a:t>
            </a:r>
            <a:r>
              <a:rPr sz="2100" spc="-3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the</a:t>
            </a:r>
            <a:r>
              <a:rPr sz="21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F252F"/>
                </a:solidFill>
                <a:latin typeface="Arial"/>
                <a:cs typeface="Arial"/>
              </a:rPr>
              <a:t>cloud?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22222"/>
                </a:solidFill>
              </a:rPr>
              <a:t>Problems</a:t>
            </a:r>
            <a:r>
              <a:rPr spc="-30" dirty="0">
                <a:solidFill>
                  <a:srgbClr val="222222"/>
                </a:solidFill>
              </a:rPr>
              <a:t> </a:t>
            </a:r>
            <a:r>
              <a:rPr dirty="0">
                <a:solidFill>
                  <a:srgbClr val="222222"/>
                </a:solidFill>
              </a:rPr>
              <a:t>with</a:t>
            </a:r>
            <a:r>
              <a:rPr spc="-25" dirty="0">
                <a:solidFill>
                  <a:srgbClr val="222222"/>
                </a:solidFill>
              </a:rPr>
              <a:t> </a:t>
            </a:r>
            <a:r>
              <a:rPr spc="55" dirty="0">
                <a:solidFill>
                  <a:srgbClr val="222222"/>
                </a:solidFill>
              </a:rPr>
              <a:t>the</a:t>
            </a:r>
            <a:r>
              <a:rPr spc="-30" dirty="0">
                <a:solidFill>
                  <a:srgbClr val="222222"/>
                </a:solidFill>
              </a:rPr>
              <a:t> </a:t>
            </a:r>
            <a:r>
              <a:rPr dirty="0">
                <a:solidFill>
                  <a:srgbClr val="222222"/>
                </a:solidFill>
              </a:rPr>
              <a:t>traditional</a:t>
            </a:r>
            <a:r>
              <a:rPr spc="-25" dirty="0">
                <a:solidFill>
                  <a:srgbClr val="222222"/>
                </a:solidFill>
              </a:rPr>
              <a:t> </a:t>
            </a:r>
            <a:r>
              <a:rPr spc="65" dirty="0">
                <a:solidFill>
                  <a:srgbClr val="222222"/>
                </a:solidFill>
              </a:rPr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900" y="1199705"/>
            <a:ext cx="7982584" cy="336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solidFill>
                  <a:srgbClr val="0F252F"/>
                </a:solidFill>
                <a:latin typeface="Arial"/>
                <a:cs typeface="Arial"/>
              </a:rPr>
              <a:t>Cost</a:t>
            </a:r>
            <a:endParaRPr sz="2100">
              <a:latin typeface="Arial"/>
              <a:cs typeface="Arial"/>
            </a:endParaRPr>
          </a:p>
          <a:p>
            <a:pPr marL="12700" marR="29972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Company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would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have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to</a:t>
            </a:r>
            <a:r>
              <a:rPr sz="1500" spc="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pay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for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physical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space,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power,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cooling,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maintenance.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Security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and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monitoring</a:t>
            </a:r>
            <a:r>
              <a:rPr sz="1500" spc="-3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as</a:t>
            </a:r>
            <a:r>
              <a:rPr sz="1500" spc="-3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well.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20" dirty="0">
                <a:solidFill>
                  <a:srgbClr val="0F252F"/>
                </a:solidFill>
                <a:latin typeface="Arial"/>
                <a:cs typeface="Arial"/>
              </a:rPr>
              <a:t>Time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Adding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new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hardware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or</a:t>
            </a:r>
            <a:r>
              <a:rPr sz="1500" spc="-2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replacing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faulty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servers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takes</a:t>
            </a:r>
            <a:r>
              <a:rPr sz="1500" spc="-2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time.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solidFill>
                  <a:srgbClr val="0F252F"/>
                </a:solidFill>
                <a:latin typeface="Arial"/>
                <a:cs typeface="Arial"/>
              </a:rPr>
              <a:t>Capacity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What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happens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if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there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0F252F"/>
                </a:solidFill>
                <a:latin typeface="Arial"/>
                <a:cs typeface="Arial"/>
              </a:rPr>
              <a:t>is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0F252F"/>
                </a:solidFill>
                <a:latin typeface="Arial"/>
                <a:cs typeface="Arial"/>
              </a:rPr>
              <a:t>a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sudden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spike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0F252F"/>
                </a:solidFill>
                <a:latin typeface="Arial"/>
                <a:cs typeface="Arial"/>
              </a:rPr>
              <a:t>in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traﬃc?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Do</a:t>
            </a:r>
            <a:r>
              <a:rPr sz="1500" spc="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you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run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out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and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buy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0F252F"/>
                </a:solidFill>
                <a:latin typeface="Arial"/>
                <a:cs typeface="Arial"/>
              </a:rPr>
              <a:t>a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server?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0F252F"/>
                </a:solidFill>
                <a:latin typeface="Arial"/>
                <a:cs typeface="Arial"/>
              </a:rPr>
              <a:t>How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0F252F"/>
                </a:solidFill>
                <a:latin typeface="Arial"/>
                <a:cs typeface="Arial"/>
              </a:rPr>
              <a:t>many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servers</a:t>
            </a:r>
            <a:r>
              <a:rPr sz="1500" spc="-6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do</a:t>
            </a:r>
            <a:r>
              <a:rPr sz="1500" spc="-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you</a:t>
            </a:r>
            <a:r>
              <a:rPr sz="1500" spc="-5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have</a:t>
            </a:r>
            <a:r>
              <a:rPr sz="1500" spc="-5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space</a:t>
            </a:r>
            <a:r>
              <a:rPr sz="1500" spc="-5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0F252F"/>
                </a:solidFill>
                <a:latin typeface="Arial"/>
                <a:cs typeface="Arial"/>
              </a:rPr>
              <a:t>for?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solidFill>
                  <a:srgbClr val="0F252F"/>
                </a:solidFill>
                <a:latin typeface="Arial"/>
                <a:cs typeface="Arial"/>
              </a:rPr>
              <a:t>Backups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What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happens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if</a:t>
            </a:r>
            <a:r>
              <a:rPr sz="15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the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power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0F252F"/>
                </a:solidFill>
                <a:latin typeface="Arial"/>
                <a:cs typeface="Arial"/>
              </a:rPr>
              <a:t>is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shut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oﬀ</a:t>
            </a:r>
            <a:r>
              <a:rPr sz="15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or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there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0F252F"/>
                </a:solidFill>
                <a:latin typeface="Arial"/>
                <a:cs typeface="Arial"/>
              </a:rPr>
              <a:t>is </a:t>
            </a:r>
            <a:r>
              <a:rPr sz="1500" spc="50" dirty="0">
                <a:solidFill>
                  <a:srgbClr val="0F252F"/>
                </a:solidFill>
                <a:latin typeface="Arial"/>
                <a:cs typeface="Arial"/>
              </a:rPr>
              <a:t>a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0F252F"/>
                </a:solidFill>
                <a:latin typeface="Arial"/>
                <a:cs typeface="Arial"/>
              </a:rPr>
              <a:t>ﬁre?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22222"/>
                </a:solidFill>
              </a:rPr>
              <a:t>Enter</a:t>
            </a:r>
            <a:r>
              <a:rPr spc="-204" dirty="0">
                <a:solidFill>
                  <a:srgbClr val="222222"/>
                </a:solidFill>
              </a:rPr>
              <a:t> </a:t>
            </a:r>
            <a:r>
              <a:rPr spc="55" dirty="0">
                <a:solidFill>
                  <a:srgbClr val="222222"/>
                </a:solidFill>
              </a:rPr>
              <a:t>the</a:t>
            </a:r>
            <a:r>
              <a:rPr spc="-200" dirty="0">
                <a:solidFill>
                  <a:srgbClr val="222222"/>
                </a:solidFill>
              </a:rPr>
              <a:t> </a:t>
            </a:r>
            <a:r>
              <a:rPr spc="-10" dirty="0">
                <a:solidFill>
                  <a:srgbClr val="222222"/>
                </a:solidFill>
              </a:rPr>
              <a:t>cloud!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900" y="1048829"/>
            <a:ext cx="8145780" cy="400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We</a:t>
            </a:r>
            <a:r>
              <a:rPr sz="18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no</a:t>
            </a:r>
            <a:r>
              <a:rPr sz="1800" spc="3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longer</a:t>
            </a:r>
            <a:r>
              <a:rPr sz="18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need</a:t>
            </a:r>
            <a:r>
              <a:rPr sz="18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to</a:t>
            </a:r>
            <a:r>
              <a:rPr sz="1800" spc="3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be</a:t>
            </a:r>
            <a:r>
              <a:rPr sz="18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in</a:t>
            </a:r>
            <a:r>
              <a:rPr sz="18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charge</a:t>
            </a:r>
            <a:r>
              <a:rPr sz="18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providing</a:t>
            </a:r>
            <a:r>
              <a:rPr sz="18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the</a:t>
            </a:r>
            <a:r>
              <a:rPr sz="18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hardware</a:t>
            </a:r>
            <a:r>
              <a:rPr sz="18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or</a:t>
            </a:r>
            <a:r>
              <a:rPr sz="18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intricacies</a:t>
            </a:r>
            <a:r>
              <a:rPr sz="18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process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deploying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F252F"/>
                </a:solidFill>
                <a:latin typeface="Arial"/>
                <a:cs typeface="Arial"/>
              </a:rPr>
              <a:t>code</a:t>
            </a:r>
            <a:r>
              <a:rPr sz="18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F252F"/>
                </a:solidFill>
                <a:latin typeface="Arial"/>
                <a:cs typeface="Arial"/>
              </a:rPr>
              <a:t>live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0F252F"/>
                </a:solidFill>
                <a:latin typeface="Arial"/>
                <a:cs typeface="Arial"/>
              </a:rPr>
              <a:t>On</a:t>
            </a:r>
            <a:r>
              <a:rPr sz="1800" spc="-11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Demand</a:t>
            </a:r>
            <a:endParaRPr sz="1800">
              <a:latin typeface="Arial"/>
              <a:cs typeface="Arial"/>
            </a:endParaRPr>
          </a:p>
          <a:p>
            <a:pPr marL="12700" marR="427355">
              <a:lnSpc>
                <a:spcPct val="100000"/>
              </a:lnSpc>
              <a:spcBef>
                <a:spcPts val="10"/>
              </a:spcBef>
            </a:pP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Delivery</a:t>
            </a:r>
            <a:r>
              <a:rPr sz="1500" spc="-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of computing 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power,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 database storage, applications and other </a:t>
            </a:r>
            <a:r>
              <a:rPr sz="1500" spc="-70" dirty="0">
                <a:solidFill>
                  <a:srgbClr val="0F252F"/>
                </a:solidFill>
                <a:latin typeface="Arial"/>
                <a:cs typeface="Arial"/>
              </a:rPr>
              <a:t>IT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 resources as</a:t>
            </a:r>
            <a:r>
              <a:rPr sz="1500" spc="-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and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when</a:t>
            </a:r>
            <a:r>
              <a:rPr sz="1500" spc="-7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you</a:t>
            </a:r>
            <a:r>
              <a:rPr sz="1500" spc="-7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need</a:t>
            </a:r>
            <a:r>
              <a:rPr sz="1500" spc="-7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them.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Speed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spc="-60" dirty="0">
                <a:solidFill>
                  <a:srgbClr val="0F252F"/>
                </a:solidFill>
                <a:latin typeface="Arial"/>
                <a:cs typeface="Arial"/>
              </a:rPr>
              <a:t>You</a:t>
            </a:r>
            <a:r>
              <a:rPr sz="1500" spc="-5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can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access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as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many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resources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as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you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need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almost</a:t>
            </a:r>
            <a:r>
              <a:rPr sz="15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instantly.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Capacity</a:t>
            </a:r>
            <a:endParaRPr sz="1800">
              <a:latin typeface="Arial"/>
              <a:cs typeface="Arial"/>
            </a:endParaRPr>
          </a:p>
          <a:p>
            <a:pPr marL="12700" marR="181610">
              <a:lnSpc>
                <a:spcPct val="100000"/>
              </a:lnSpc>
              <a:spcBef>
                <a:spcPts val="10"/>
              </a:spcBef>
            </a:pPr>
            <a:r>
              <a:rPr sz="1500" spc="-60" dirty="0">
                <a:solidFill>
                  <a:srgbClr val="0F252F"/>
                </a:solidFill>
                <a:latin typeface="Arial"/>
                <a:cs typeface="Arial"/>
              </a:rPr>
              <a:t>You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can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provision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exactly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the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right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type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and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0F252F"/>
                </a:solidFill>
                <a:latin typeface="Arial"/>
                <a:cs typeface="Arial"/>
              </a:rPr>
              <a:t>size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of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computing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resource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you</a:t>
            </a:r>
            <a:r>
              <a:rPr sz="1500" spc="-2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need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and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scale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 up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quickly</a:t>
            </a:r>
            <a:r>
              <a:rPr sz="1500" spc="-7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if</a:t>
            </a:r>
            <a:r>
              <a:rPr sz="1500" spc="-7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required.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F252F"/>
                </a:solidFill>
                <a:latin typeface="Arial"/>
                <a:cs typeface="Arial"/>
              </a:rPr>
              <a:t>Maintenance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Cloud</a:t>
            </a:r>
            <a:r>
              <a:rPr sz="1500" spc="-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providers</a:t>
            </a:r>
            <a:r>
              <a:rPr sz="1500" spc="-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will</a:t>
            </a:r>
            <a:r>
              <a:rPr sz="1500" spc="-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maintain</a:t>
            </a:r>
            <a:r>
              <a:rPr sz="1500" spc="-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the</a:t>
            </a:r>
            <a:r>
              <a:rPr sz="1500" spc="-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network-connected</a:t>
            </a:r>
            <a:r>
              <a:rPr sz="1500" spc="-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hardware.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700" y="415819"/>
            <a:ext cx="7811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222222"/>
                </a:solidFill>
              </a:rPr>
              <a:t>What</a:t>
            </a:r>
            <a:r>
              <a:rPr spc="-110" dirty="0">
                <a:solidFill>
                  <a:srgbClr val="222222"/>
                </a:solidFill>
              </a:rPr>
              <a:t> </a:t>
            </a:r>
            <a:r>
              <a:rPr dirty="0">
                <a:solidFill>
                  <a:srgbClr val="222222"/>
                </a:solidFill>
              </a:rPr>
              <a:t>does</a:t>
            </a:r>
            <a:r>
              <a:rPr spc="-110" dirty="0">
                <a:solidFill>
                  <a:srgbClr val="222222"/>
                </a:solidFill>
              </a:rPr>
              <a:t> </a:t>
            </a:r>
            <a:r>
              <a:rPr spc="120" dirty="0">
                <a:solidFill>
                  <a:srgbClr val="222222"/>
                </a:solidFill>
              </a:rPr>
              <a:t>a</a:t>
            </a:r>
            <a:r>
              <a:rPr spc="-105" dirty="0">
                <a:solidFill>
                  <a:srgbClr val="222222"/>
                </a:solidFill>
              </a:rPr>
              <a:t> </a:t>
            </a:r>
            <a:r>
              <a:rPr dirty="0">
                <a:solidFill>
                  <a:srgbClr val="222222"/>
                </a:solidFill>
              </a:rPr>
              <a:t>deployment</a:t>
            </a:r>
            <a:r>
              <a:rPr spc="-110" dirty="0">
                <a:solidFill>
                  <a:srgbClr val="222222"/>
                </a:solidFill>
              </a:rPr>
              <a:t> </a:t>
            </a:r>
            <a:r>
              <a:rPr dirty="0">
                <a:solidFill>
                  <a:srgbClr val="222222"/>
                </a:solidFill>
              </a:rPr>
              <a:t>process</a:t>
            </a:r>
            <a:r>
              <a:rPr spc="-110" dirty="0">
                <a:solidFill>
                  <a:srgbClr val="222222"/>
                </a:solidFill>
              </a:rPr>
              <a:t> </a:t>
            </a:r>
            <a:r>
              <a:rPr dirty="0">
                <a:solidFill>
                  <a:srgbClr val="222222"/>
                </a:solidFill>
              </a:rPr>
              <a:t>look</a:t>
            </a:r>
            <a:r>
              <a:rPr spc="-105" dirty="0">
                <a:solidFill>
                  <a:srgbClr val="222222"/>
                </a:solidFill>
              </a:rPr>
              <a:t> </a:t>
            </a:r>
            <a:r>
              <a:rPr spc="-10" dirty="0">
                <a:solidFill>
                  <a:srgbClr val="222222"/>
                </a:solidFill>
              </a:rPr>
              <a:t>like?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900" y="1201229"/>
            <a:ext cx="795528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It</a:t>
            </a:r>
            <a:r>
              <a:rPr sz="1800" spc="-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has</a:t>
            </a:r>
            <a:r>
              <a:rPr sz="18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three</a:t>
            </a:r>
            <a:r>
              <a:rPr sz="18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main</a:t>
            </a:r>
            <a:r>
              <a:rPr sz="18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22222"/>
                </a:solidFill>
                <a:latin typeface="Arial"/>
                <a:cs typeface="Arial"/>
              </a:rPr>
              <a:t>parts: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728345" indent="-193675">
              <a:lnSpc>
                <a:spcPct val="100000"/>
              </a:lnSpc>
              <a:buSzPct val="94444"/>
              <a:buAutoNum type="arabicPeriod"/>
              <a:tabLst>
                <a:tab pos="728345" algn="l"/>
              </a:tabLst>
            </a:pP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Build</a:t>
            </a:r>
            <a:r>
              <a:rPr sz="18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-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developers</a:t>
            </a:r>
            <a:r>
              <a:rPr sz="18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write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code</a:t>
            </a:r>
            <a:r>
              <a:rPr sz="18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commit</a:t>
            </a:r>
            <a:r>
              <a:rPr sz="18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it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1800" spc="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22222"/>
                </a:solidFill>
                <a:latin typeface="Arial"/>
                <a:cs typeface="Arial"/>
              </a:rPr>
              <a:t>version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control</a:t>
            </a:r>
            <a:r>
              <a:rPr sz="18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22222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222222"/>
              </a:buClr>
              <a:buFont typeface="Arial"/>
              <a:buAutoNum type="arabicPeriod"/>
            </a:pPr>
            <a:endParaRPr sz="1800">
              <a:latin typeface="Arial"/>
              <a:cs typeface="Arial"/>
            </a:endParaRPr>
          </a:p>
          <a:p>
            <a:pPr marL="642620" marR="5080" indent="-108585">
              <a:lnSpc>
                <a:spcPct val="100000"/>
              </a:lnSpc>
              <a:buSzPct val="94444"/>
              <a:buAutoNum type="arabicPeriod"/>
              <a:tabLst>
                <a:tab pos="642620" algn="l"/>
                <a:tab pos="727710" algn="l"/>
              </a:tabLst>
            </a:pP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	Continuous</a:t>
            </a:r>
            <a:r>
              <a:rPr sz="18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Integration</a:t>
            </a:r>
            <a:r>
              <a:rPr sz="18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-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whenever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22222"/>
                </a:solidFill>
                <a:latin typeface="Arial"/>
                <a:cs typeface="Arial"/>
              </a:rPr>
              <a:t>version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control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system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has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22222"/>
                </a:solidFill>
                <a:latin typeface="Arial"/>
                <a:cs typeface="Arial"/>
              </a:rPr>
              <a:t>new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code</a:t>
            </a:r>
            <a:r>
              <a:rPr sz="1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pushed</a:t>
            </a:r>
            <a:r>
              <a:rPr sz="1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main,</a:t>
            </a:r>
            <a:r>
              <a:rPr sz="1800" spc="-75" dirty="0">
                <a:solidFill>
                  <a:srgbClr val="222222"/>
                </a:solidFill>
                <a:latin typeface="Arial"/>
                <a:cs typeface="Arial"/>
              </a:rPr>
              <a:t> CI</a:t>
            </a:r>
            <a:r>
              <a:rPr sz="18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picks</a:t>
            </a:r>
            <a:r>
              <a:rPr sz="1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it</a:t>
            </a:r>
            <a:r>
              <a:rPr sz="18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22222"/>
                </a:solidFill>
                <a:latin typeface="Arial"/>
                <a:cs typeface="Arial"/>
              </a:rPr>
              <a:t>up,</a:t>
            </a:r>
            <a:r>
              <a:rPr sz="1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runs</a:t>
            </a:r>
            <a:r>
              <a:rPr sz="1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22222"/>
                </a:solidFill>
                <a:latin typeface="Arial"/>
                <a:cs typeface="Arial"/>
              </a:rPr>
              <a:t>tests,</a:t>
            </a:r>
            <a:r>
              <a:rPr sz="18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1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creates</a:t>
            </a:r>
            <a:r>
              <a:rPr sz="1800" spc="-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1800" spc="-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22222"/>
                </a:solidFill>
                <a:latin typeface="Arial"/>
                <a:cs typeface="Arial"/>
              </a:rPr>
              <a:t>deployable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artifact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for example </a:t>
            </a:r>
            <a:r>
              <a:rPr sz="1800" spc="7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 docker </a:t>
            </a:r>
            <a:r>
              <a:rPr sz="1800" spc="-10" dirty="0">
                <a:solidFill>
                  <a:srgbClr val="222222"/>
                </a:solidFill>
                <a:latin typeface="Arial"/>
                <a:cs typeface="Arial"/>
              </a:rPr>
              <a:t>image.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222222"/>
              </a:buClr>
              <a:buFont typeface="Arial"/>
              <a:buAutoNum type="arabicPeriod"/>
            </a:pPr>
            <a:endParaRPr sz="1800">
              <a:latin typeface="Arial"/>
              <a:cs typeface="Arial"/>
            </a:endParaRPr>
          </a:p>
          <a:p>
            <a:pPr marL="642620" marR="111125" indent="-108585">
              <a:lnSpc>
                <a:spcPct val="100000"/>
              </a:lnSpc>
              <a:buSzPct val="94444"/>
              <a:buAutoNum type="arabicPeriod"/>
              <a:tabLst>
                <a:tab pos="642620" algn="l"/>
                <a:tab pos="727710" algn="l"/>
              </a:tabLst>
            </a:pP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	Continuous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Deployment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-</a:t>
            </a:r>
            <a:r>
              <a:rPr sz="18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this</a:t>
            </a:r>
            <a:r>
              <a:rPr sz="18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artifact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18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deployed</a:t>
            </a:r>
            <a:r>
              <a:rPr sz="18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18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18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22222"/>
                </a:solidFill>
                <a:latin typeface="Arial"/>
                <a:cs typeface="Arial"/>
              </a:rPr>
              <a:t>staging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environment</a:t>
            </a:r>
            <a:r>
              <a:rPr sz="18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where</a:t>
            </a:r>
            <a:r>
              <a:rPr sz="18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it</a:t>
            </a:r>
            <a:r>
              <a:rPr sz="18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tested</a:t>
            </a:r>
            <a:r>
              <a:rPr sz="18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again,</a:t>
            </a:r>
            <a:r>
              <a:rPr sz="18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sometimes</a:t>
            </a:r>
            <a:r>
              <a:rPr sz="18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18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conjunction</a:t>
            </a:r>
            <a:r>
              <a:rPr sz="18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with</a:t>
            </a:r>
            <a:r>
              <a:rPr sz="18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rest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18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22222"/>
                </a:solidFill>
                <a:latin typeface="Arial"/>
                <a:cs typeface="Arial"/>
              </a:rPr>
              <a:t>system,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18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if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successful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22222"/>
                </a:solidFill>
                <a:latin typeface="Arial"/>
                <a:cs typeface="Arial"/>
              </a:rPr>
              <a:t>it’s</a:t>
            </a:r>
            <a:r>
              <a:rPr sz="18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promoted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1800" spc="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1800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22222"/>
                </a:solidFill>
                <a:latin typeface="Arial"/>
                <a:cs typeface="Arial"/>
              </a:rPr>
              <a:t>production environment.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222222"/>
                </a:solidFill>
              </a:rPr>
              <a:t>How</a:t>
            </a:r>
            <a:r>
              <a:rPr spc="-155" dirty="0">
                <a:solidFill>
                  <a:srgbClr val="222222"/>
                </a:solidFill>
              </a:rPr>
              <a:t> </a:t>
            </a:r>
            <a:r>
              <a:rPr spc="75" dirty="0">
                <a:solidFill>
                  <a:srgbClr val="222222"/>
                </a:solidFill>
              </a:rPr>
              <a:t>much</a:t>
            </a:r>
            <a:r>
              <a:rPr spc="-150" dirty="0">
                <a:solidFill>
                  <a:srgbClr val="222222"/>
                </a:solidFill>
              </a:rPr>
              <a:t> </a:t>
            </a:r>
            <a:r>
              <a:rPr dirty="0">
                <a:solidFill>
                  <a:srgbClr val="222222"/>
                </a:solidFill>
              </a:rPr>
              <a:t>control</a:t>
            </a:r>
            <a:r>
              <a:rPr spc="-150" dirty="0">
                <a:solidFill>
                  <a:srgbClr val="222222"/>
                </a:solidFill>
              </a:rPr>
              <a:t> </a:t>
            </a:r>
            <a:r>
              <a:rPr spc="70" dirty="0">
                <a:solidFill>
                  <a:srgbClr val="222222"/>
                </a:solidFill>
              </a:rPr>
              <a:t>do</a:t>
            </a:r>
            <a:r>
              <a:rPr spc="-50" dirty="0">
                <a:solidFill>
                  <a:srgbClr val="222222"/>
                </a:solidFill>
              </a:rPr>
              <a:t> </a:t>
            </a:r>
            <a:r>
              <a:rPr dirty="0">
                <a:solidFill>
                  <a:srgbClr val="222222"/>
                </a:solidFill>
              </a:rPr>
              <a:t>we</a:t>
            </a:r>
            <a:r>
              <a:rPr spc="-150" dirty="0">
                <a:solidFill>
                  <a:srgbClr val="222222"/>
                </a:solidFill>
              </a:rPr>
              <a:t> </a:t>
            </a:r>
            <a:r>
              <a:rPr dirty="0">
                <a:solidFill>
                  <a:srgbClr val="222222"/>
                </a:solidFill>
              </a:rPr>
              <a:t>need</a:t>
            </a:r>
            <a:r>
              <a:rPr spc="-150" dirty="0">
                <a:solidFill>
                  <a:srgbClr val="222222"/>
                </a:solidFill>
              </a:rPr>
              <a:t> </a:t>
            </a:r>
            <a:r>
              <a:rPr spc="65" dirty="0">
                <a:solidFill>
                  <a:srgbClr val="222222"/>
                </a:solidFill>
              </a:rPr>
              <a:t>to</a:t>
            </a:r>
            <a:r>
              <a:rPr spc="-50" dirty="0">
                <a:solidFill>
                  <a:srgbClr val="222222"/>
                </a:solidFill>
              </a:rPr>
              <a:t> </a:t>
            </a:r>
            <a:r>
              <a:rPr spc="-10" dirty="0">
                <a:solidFill>
                  <a:srgbClr val="222222"/>
                </a:solidFill>
              </a:rPr>
              <a:t>give</a:t>
            </a:r>
            <a:r>
              <a:rPr spc="-150" dirty="0">
                <a:solidFill>
                  <a:srgbClr val="222222"/>
                </a:solidFill>
              </a:rPr>
              <a:t> </a:t>
            </a:r>
            <a:r>
              <a:rPr spc="-10" dirty="0">
                <a:solidFill>
                  <a:srgbClr val="222222"/>
                </a:solidFill>
              </a:rPr>
              <a:t>over?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405" y="1885507"/>
            <a:ext cx="806259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Do</a:t>
            </a:r>
            <a:r>
              <a:rPr sz="2100" spc="3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we</a:t>
            </a:r>
            <a:r>
              <a:rPr sz="21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want</a:t>
            </a:r>
            <a:r>
              <a:rPr sz="21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to</a:t>
            </a:r>
            <a:r>
              <a:rPr sz="2100" spc="3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F252F"/>
                </a:solidFill>
                <a:latin typeface="Arial"/>
                <a:cs typeface="Arial"/>
              </a:rPr>
              <a:t>hire</a:t>
            </a:r>
            <a:r>
              <a:rPr sz="21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the</a:t>
            </a:r>
            <a:r>
              <a:rPr sz="21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physical</a:t>
            </a:r>
            <a:r>
              <a:rPr sz="21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computers</a:t>
            </a:r>
            <a:r>
              <a:rPr sz="21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55" dirty="0">
                <a:solidFill>
                  <a:srgbClr val="0F252F"/>
                </a:solidFill>
                <a:latin typeface="Arial"/>
                <a:cs typeface="Arial"/>
              </a:rPr>
              <a:t>and</a:t>
            </a:r>
            <a:r>
              <a:rPr sz="21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conﬁgure</a:t>
            </a:r>
            <a:r>
              <a:rPr sz="21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F252F"/>
                </a:solidFill>
                <a:latin typeface="Arial"/>
                <a:cs typeface="Arial"/>
              </a:rPr>
              <a:t>everything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from</a:t>
            </a:r>
            <a:r>
              <a:rPr sz="2100" spc="-10" dirty="0">
                <a:solidFill>
                  <a:srgbClr val="0F252F"/>
                </a:solidFill>
                <a:latin typeface="Arial"/>
                <a:cs typeface="Arial"/>
              </a:rPr>
              <a:t> there?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100">
              <a:latin typeface="Arial"/>
              <a:cs typeface="Arial"/>
            </a:endParaRPr>
          </a:p>
          <a:p>
            <a:pPr marL="439420" marR="431165" algn="ctr">
              <a:lnSpc>
                <a:spcPct val="100000"/>
              </a:lnSpc>
            </a:pP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Do</a:t>
            </a:r>
            <a:r>
              <a:rPr sz="2100" spc="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we</a:t>
            </a:r>
            <a:r>
              <a:rPr sz="21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want</a:t>
            </a:r>
            <a:r>
              <a:rPr sz="21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to</a:t>
            </a:r>
            <a:r>
              <a:rPr sz="2100" spc="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give</a:t>
            </a:r>
            <a:r>
              <a:rPr sz="21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the</a:t>
            </a:r>
            <a:r>
              <a:rPr sz="21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platform</a:t>
            </a:r>
            <a:r>
              <a:rPr sz="21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our</a:t>
            </a:r>
            <a:r>
              <a:rPr sz="21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code</a:t>
            </a:r>
            <a:r>
              <a:rPr sz="21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55" dirty="0">
                <a:solidFill>
                  <a:srgbClr val="0F252F"/>
                </a:solidFill>
                <a:latin typeface="Arial"/>
                <a:cs typeface="Arial"/>
              </a:rPr>
              <a:t>and</a:t>
            </a:r>
            <a:r>
              <a:rPr sz="21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not</a:t>
            </a:r>
            <a:r>
              <a:rPr sz="21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care</a:t>
            </a:r>
            <a:r>
              <a:rPr sz="2100" spc="-3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how</a:t>
            </a:r>
            <a:r>
              <a:rPr sz="21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0F252F"/>
                </a:solidFill>
                <a:latin typeface="Arial"/>
                <a:cs typeface="Arial"/>
              </a:rPr>
              <a:t>it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provides</a:t>
            </a:r>
            <a:r>
              <a:rPr sz="2100" spc="-9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0F252F"/>
                </a:solidFill>
                <a:latin typeface="Arial"/>
                <a:cs typeface="Arial"/>
              </a:rPr>
              <a:t>it?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222222"/>
                </a:solidFill>
              </a:rPr>
              <a:t>The</a:t>
            </a:r>
            <a:r>
              <a:rPr spc="-204" dirty="0">
                <a:solidFill>
                  <a:srgbClr val="222222"/>
                </a:solidFill>
              </a:rPr>
              <a:t> </a:t>
            </a:r>
            <a:r>
              <a:rPr spc="-65" dirty="0">
                <a:solidFill>
                  <a:srgbClr val="222222"/>
                </a:solidFill>
              </a:rPr>
              <a:t>Types</a:t>
            </a:r>
            <a:r>
              <a:rPr spc="-200" dirty="0">
                <a:solidFill>
                  <a:srgbClr val="222222"/>
                </a:solidFill>
              </a:rPr>
              <a:t> </a:t>
            </a:r>
            <a:r>
              <a:rPr spc="50" dirty="0">
                <a:solidFill>
                  <a:srgbClr val="222222"/>
                </a:solidFill>
              </a:rPr>
              <a:t>of</a:t>
            </a:r>
            <a:r>
              <a:rPr spc="-200" dirty="0">
                <a:solidFill>
                  <a:srgbClr val="222222"/>
                </a:solidFill>
              </a:rPr>
              <a:t> </a:t>
            </a:r>
            <a:r>
              <a:rPr dirty="0">
                <a:solidFill>
                  <a:srgbClr val="222222"/>
                </a:solidFill>
              </a:rPr>
              <a:t>Cloud</a:t>
            </a:r>
            <a:r>
              <a:rPr spc="-200" dirty="0">
                <a:solidFill>
                  <a:srgbClr val="222222"/>
                </a:solidFill>
              </a:rPr>
              <a:t> </a:t>
            </a:r>
            <a:r>
              <a:rPr spc="40" dirty="0">
                <a:solidFill>
                  <a:srgbClr val="222222"/>
                </a:solidFill>
              </a:rPr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5650" y="1199707"/>
            <a:ext cx="22078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 marR="5080" indent="-28448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Infrastructure</a:t>
            </a:r>
            <a:r>
              <a:rPr sz="2100" spc="5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as</a:t>
            </a:r>
            <a:r>
              <a:rPr sz="2100" spc="5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30" dirty="0">
                <a:solidFill>
                  <a:srgbClr val="0F252F"/>
                </a:solidFill>
                <a:latin typeface="Arial"/>
                <a:cs typeface="Arial"/>
              </a:rPr>
              <a:t>a </a:t>
            </a:r>
            <a:r>
              <a:rPr sz="2100" spc="-10" dirty="0">
                <a:solidFill>
                  <a:srgbClr val="0F252F"/>
                </a:solidFill>
                <a:latin typeface="Arial"/>
                <a:cs typeface="Arial"/>
              </a:rPr>
              <a:t>Service</a:t>
            </a:r>
            <a:r>
              <a:rPr sz="2100" spc="-1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F252F"/>
                </a:solidFill>
                <a:latin typeface="Arial"/>
                <a:cs typeface="Arial"/>
              </a:rPr>
              <a:t>(IaaS)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437" y="2086674"/>
            <a:ext cx="1927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5080" indent="-344170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Building</a:t>
            </a:r>
            <a:r>
              <a:rPr sz="1500" spc="-8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Blocks</a:t>
            </a:r>
            <a:r>
              <a:rPr sz="1500" spc="-7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for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Cloud.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437" y="2772474"/>
            <a:ext cx="2029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5080" indent="-344170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Networking,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computers,</a:t>
            </a:r>
            <a:r>
              <a:rPr sz="1500" spc="3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storage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437" y="3458274"/>
            <a:ext cx="21088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5080" indent="-344170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Cloud</a:t>
            </a:r>
            <a:r>
              <a:rPr sz="1500" spc="-9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provider provisions</a:t>
            </a:r>
            <a:r>
              <a:rPr sz="1500" spc="-10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Hardware </a:t>
            </a:r>
            <a:r>
              <a:rPr sz="1500" spc="-20" dirty="0">
                <a:solidFill>
                  <a:srgbClr val="0F252F"/>
                </a:solidFill>
                <a:latin typeface="Arial"/>
                <a:cs typeface="Arial"/>
              </a:rPr>
              <a:t>only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9014" y="1199707"/>
            <a:ext cx="1743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945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Platform</a:t>
            </a:r>
            <a:r>
              <a:rPr sz="2100" spc="-1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as</a:t>
            </a:r>
            <a:r>
              <a:rPr sz="2100" spc="-1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20" dirty="0">
                <a:solidFill>
                  <a:srgbClr val="0F252F"/>
                </a:solidFill>
                <a:latin typeface="Arial"/>
                <a:cs typeface="Arial"/>
              </a:rPr>
              <a:t>a </a:t>
            </a:r>
            <a:r>
              <a:rPr sz="2100" spc="-10" dirty="0">
                <a:solidFill>
                  <a:srgbClr val="0F252F"/>
                </a:solidFill>
                <a:latin typeface="Arial"/>
                <a:cs typeface="Arial"/>
              </a:rPr>
              <a:t>Service</a:t>
            </a:r>
            <a:r>
              <a:rPr sz="2100" spc="-1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-75" dirty="0">
                <a:solidFill>
                  <a:srgbClr val="0F252F"/>
                </a:solidFill>
                <a:latin typeface="Arial"/>
                <a:cs typeface="Arial"/>
              </a:rPr>
              <a:t>(PaaS)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7637" y="2086674"/>
            <a:ext cx="20237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5080" indent="-344170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Removes</a:t>
            </a:r>
            <a:r>
              <a:rPr sz="1500" spc="-6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need</a:t>
            </a:r>
            <a:r>
              <a:rPr sz="1500" spc="-6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to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manage</a:t>
            </a:r>
            <a:r>
              <a:rPr sz="1500" spc="114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underlying infrastructure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7637" y="3001074"/>
            <a:ext cx="2071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5080" indent="-344170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sz="1500" spc="-75" dirty="0">
                <a:solidFill>
                  <a:srgbClr val="0F252F"/>
                </a:solidFill>
                <a:latin typeface="Arial"/>
                <a:cs typeface="Arial"/>
              </a:rPr>
              <a:t>OS,</a:t>
            </a:r>
            <a:r>
              <a:rPr sz="1500" spc="-8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Networking,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Storage</a:t>
            </a:r>
            <a:r>
              <a:rPr sz="1500" spc="-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provisioned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7637" y="3686874"/>
            <a:ext cx="21958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5080" indent="-344170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Focus</a:t>
            </a:r>
            <a:r>
              <a:rPr sz="1500" spc="-9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on</a:t>
            </a:r>
            <a:r>
              <a:rPr sz="1500" spc="-8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deployment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and</a:t>
            </a:r>
            <a:r>
              <a:rPr sz="1500" spc="10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management</a:t>
            </a:r>
            <a:r>
              <a:rPr sz="1500" spc="10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of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applications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23281" y="1199707"/>
            <a:ext cx="17373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7465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Software</a:t>
            </a:r>
            <a:r>
              <a:rPr sz="21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F252F"/>
                </a:solidFill>
                <a:latin typeface="Arial"/>
                <a:cs typeface="Arial"/>
              </a:rPr>
              <a:t>as</a:t>
            </a:r>
            <a:r>
              <a:rPr sz="2100" spc="-4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20" dirty="0">
                <a:solidFill>
                  <a:srgbClr val="0F252F"/>
                </a:solidFill>
                <a:latin typeface="Arial"/>
                <a:cs typeface="Arial"/>
              </a:rPr>
              <a:t>a </a:t>
            </a:r>
            <a:r>
              <a:rPr sz="2100" spc="-10" dirty="0">
                <a:solidFill>
                  <a:srgbClr val="0F252F"/>
                </a:solidFill>
                <a:latin typeface="Arial"/>
                <a:cs typeface="Arial"/>
              </a:rPr>
              <a:t>Service</a:t>
            </a:r>
            <a:r>
              <a:rPr sz="2100" spc="-14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2100" spc="-85" dirty="0">
                <a:solidFill>
                  <a:srgbClr val="0F252F"/>
                </a:solidFill>
                <a:latin typeface="Arial"/>
                <a:cs typeface="Arial"/>
              </a:rPr>
              <a:t>(SaaS)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78837" y="2086674"/>
            <a:ext cx="23171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5080" indent="-340995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Complete</a:t>
            </a:r>
            <a:r>
              <a:rPr sz="1500" spc="3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product</a:t>
            </a:r>
            <a:r>
              <a:rPr sz="1500" spc="30" dirty="0">
                <a:solidFill>
                  <a:srgbClr val="0F252F"/>
                </a:solidFill>
                <a:latin typeface="Arial"/>
                <a:cs typeface="Arial"/>
              </a:rPr>
              <a:t> that 	</a:t>
            </a:r>
            <a:r>
              <a:rPr sz="1500" spc="-65" dirty="0">
                <a:solidFill>
                  <a:srgbClr val="0F252F"/>
                </a:solidFill>
                <a:latin typeface="Arial"/>
                <a:cs typeface="Arial"/>
              </a:rPr>
              <a:t>is</a:t>
            </a:r>
            <a:r>
              <a:rPr sz="1500" spc="5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run</a:t>
            </a:r>
            <a:r>
              <a:rPr sz="1500" spc="1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and</a:t>
            </a:r>
            <a:r>
              <a:rPr sz="1500" spc="1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managed</a:t>
            </a:r>
            <a:r>
              <a:rPr sz="1500" spc="1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0F252F"/>
                </a:solidFill>
                <a:latin typeface="Arial"/>
                <a:cs typeface="Arial"/>
              </a:rPr>
              <a:t>by 	</a:t>
            </a:r>
            <a:r>
              <a:rPr sz="1500" dirty="0">
                <a:solidFill>
                  <a:srgbClr val="0F252F"/>
                </a:solidFill>
                <a:latin typeface="Arial"/>
                <a:cs typeface="Arial"/>
              </a:rPr>
              <a:t>service</a:t>
            </a:r>
            <a:r>
              <a:rPr sz="1500" spc="-100" dirty="0">
                <a:solidFill>
                  <a:srgbClr val="0F252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F252F"/>
                </a:solidFill>
                <a:latin typeface="Arial"/>
                <a:cs typeface="Arial"/>
              </a:rPr>
              <a:t>provider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6474" y="3082850"/>
            <a:ext cx="1209899" cy="12098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9225" y="4190075"/>
            <a:ext cx="607424" cy="8070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3849" y="4450458"/>
            <a:ext cx="2598299" cy="6930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0324"/>
            <a:ext cx="7661261" cy="49731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1028</Words>
  <Application>Microsoft Macintosh PowerPoint</Application>
  <PresentationFormat>On-screen Show (16:9)</PresentationFormat>
  <Paragraphs>133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Learning Objectives:</vt:lpstr>
      <vt:lpstr>Traditional code infrastructure</vt:lpstr>
      <vt:lpstr>Problems with the traditional approach</vt:lpstr>
      <vt:lpstr>Enter the cloud!</vt:lpstr>
      <vt:lpstr>What does a deployment process look like?</vt:lpstr>
      <vt:lpstr>How much control do we need to give over?</vt:lpstr>
      <vt:lpstr>The Types of Cloud Computing</vt:lpstr>
      <vt:lpstr>PowerPoint Presentation</vt:lpstr>
      <vt:lpstr>Who can access our cloud services?</vt:lpstr>
      <vt:lpstr>Other things to consider…</vt:lpstr>
      <vt:lpstr>What is AWS’ version of a virtual machine?</vt:lpstr>
      <vt:lpstr>So what will we make</vt:lpstr>
      <vt:lpstr>Load Balancers</vt:lpstr>
      <vt:lpstr>Let’s look at ELB in action</vt:lpstr>
      <vt:lpstr>Scalability</vt:lpstr>
      <vt:lpstr>PowerPoint Presentation</vt:lpstr>
      <vt:lpstr>Let’s look at ASG in action</vt:lpstr>
      <vt:lpstr>Serverless Storage</vt:lpstr>
      <vt:lpstr>Object Storage</vt:lpstr>
      <vt:lpstr>Let’s create an S3 bucket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E63 PSD Cloud Day</dc:title>
  <cp:lastModifiedBy>Pawel Orzechowski</cp:lastModifiedBy>
  <cp:revision>2</cp:revision>
  <dcterms:created xsi:type="dcterms:W3CDTF">2023-09-11T16:04:20Z</dcterms:created>
  <dcterms:modified xsi:type="dcterms:W3CDTF">2023-09-11T22:22:58Z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