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5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335B74"/>
    <a:srgbClr val="4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16/8/2023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49" y="3429000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l-GR" sz="3200" dirty="0"/>
              <a:t>ΠΡΟΒΛΗΜΑ ΧΡΟΝΟΠΡΟΓΡΑΜΜΑΤΙΣΜΟΥ ΑΓΩΝΩΝ ΓΙΑ ΕΡΑΣΙΤΕΧΝΙΚΑ ΠΡΩΤΑΘΛΗΜΑΤΑ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95BC8B-0CDF-E998-AF02-D4A7AEA4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849" y="4555284"/>
            <a:ext cx="8915399" cy="53174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(Sports Scheduling Problem for Amateur Leagues)</a:t>
            </a:r>
            <a:endParaRPr lang="el-GR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ΓΕΩΡΓΙΟΣ ΤΣΙΑΛΙΟΣ</a:t>
            </a:r>
          </a:p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ΑΜ: 1072868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Γραμμική και Συνδυαστική Βελτιστοποίηση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Τμήμα Ηλεκτρολόγων Μηχανικών και Τεχνολογίας Υπολογιστών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l-GR" sz="2000" b="1" kern="100" dirty="0"/>
                  <a:t>Περιορισμοί</a:t>
                </a:r>
                <a:r>
                  <a:rPr lang="en-US" sz="2000" b="1" kern="100" dirty="0"/>
                  <a:t> </a:t>
                </a:r>
                <a:r>
                  <a:rPr lang="en-US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(hard constraints)</a:t>
                </a:r>
                <a:endParaRPr lang="el-GR" i="1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l-GR" sz="2000" kern="100" dirty="0"/>
                  <a:t>Μία ομάδα μπορεί να παίξει: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φορά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δεν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φορές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l-GR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απόφασης 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variables)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παίζει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εναντίον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ημέρα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αλλιώς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5181602"/>
            <a:ext cx="7747819" cy="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l-GR" sz="2000" b="1" kern="100" dirty="0"/>
              <a:t>Περιορισμοί</a:t>
            </a:r>
            <a:r>
              <a:rPr lang="en-US" sz="2000" b="1" kern="100" dirty="0"/>
              <a:t> </a:t>
            </a:r>
            <a:r>
              <a:rPr lang="en-US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lang="el-GR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Μία ομάδα μπορεί να παίξει</a:t>
            </a:r>
            <a:r>
              <a:rPr lang="en-US" sz="2000" kern="100" dirty="0"/>
              <a:t> </a:t>
            </a:r>
            <a:r>
              <a:rPr lang="el-GR" sz="2000" kern="100" dirty="0"/>
              <a:t>έως 1 φορά με μία άλλη ομάδα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Μία ομάδα (που χρωστάει αγώνες) δεν μπορεί να παίξει σε 2 διαδοχικές μέρες.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F6021EA-E511-B538-A08C-1BF65081C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4265764"/>
            <a:ext cx="7772400" cy="910175"/>
          </a:xfrm>
          <a:prstGeom prst="rect">
            <a:avLst/>
          </a:prstGeom>
        </p:spPr>
      </p:pic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Οι αγώνες εντός έδρας – εκτός έδρας είναι οι ίδιοι.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6" y="5946052"/>
            <a:ext cx="7773613" cy="4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Μπορεί να διεξαχθεί έως 1 αγώνας την ημέρα.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Μ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ία ομάδα μπορεί να παίξει όταν είναι διαθέσιμοι τουλάχιστον 5 παίκτες της.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59" y="5098322"/>
            <a:ext cx="7828721" cy="81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Περιορισμοί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 ΠΡΟΓΡΑΜΜΑΤΟΣ ΑΓΩΝΩΝ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Διοργανωτές: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πλήθους αγώνων εβδομάδας</a:t>
            </a:r>
            <a:endParaRPr lang="el-GR" sz="1800" dirty="0"/>
          </a:p>
          <a:p>
            <a:pPr>
              <a:buClrTx/>
            </a:pPr>
            <a:r>
              <a:rPr lang="el-GR" sz="2000" dirty="0"/>
              <a:t>Παίκτες: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διαθεσιμότητας ομάδας την ημέρα που αγωνίζεται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προτιμήσεων τους την ημέρα που αγωνίζονται</a:t>
            </a:r>
          </a:p>
          <a:p>
            <a:pPr>
              <a:buClrTx/>
            </a:pPr>
            <a:r>
              <a:rPr lang="el-GR" sz="2000" dirty="0"/>
              <a:t>Ελαχιστοποίηση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δεν υπάρχουν ομάδες που χρωστάνε αγώνες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υπάρχουν ομάδες που χρωστάνε αγώνες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(objective function)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 descr="Εικόνα που περιέχει κείμενο, γραμματοσειρά, λευκό, γραφικός χαρακτή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83" b="-7197"/>
          <a:stretch/>
        </p:blipFill>
        <p:spPr>
          <a:xfrm>
            <a:off x="728260" y="2420764"/>
            <a:ext cx="10734913" cy="1888574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γραμματοσειρά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" y="4874516"/>
            <a:ext cx="10734913" cy="16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ΕΠΙΛΥΣΗ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Με χρήση γλώσσας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  <a:r>
              <a:rPr lang="el-GR" sz="2000" dirty="0"/>
              <a:t>και της βιβλιοθήκης </a:t>
            </a:r>
            <a:r>
              <a:rPr lang="en-US" sz="2000" i="1" dirty="0"/>
              <a:t>Pulp</a:t>
            </a:r>
          </a:p>
          <a:p>
            <a:pPr>
              <a:buClrTx/>
            </a:pPr>
            <a:r>
              <a:rPr lang="el-GR" sz="2000" dirty="0"/>
              <a:t>Για 3 διαφορετικά μεγέθη προβλήματος: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ομάδες</a:t>
            </a:r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18" y="581227"/>
            <a:ext cx="4180775" cy="935057"/>
          </a:xfrm>
        </p:spPr>
        <p:txBody>
          <a:bodyPr>
            <a:noAutofit/>
          </a:bodyPr>
          <a:lstStyle/>
          <a:p>
            <a:r>
              <a:rPr lang="el-GR" dirty="0"/>
              <a:t>ΕΠΙΔΟΣΕΙΣ ΠΡΟΓΡΑΜΜΑΤΩΝ 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Σε σύστημα με επεξεργαστή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και μνήμη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l-GR" dirty="0"/>
              <a:t>ΕΡΑΣΙΤΕΧΝΙΚ</a:t>
            </a:r>
            <a:r>
              <a:rPr lang="en-US" dirty="0"/>
              <a:t>A</a:t>
            </a:r>
            <a:r>
              <a:rPr lang="el-GR" dirty="0"/>
              <a:t> ΠΡΩΤΑΘΛΗΜΑΤ</a:t>
            </a:r>
            <a:r>
              <a:rPr lang="en-US" dirty="0"/>
              <a:t>A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Μη επαγγελματικά</a:t>
            </a:r>
          </a:p>
          <a:p>
            <a:pPr>
              <a:buClrTx/>
            </a:pPr>
            <a:r>
              <a:rPr lang="el-GR" sz="2000" dirty="0"/>
              <a:t>Συμμετοχή αθλητών στα πλαίσια χόμπι</a:t>
            </a:r>
          </a:p>
          <a:p>
            <a:pPr>
              <a:buClrTx/>
            </a:pPr>
            <a:r>
              <a:rPr lang="el-GR" sz="2000" dirty="0"/>
              <a:t>Οργάνωση σε εθελοντική βάση</a:t>
            </a:r>
          </a:p>
          <a:p>
            <a:pPr>
              <a:buClrTx/>
            </a:pPr>
            <a:r>
              <a:rPr lang="el-GR" sz="2000" dirty="0"/>
              <a:t>Φοιτητικά πρωταθλήματα, τουρνουά σύντομης διάρκειας, τοπικά πρωταθλήματα</a:t>
            </a:r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ομάδων την ημέρα που αγωνίζονται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</a:t>
            </a:r>
            <a:r>
              <a:rPr lang="el-GR" sz="1800"/>
              <a:t>προτιμήσεων </a:t>
            </a:r>
            <a:r>
              <a:rPr lang="el-GR"/>
              <a:t>παικτών</a:t>
            </a:r>
            <a:r>
              <a:rPr lang="el-GR" sz="1800"/>
              <a:t> </a:t>
            </a:r>
            <a:r>
              <a:rPr lang="el-GR" sz="1800" dirty="0"/>
              <a:t>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29" y="2416571"/>
            <a:ext cx="9006010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55" y="1286232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ΣΥΜΠΕΡΑΣΜΑΤΑ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Επίτευξη στόχων προγράμματος:</a:t>
            </a: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A74456D9-1411-1A27-16A0-017EB781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3899" y="2815683"/>
            <a:ext cx="462116" cy="462116"/>
          </a:xfrm>
          <a:prstGeom prst="rect">
            <a:avLst/>
          </a:prstGeom>
        </p:spPr>
      </p:pic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CB500FA0-CCB1-17B5-39B2-014E1D95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2286" y="3238664"/>
            <a:ext cx="462116" cy="462116"/>
          </a:xfrm>
          <a:prstGeom prst="rect">
            <a:avLst/>
          </a:prstGeom>
        </p:spPr>
      </p:pic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66A869D8-ABE1-38C2-2E7A-6CAD1B4D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657" y="3674334"/>
            <a:ext cx="462116" cy="4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0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Τίτλος 6">
            <a:extLst>
              <a:ext uri="{FF2B5EF4-FFF2-40B4-BE49-F238E27FC236}">
                <a16:creationId xmlns:a16="http://schemas.microsoft.com/office/drawing/2014/main" id="{3182C465-9D09-5867-7F27-AD9D6ECD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l-GR"/>
              <a:t>Σας ευχαριστώ πολύ.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301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sz="3350" dirty="0"/>
              <a:t>ΕΠΑΓΓΕΛΜΑΤΙΚΑ </a:t>
            </a:r>
            <a:r>
              <a:rPr lang="en-US" sz="3350" dirty="0"/>
              <a:t>vs </a:t>
            </a:r>
            <a:r>
              <a:rPr lang="el-GR" sz="3350" dirty="0"/>
              <a:t>ΕΡΑΣΙΤΕΧΝΙΚ</a:t>
            </a:r>
            <a:r>
              <a:rPr lang="en-US" sz="3350" dirty="0"/>
              <a:t>A</a:t>
            </a:r>
            <a:r>
              <a:rPr lang="el-GR" sz="3350" dirty="0"/>
              <a:t> ΠΡΩΤΑΘΛΗΜΑΤ</a:t>
            </a:r>
            <a:r>
              <a:rPr lang="en-US" sz="3350" dirty="0"/>
              <a:t>A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9722"/>
              </p:ext>
            </p:extLst>
          </p:nvPr>
        </p:nvGraphicFramePr>
        <p:xfrm>
          <a:off x="2489235" y="2123822"/>
          <a:ext cx="8389188" cy="4472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Επαγγελματικά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Ερασιτεχνικά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Εναλλαγή εντός έδρας – εκτός έδρας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Breaks</a:t>
                      </a:r>
                      <a:r>
                        <a:rPr lang="el-GR" sz="1200" kern="100" dirty="0">
                          <a:effectLst/>
                        </a:rPr>
                        <a:t> ασήμαντα, όλοι οι αγώνες ισοδύναμοι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Μέριμνα για ομάδες της ίδιας πόλης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Ασήμαντη η έδρα των ομάδων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Εμπορικοί σκοποί (οπαδοί, τηλεοπτική κάλυψη)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Λίγοι οπαδοί, δεν υπάρχει τηλεοπτική κάλυψη 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ολόκληρης της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σε εβδομαδιαία βάση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Σπάνια αναβολή αγώνων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Συχνή αναβολή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Ίση κατανομή αγώνων στη σεζόν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Άνιση κατανομή αγώνων στη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Ελαχιστοποίηση </a:t>
                      </a:r>
                      <a:r>
                        <a:rPr lang="el-GR" sz="1200" kern="100" dirty="0" err="1">
                          <a:effectLst/>
                        </a:rPr>
                        <a:t>διανυόμενης</a:t>
                      </a:r>
                      <a:r>
                        <a:rPr lang="el-GR" sz="1200" kern="100" dirty="0">
                          <a:effectLst/>
                        </a:rPr>
                        <a:t> απόστασης ή </a:t>
                      </a:r>
                      <a:r>
                        <a:rPr lang="en-US" sz="1200" kern="100" dirty="0">
                          <a:effectLst/>
                        </a:rPr>
                        <a:t>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Μεγιστοποίηση διαθεσιμότητας παικτών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ΠΑΡΑΔΕΙΓΜΑ ΜΕΛΕΤΗΣ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 err="1">
                <a:solidFill>
                  <a:srgbClr val="FEFFFF"/>
                </a:solidFill>
              </a:rPr>
              <a:t>Φοιτητικό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Τουρνουά</a:t>
            </a:r>
            <a:r>
              <a:rPr lang="en-US" sz="2400" dirty="0">
                <a:solidFill>
                  <a:srgbClr val="FEFFFF"/>
                </a:solidFill>
              </a:rPr>
              <a:t> 5x5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ΒΙΓΙΑΡΕΜΑΛ ΦΚ</a:t>
            </a: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l-GR" sz="3600" dirty="0"/>
              <a:t>ΠΡΟΒΛΗΜΑ</a:t>
            </a:r>
            <a:r>
              <a:rPr lang="en-US" sz="3600"/>
              <a:t> 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3123763"/>
            <a:ext cx="4845652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l-GR" sz="2000" dirty="0"/>
              <a:t>Χρονοβόρα, χειροκίνητη διαδικασία</a:t>
            </a:r>
          </a:p>
          <a:p>
            <a:pPr algn="just">
              <a:buClrTx/>
            </a:pPr>
            <a:r>
              <a:rPr lang="el-GR" sz="2000" dirty="0"/>
              <a:t>Μη αποδοτικά αποτελέσματα</a:t>
            </a:r>
          </a:p>
          <a:p>
            <a:pPr algn="just">
              <a:buClrTx/>
            </a:pPr>
            <a:r>
              <a:rPr lang="el-GR" sz="2000" dirty="0"/>
              <a:t>Χαμένοι αγώνες (λιγότερα έσοδα για τους διοργανωτές, λιγότερα παιχνίδια για τους παίκτες)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ΠΡΟΓΡΑΜΜΑΤΙΣΜΟΣ ΑΓΩΝΩΝ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Κατασκευή προγράμματος για:</a:t>
            </a: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l-GR" dirty="0"/>
              <a:t>ΦΟΙΤΗΤΙΚΟ ΠΡΩΤΑΘΛΗΜΑ 5</a:t>
            </a:r>
            <a:r>
              <a:rPr lang="en-US" dirty="0"/>
              <a:t>X5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</a:t>
            </a:r>
            <a:r>
              <a:rPr lang="el-GR" sz="2000" dirty="0"/>
              <a:t>ομάδες</a:t>
            </a:r>
            <a:r>
              <a:rPr lang="en-US" sz="2000" dirty="0"/>
              <a:t> </a:t>
            </a:r>
            <a:r>
              <a:rPr lang="el-GR" sz="2000" dirty="0"/>
              <a:t>των 6 παικτών</a:t>
            </a:r>
            <a:endParaRPr lang="en-US" sz="2000" dirty="0"/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l-GR" sz="2000" dirty="0"/>
              <a:t>5 Διαθέσιμες ημέρες [Δευτέρα – Παρασκευή]</a:t>
            </a:r>
          </a:p>
          <a:p>
            <a:pPr>
              <a:buClrTx/>
            </a:pPr>
            <a:r>
              <a:rPr lang="en-US" sz="2000" dirty="0"/>
              <a:t>Max 1 </a:t>
            </a:r>
            <a:r>
              <a:rPr lang="el-GR" sz="2000" dirty="0"/>
              <a:t>αγώνας / ημέρα</a:t>
            </a:r>
            <a:r>
              <a:rPr lang="en-US" sz="2000" dirty="0"/>
              <a:t> </a:t>
            </a:r>
          </a:p>
          <a:p>
            <a:pPr>
              <a:buClrTx/>
            </a:pPr>
            <a:r>
              <a:rPr lang="el-GR" sz="2000" dirty="0"/>
              <a:t>Ομάδα διαθέσιμη όταν &gt;=5 παίκτες διαθέσιμοι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Κανόνες λειτουργίας πρωταθλήματος: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l-GR" sz="2000" dirty="0"/>
              <a:t>Προκύπτουν όταν σε μία εβδομάδα δεν παίζεται το μέγιστο δυνατό πλήθος αγώνων</a:t>
            </a:r>
          </a:p>
          <a:p>
            <a:pPr algn="just">
              <a:buClrTx/>
            </a:pPr>
            <a:r>
              <a:rPr lang="el-GR" sz="2000" dirty="0"/>
              <a:t>Αναπληρώνονται: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σε κάποιο </a:t>
            </a:r>
            <a:r>
              <a:rPr lang="en-US" sz="1800" i="1" dirty="0"/>
              <a:t>catch-up slot</a:t>
            </a:r>
            <a:r>
              <a:rPr lang="en-US" sz="1800" dirty="0"/>
              <a:t> </a:t>
            </a:r>
            <a:r>
              <a:rPr lang="el-GR" sz="1800" dirty="0"/>
              <a:t>των επόμενων εβδομάδων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στην έξτρα, 8</a:t>
            </a:r>
            <a:r>
              <a:rPr lang="el-GR" sz="1800" baseline="30000" dirty="0"/>
              <a:t>η</a:t>
            </a:r>
            <a:r>
              <a:rPr lang="el-GR" sz="1800" dirty="0"/>
              <a:t> εβδομάδα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Χρωστούμενοι αγώνες: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ΔΙΑΘΕΣΙΜΟΤΗΤΑ ΠΑΙΚΤΩΝ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δεν είμαι διαθέσιμος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είμαι διαθέσιμος, αλλά δεν το προτιμώ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είμαι διαθέσιμος και το προτιμώ αρκετά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είμαι διαθέσιμος και το προτιμώ πολύ</a:t>
            </a: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Εβδομαδιαία δήλωση προτίμησης: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Αρχείο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(τυχαία ανάθεση τιμών)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Σταθερά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όλες τις ομάδες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Μεταβλητά </a:t>
            </a:r>
            <a:r>
              <a:rPr lang="el-GR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(ανά εβδομάδα)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τους αγώνες που έχουν ήδη διεξαχθεί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σύνολο με το πλήθος αγώνων που χρωστάει η κάθε ομάδα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προτιμήσεις των παικτών για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Χρήση Ακέραιου Γραμμικού Προγραμματισμού (</a:t>
            </a:r>
            <a:r>
              <a:rPr 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ILP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Σύνολα Δεδομένων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762</TotalTime>
  <Words>709</Words>
  <Application>Microsoft Office PowerPoint</Application>
  <PresentationFormat>Ευρεία οθόνη</PresentationFormat>
  <Paragraphs>132</Paragraphs>
  <Slides>23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Wingdings 3</vt:lpstr>
      <vt:lpstr>Θρόισμα</vt:lpstr>
      <vt:lpstr>ΠΡΟΒΛΗΜΑ ΧΡΟΝΟΠΡΟΓΡΑΜΜΑΤΙΣΜΟΥ ΑΓΩΝΩΝ ΓΙΑ ΕΡΑΣΙΤΕΧΝΙΚΑ ΠΡΩΤΑΘΛΗΜΑΤΑ</vt:lpstr>
      <vt:lpstr>ΕΡΑΣΙΤΕΧΝΙΚA ΠΡΩΤΑΘΛΗΜΑΤA</vt:lpstr>
      <vt:lpstr>ΕΠΑΓΓΕΛΜΑΤΙΚΑ vs ΕΡΑΣΙΤΕΧΝΙΚA ΠΡΩΤΑΘΛΗΜΑΤA</vt:lpstr>
      <vt:lpstr>ΠΑΡΑΔΕΙΓΜΑ ΜΕΛΕΤΗΣ Φοιτητικό Τουρνουά 5x5 </vt:lpstr>
      <vt:lpstr>ΠΡΟΒΛΗΜΑ </vt:lpstr>
      <vt:lpstr>ΣΤΟΧΟΣ</vt:lpstr>
      <vt:lpstr>ΦΟΙΤΗΤΙΚΟ ΠΡΩΤΑΘΛΗΜΑ 5X5</vt:lpstr>
      <vt:lpstr>ΔΙΑΘΕΣΙΜΟΤΗΤΑ ΠΑΙΚΤΩΝ</vt:lpstr>
      <vt:lpstr>ΜΟΝΤΕΛΟΠΟΙΗΣΗ ΠΡΟΒΛΗΜΑΤΟΣ</vt:lpstr>
      <vt:lpstr>ΜΟΝΤΕΛΟΠΟΙΗΣΗ ΠΡΟΒΛΗΜΑΤΟΣ</vt:lpstr>
      <vt:lpstr>ΜΟΝΤΕΛΟΠΟΙΗΣΗ ΠΡΟΒΛΗΜΑΤΟΣ</vt:lpstr>
      <vt:lpstr>ΜΟΝΤΕΛΟΠΟΙΗΣΗ ΠΡΟΒΛΗΜΑΤΟΣ</vt:lpstr>
      <vt:lpstr>ΣΤΟΧΟΣ ΠΡΟΓΡΑΜΜΑΤΟΣ ΑΓΩΝΩΝ</vt:lpstr>
      <vt:lpstr>ΜΟΝΤΕΛΟΠΟΙΗΣΗ ΠΡΟΒΛΗΜΑΤΟΣ</vt:lpstr>
      <vt:lpstr>ΕΠΙΛΥΣΗ ΠΡΟΒΛΗΜΑΤΟΣ</vt:lpstr>
      <vt:lpstr>ΕΠΙΔΟΣΕΙΣ ΠΡΟΓΡΑΜΜΑΤΩΝ 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  <vt:lpstr>ΣΥΜΠΕΡΑΣΜΑΤΑ</vt:lpstr>
      <vt:lpstr>Σας ευχαριστώ πολύ.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george7 ts</cp:lastModifiedBy>
  <cp:revision>272</cp:revision>
  <dcterms:created xsi:type="dcterms:W3CDTF">2023-08-14T07:46:30Z</dcterms:created>
  <dcterms:modified xsi:type="dcterms:W3CDTF">2023-08-16T08:43:42Z</dcterms:modified>
</cp:coreProperties>
</file>