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5"/>
  </p:notesMasterIdLst>
  <p:sldIdLst>
    <p:sldId id="256" r:id="rId2"/>
    <p:sldId id="260" r:id="rId3"/>
    <p:sldId id="259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5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335B74"/>
    <a:srgbClr val="4F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A06E-71C4-43BA-ACEA-0EF960EE58DA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A4D40-DD39-4C58-B449-E6F09753C7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802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A4D40-DD39-4C58-B449-E6F09753C71C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0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5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231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969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60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795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34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789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841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632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525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785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923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829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90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93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8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181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0DA5-A468-49AC-9645-F35AB9DAB0C5}" type="datetimeFigureOut">
              <a:rPr lang="el-GR" smtClean="0"/>
              <a:t>17/8/2023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0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BE51EF-51A0-62AC-670A-0F56ECEA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849" y="3429000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l-GR" sz="3200" dirty="0"/>
              <a:t>ΠΡΟΒΛΗΜΑ ΧΡΟΝΟΠΡΟΓΡΑΜΜΑΤΙΣΜΟΥ ΑΓΩΝΩΝ ΓΙΑ ΕΡΑΣΙΤΕΧΝΙΚΑ ΠΡΩΤΑΘΛΗΜΑΤΑ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195BC8B-0CDF-E998-AF02-D4A7AEA4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849" y="4555284"/>
            <a:ext cx="8915399" cy="531740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(Sports Scheduling Problem for Amateur Leagues)</a:t>
            </a:r>
            <a:endParaRPr lang="el-GR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E5B95-6202-9897-9C45-3EB099BD9B2C}"/>
              </a:ext>
            </a:extLst>
          </p:cNvPr>
          <p:cNvSpPr txBox="1"/>
          <p:nvPr/>
        </p:nvSpPr>
        <p:spPr>
          <a:xfrm>
            <a:off x="3990392" y="6074228"/>
            <a:ext cx="785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ΓΕΩΡΓΙΟΣ ΤΣΙΑΛΙΟΣ</a:t>
            </a:r>
          </a:p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ΑΜ: 1072868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B4612-57C5-E23E-3D3F-EE516A1FD9DC}"/>
              </a:ext>
            </a:extLst>
          </p:cNvPr>
          <p:cNvSpPr txBox="1"/>
          <p:nvPr/>
        </p:nvSpPr>
        <p:spPr>
          <a:xfrm>
            <a:off x="3172409" y="137441"/>
            <a:ext cx="7343192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Γραμμική και Συνδυαστική Βελτιστοποίηση</a:t>
            </a:r>
            <a:endParaRPr lang="el-GR" kern="100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Τμήμα Ηλεκτρολόγων Μηχανικών και Τεχνολογίας Υπολογιστών</a:t>
            </a:r>
            <a:endParaRPr lang="el-G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166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None/>
                </a:pPr>
                <a:r>
                  <a:rPr lang="el-GR" sz="2000" b="1" kern="100" dirty="0"/>
                  <a:t>Περιορισμοί</a:t>
                </a:r>
                <a:r>
                  <a:rPr lang="en-US" sz="2000" b="1" kern="100" dirty="0"/>
                  <a:t> </a:t>
                </a:r>
                <a:r>
                  <a:rPr lang="en-US" i="1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(hard constraints)</a:t>
                </a:r>
                <a:endParaRPr lang="el-GR" i="1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 indent="-45720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l-GR" sz="2000" kern="100" dirty="0"/>
                  <a:t>Μία ομάδα μπορεί να παίξει: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έως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1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φορά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εβδομάδα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εάν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δεν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χρωστάει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αγώνες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έως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2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φορές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εβδομάδα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εάν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χρωστάει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αγώνες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endParaRPr lang="el-GR" sz="2000" kern="1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blipFill>
                <a:blip r:embed="rId2"/>
                <a:stretch>
                  <a:fillRect l="-508" t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/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l-GR" sz="2000" b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Μεταβλητές απόφασης 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i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 variables)</a:t>
                </a:r>
                <a:endParaRPr lang="el-GR" sz="20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ομάδα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παίζει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εναντίον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της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ομάδας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ημέρα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αλλιώς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l-G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el-GR" sz="2000" kern="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blipFill>
                <a:blip r:embed="rId3"/>
                <a:stretch>
                  <a:fillRect l="-508" t="-35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Εικόνα 7">
            <a:extLst>
              <a:ext uri="{FF2B5EF4-FFF2-40B4-BE49-F238E27FC236}">
                <a16:creationId xmlns:a16="http://schemas.microsoft.com/office/drawing/2014/main" id="{42DD61BB-A107-9A5D-582C-97A5B1D64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81" y="5181602"/>
            <a:ext cx="7747819" cy="9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78" y="1446232"/>
            <a:ext cx="12009121" cy="9796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 3" charset="2"/>
              <a:buNone/>
            </a:pPr>
            <a:r>
              <a:rPr lang="el-GR" sz="2000" b="1" kern="100" dirty="0"/>
              <a:t>Περιορισμοί</a:t>
            </a:r>
            <a:r>
              <a:rPr lang="en-US" sz="2000" b="1" kern="100" dirty="0"/>
              <a:t> </a:t>
            </a:r>
            <a:r>
              <a:rPr lang="en-US" i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lang="el-GR" i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000" kern="100" dirty="0"/>
              <a:t>2.	Μία ομάδα μπορεί να παίξει</a:t>
            </a:r>
            <a:r>
              <a:rPr lang="en-US" sz="2000" kern="100" dirty="0"/>
              <a:t> </a:t>
            </a:r>
            <a:r>
              <a:rPr lang="el-GR" sz="2000" kern="100" dirty="0"/>
              <a:t>έως 1 φορά με μία άλλη ομάδα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381BBE-AD1F-E715-4CD3-488C78C9F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2505301"/>
            <a:ext cx="7772400" cy="871831"/>
          </a:xfrm>
          <a:prstGeom prst="rect">
            <a:avLst/>
          </a:prstGeom>
        </p:spPr>
      </p:pic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3808032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200" kern="100" dirty="0"/>
              <a:t>3.	Μία ομάδα (που χρωστάει αγώνες) δεν μπορεί να παίξει σε 2 διαδοχικές μέρες.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F6021EA-E511-B538-A08C-1BF65081C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4265764"/>
            <a:ext cx="7772400" cy="910175"/>
          </a:xfrm>
          <a:prstGeom prst="rect">
            <a:avLst/>
          </a:prstGeom>
        </p:spPr>
      </p:pic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77609266-AF34-4F3D-2B23-04E4328FE83C}"/>
              </a:ext>
            </a:extLst>
          </p:cNvPr>
          <p:cNvSpPr txBox="1">
            <a:spLocks/>
          </p:cNvSpPr>
          <p:nvPr/>
        </p:nvSpPr>
        <p:spPr>
          <a:xfrm>
            <a:off x="182881" y="5529415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l-GR" sz="2200" kern="100" dirty="0"/>
              <a:t>4.	Οι αγώνες εντός έδρας – εκτός έδρας είναι οι ίδιοι.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7D66BA6-7756-8F01-35D8-688C3E483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26" y="5946052"/>
            <a:ext cx="7773613" cy="4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7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2684748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5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Μπορεί να διεξαχθεί έως 1 αγώνας την ημέρα.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3" y="4529036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6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Μ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ία ομάδα μπορεί να παίξει όταν είναι διαθέσιμοι τουλάχιστον 5 παίκτες της.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lang="el-GR" sz="2200" kern="1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Εικόνα 3" descr="Εικόνα που περιέχει κείμενο, γραμματοσειρά, λευκό, καλλι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EAE3291C-7A5D-6B82-1FBE-8090B127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60" y="3214169"/>
            <a:ext cx="7828721" cy="97962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28984055-52A2-DAB4-E50B-13AA2162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59" y="5098322"/>
            <a:ext cx="7828721" cy="814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936047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Περιορισμοί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8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 ΠΡΟΓΡΑΜΜΑΤΟΣ ΑΓΩΝΩΝ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8" y="2220831"/>
            <a:ext cx="9081741" cy="367122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Διοργανωτές: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πλήθους αγώνων εβδομάδας</a:t>
            </a:r>
            <a:endParaRPr lang="el-GR" sz="1800" dirty="0"/>
          </a:p>
          <a:p>
            <a:pPr>
              <a:buClrTx/>
            </a:pPr>
            <a:r>
              <a:rPr lang="el-GR" sz="2000" dirty="0"/>
              <a:t>Παίκτες: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διαθεσιμότητας ομάδας την ημέρα που αγωνίζεται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προτιμήσεων τους την ημέρα που αγωνίζονται</a:t>
            </a:r>
          </a:p>
          <a:p>
            <a:pPr>
              <a:buClrTx/>
            </a:pPr>
            <a:r>
              <a:rPr lang="el-GR" sz="2000" dirty="0"/>
              <a:t>Ελαχιστοποίηση </a:t>
            </a:r>
            <a:r>
              <a:rPr lang="en-US" sz="2000" dirty="0"/>
              <a:t>GPD (</a:t>
            </a:r>
            <a:r>
              <a:rPr lang="en-US" sz="2000" i="1" dirty="0"/>
              <a:t>Games Played Difference</a:t>
            </a:r>
            <a:r>
              <a:rPr lang="en-US" sz="2000" dirty="0"/>
              <a:t>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2694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1969509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4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δεν υπάρχουν ομάδες που χρωστάνε αγώνες</a:t>
            </a:r>
            <a:r>
              <a:rPr lang="en-US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4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4426374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υπάρχουν ομάδες που χρωστάνε αγώνες</a:t>
            </a: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407663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(objective function)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Εικόνα 2" descr="Εικόνα που περιέχει κείμενο, γραμματοσειρά, λευκό, γραφικός χαρακτήρας&#10;&#10;Περιγραφή που δημιουργήθηκε αυτόματα">
            <a:extLst>
              <a:ext uri="{FF2B5EF4-FFF2-40B4-BE49-F238E27FC236}">
                <a16:creationId xmlns:a16="http://schemas.microsoft.com/office/drawing/2014/main" id="{0DB34145-D46E-7181-AF71-7E5F5B05A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83" b="-7197"/>
          <a:stretch/>
        </p:blipFill>
        <p:spPr>
          <a:xfrm>
            <a:off x="728260" y="2420764"/>
            <a:ext cx="10734913" cy="1888574"/>
          </a:xfrm>
          <a:prstGeom prst="rect">
            <a:avLst/>
          </a:prstGeom>
        </p:spPr>
      </p:pic>
      <p:pic>
        <p:nvPicPr>
          <p:cNvPr id="19" name="Εικόνα 18" descr="Εικόνα που περιέχει κείμενο, γραμματοσειρά, λευκό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17FE6C0-111F-B8EA-DA05-033792AFA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9" y="4874516"/>
            <a:ext cx="10734913" cy="16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ΕΠΙΛΥΣΗ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5" y="2497121"/>
            <a:ext cx="7326775" cy="2653614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Με χρήση γλώσσας </a:t>
            </a:r>
            <a:r>
              <a:rPr lang="en-US" sz="2000" i="1" dirty="0"/>
              <a:t>Python</a:t>
            </a:r>
            <a:r>
              <a:rPr lang="en-US" sz="2000" dirty="0"/>
              <a:t> </a:t>
            </a:r>
            <a:r>
              <a:rPr lang="el-GR" sz="2000" dirty="0"/>
              <a:t>και της βιβλιοθήκης </a:t>
            </a:r>
            <a:r>
              <a:rPr lang="en-US" sz="2000" i="1" dirty="0" err="1"/>
              <a:t>PuLP</a:t>
            </a:r>
            <a:endParaRPr lang="en-US" sz="2000" i="1" dirty="0"/>
          </a:p>
          <a:p>
            <a:pPr>
              <a:buClrTx/>
            </a:pPr>
            <a:r>
              <a:rPr lang="el-GR" sz="2000" dirty="0"/>
              <a:t>Για 3 διαφορετικά μεγέθη προβλήματος: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8  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12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16 ομάδες</a:t>
            </a:r>
          </a:p>
        </p:txBody>
      </p:sp>
    </p:spTree>
    <p:extLst>
      <p:ext uri="{BB962C8B-B14F-4D97-AF65-F5344CB8AC3E}">
        <p14:creationId xmlns:p14="http://schemas.microsoft.com/office/powerpoint/2010/main" val="136967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118" y="581227"/>
            <a:ext cx="4180775" cy="935057"/>
          </a:xfrm>
        </p:spPr>
        <p:txBody>
          <a:bodyPr>
            <a:noAutofit/>
          </a:bodyPr>
          <a:lstStyle/>
          <a:p>
            <a:r>
              <a:rPr lang="el-GR" dirty="0"/>
              <a:t>ΕΠΙΔΟΣΕΙΣ ΠΡΟΓΡΑΜΜΑΤΩΝ 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47F4B21-996D-A116-7B78-522BB56E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38" y="1751292"/>
            <a:ext cx="7180161" cy="510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E4FF1-F434-BB34-0D24-4B0333C6C12C}"/>
              </a:ext>
            </a:extLst>
          </p:cNvPr>
          <p:cNvSpPr txBox="1"/>
          <p:nvPr/>
        </p:nvSpPr>
        <p:spPr>
          <a:xfrm>
            <a:off x="182881" y="2257343"/>
            <a:ext cx="44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Σε σύστημα με επεξεργαστή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™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i5-8265U CPU @ 1.60GHz 1.80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GHz</a:t>
            </a: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και μνήμη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8GB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20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ΕΚΤΕΛΕΣΗ ΠΡΟΓΡΑΜΜΑΤΟΣ</a:t>
            </a:r>
            <a:r>
              <a:rPr lang="en-US" dirty="0"/>
              <a:t> 8 </a:t>
            </a:r>
            <a:r>
              <a:rPr lang="el-GR" dirty="0"/>
              <a:t>ΟΜΑΔΩΝ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426825"/>
            <a:ext cx="530352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Επαλήθευση αντικειμενικής συνάρτησης</a:t>
            </a: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1370E6CE-092D-E4E3-397E-8599AA2D8B4D}"/>
              </a:ext>
            </a:extLst>
          </p:cNvPr>
          <p:cNvSpPr txBox="1">
            <a:spLocks/>
          </p:cNvSpPr>
          <p:nvPr/>
        </p:nvSpPr>
        <p:spPr>
          <a:xfrm>
            <a:off x="182880" y="1934470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Week 1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61F6B299-67B2-D462-3783-1C7CCADABFE9}"/>
              </a:ext>
            </a:extLst>
          </p:cNvPr>
          <p:cNvSpPr txBox="1">
            <a:spLocks/>
          </p:cNvSpPr>
          <p:nvPr/>
        </p:nvSpPr>
        <p:spPr>
          <a:xfrm>
            <a:off x="182880" y="4655071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Week 3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DD6221-5BC6-1DBC-2532-17B2E701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16" y="2456566"/>
            <a:ext cx="5460439" cy="200484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95C65FC-06F1-55AE-8C22-8BAA15F5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15" y="5117188"/>
            <a:ext cx="5460439" cy="17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1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#1 - πλευρά διοργανωτών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FAD7551-FC00-5842-4F71-8B553927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8" y="2572576"/>
            <a:ext cx="9249000" cy="856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3900668"/>
            <a:ext cx="106504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Στόχος</a:t>
            </a:r>
          </a:p>
          <a:p>
            <a:endParaRPr lang="el-GR" sz="2000" dirty="0"/>
          </a:p>
          <a:p>
            <a:pPr marL="742950" lvl="1" indent="-285750">
              <a:buFont typeface="Wingdings 3" panose="05040102010807070707" pitchFamily="18" charset="2"/>
              <a:buChar char="´"/>
            </a:pPr>
            <a:r>
              <a:rPr lang="el-GR" dirty="0"/>
              <a:t>Μεγιστοποίηση πλήθους αγώνων 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73102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#1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696B37E-51C6-9198-9653-AD1129ED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30" y="1323744"/>
            <a:ext cx="3685710" cy="5534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409359" y="1295067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Αντικειμενική Συνάρτηση υπό εξέταση #1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3E30017-EEF7-DF82-1EC6-0CDF0DDF5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45" y="1323744"/>
            <a:ext cx="3599728" cy="5534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83829" y="1295067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Τρέχουσα Αντικειμενική Συνάρτηση </a:t>
            </a:r>
          </a:p>
        </p:txBody>
      </p:sp>
    </p:spTree>
    <p:extLst>
      <p:ext uri="{BB962C8B-B14F-4D97-AF65-F5344CB8AC3E}">
        <p14:creationId xmlns:p14="http://schemas.microsoft.com/office/powerpoint/2010/main" val="346983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9955990" cy="1280890"/>
          </a:xfrm>
        </p:spPr>
        <p:txBody>
          <a:bodyPr>
            <a:normAutofit/>
          </a:bodyPr>
          <a:lstStyle/>
          <a:p>
            <a:r>
              <a:rPr lang="el-GR" dirty="0"/>
              <a:t>ΕΡΑΣΙΤΕΧΝΙΚ</a:t>
            </a:r>
            <a:r>
              <a:rPr lang="en-US" dirty="0"/>
              <a:t>A</a:t>
            </a:r>
            <a:r>
              <a:rPr lang="el-GR" dirty="0"/>
              <a:t> ΠΡΩΤΑΘΛΗΜΑΤ</a:t>
            </a:r>
            <a:r>
              <a:rPr lang="en-US" dirty="0"/>
              <a:t>A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19" y="2396190"/>
            <a:ext cx="8464335" cy="32872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Μη επαγγελματικά</a:t>
            </a:r>
          </a:p>
          <a:p>
            <a:pPr>
              <a:buClrTx/>
            </a:pPr>
            <a:r>
              <a:rPr lang="el-GR" sz="2000" dirty="0"/>
              <a:t>Συμμετοχή αθλητών στα πλαίσια χόμπι</a:t>
            </a:r>
          </a:p>
          <a:p>
            <a:pPr>
              <a:buClrTx/>
            </a:pPr>
            <a:r>
              <a:rPr lang="el-GR" sz="2000" dirty="0"/>
              <a:t>Οργάνωση σε εθελοντική βάση</a:t>
            </a:r>
          </a:p>
          <a:p>
            <a:pPr>
              <a:buClrTx/>
            </a:pPr>
            <a:r>
              <a:rPr lang="el-GR" sz="2000" dirty="0"/>
              <a:t>Φοιτητικά πρωταθλήματα, τουρνουά σύντομης διάρκειας, τοπικά πρωταθλήματα</a:t>
            </a:r>
          </a:p>
        </p:txBody>
      </p:sp>
    </p:spTree>
    <p:extLst>
      <p:ext uri="{BB962C8B-B14F-4D97-AF65-F5344CB8AC3E}">
        <p14:creationId xmlns:p14="http://schemas.microsoft.com/office/powerpoint/2010/main" val="137789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#2 - πλευρά παικτών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4304284"/>
            <a:ext cx="106504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Στόχοι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dirty="0"/>
              <a:t>Μεγιστοποίηση διαθεσιμότητας ομάδων την ημέρα που αγωνίζονται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sz="1800" dirty="0"/>
              <a:t>Μεγιστοποίηση </a:t>
            </a:r>
            <a:r>
              <a:rPr lang="el-GR" sz="1800"/>
              <a:t>προτιμήσεων </a:t>
            </a:r>
            <a:r>
              <a:rPr lang="el-GR"/>
              <a:t>παικτών</a:t>
            </a:r>
            <a:r>
              <a:rPr lang="el-GR" sz="1800"/>
              <a:t> </a:t>
            </a:r>
            <a:r>
              <a:rPr lang="el-GR" sz="1800" dirty="0"/>
              <a:t>την ημέρα που αγωνίζονται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4BBF966-8241-F85D-D1DF-F8339398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29" y="2416571"/>
            <a:ext cx="9006010" cy="16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#2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595932" y="1286232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 υπό εξέταση 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38413" y="1286232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Τρέχουσα Αντικειμενική Συνάρτηση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4D1E6FE-851E-418D-0B95-31778933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02" y="1212837"/>
            <a:ext cx="3135141" cy="564221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A698F6E3-9E76-9199-D4FD-06AC4D2B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55" y="1286232"/>
            <a:ext cx="3012944" cy="56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3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ΣΥΜΠΕΡΑΣΜΑΤΑ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0" y="2856333"/>
            <a:ext cx="7417167" cy="161149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Αυτοματοποίηση διαδικασίας χρονοπρογραμματισμού</a:t>
            </a:r>
          </a:p>
          <a:p>
            <a:pPr>
              <a:buClrTx/>
            </a:pPr>
            <a:r>
              <a:rPr lang="el-GR" sz="2000" dirty="0"/>
              <a:t>Εύρεση βέλτιστου προγράμματος αγώνων</a:t>
            </a:r>
          </a:p>
          <a:p>
            <a:pPr>
              <a:buClrTx/>
            </a:pPr>
            <a:r>
              <a:rPr lang="el-GR" sz="2000" dirty="0"/>
              <a:t>Ταχύτερα αποτελέσματα</a:t>
            </a:r>
          </a:p>
          <a:p>
            <a:pPr>
              <a:buClrTx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Επίτευξη στόχων προγράμματος:</a:t>
            </a:r>
          </a:p>
        </p:txBody>
      </p:sp>
      <p:pic>
        <p:nvPicPr>
          <p:cNvPr id="6" name="Γραφικό 5">
            <a:extLst>
              <a:ext uri="{FF2B5EF4-FFF2-40B4-BE49-F238E27FC236}">
                <a16:creationId xmlns:a16="http://schemas.microsoft.com/office/drawing/2014/main" id="{A74456D9-1411-1A27-16A0-017EB781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3899" y="2815683"/>
            <a:ext cx="462116" cy="462116"/>
          </a:xfrm>
          <a:prstGeom prst="rect">
            <a:avLst/>
          </a:prstGeom>
        </p:spPr>
      </p:pic>
      <p:pic>
        <p:nvPicPr>
          <p:cNvPr id="7" name="Γραφικό 6">
            <a:extLst>
              <a:ext uri="{FF2B5EF4-FFF2-40B4-BE49-F238E27FC236}">
                <a16:creationId xmlns:a16="http://schemas.microsoft.com/office/drawing/2014/main" id="{CB500FA0-CCB1-17B5-39B2-014E1D95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2286" y="3238664"/>
            <a:ext cx="462116" cy="462116"/>
          </a:xfrm>
          <a:prstGeom prst="rect">
            <a:avLst/>
          </a:prstGeom>
        </p:spPr>
      </p:pic>
      <p:pic>
        <p:nvPicPr>
          <p:cNvPr id="8" name="Γραφικό 7">
            <a:extLst>
              <a:ext uri="{FF2B5EF4-FFF2-40B4-BE49-F238E27FC236}">
                <a16:creationId xmlns:a16="http://schemas.microsoft.com/office/drawing/2014/main" id="{66A869D8-ABE1-38C2-2E7A-6CAD1B4D5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6657" y="3674334"/>
            <a:ext cx="462116" cy="4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0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Τίτλος 6">
            <a:extLst>
              <a:ext uri="{FF2B5EF4-FFF2-40B4-BE49-F238E27FC236}">
                <a16:creationId xmlns:a16="http://schemas.microsoft.com/office/drawing/2014/main" id="{3182C465-9D09-5867-7F27-AD9D6ECD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l-GR"/>
              <a:t>Σας ευχαριστώ πολύ.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3301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9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sz="3350" dirty="0"/>
              <a:t>ΕΠΑΓΓΕΛΜΑΤΙΚΑ </a:t>
            </a:r>
            <a:r>
              <a:rPr lang="en-US" sz="3350" dirty="0"/>
              <a:t>vs </a:t>
            </a:r>
            <a:r>
              <a:rPr lang="el-GR" sz="3350" dirty="0"/>
              <a:t>ΕΡΑΣΙΤΕΧΝΙΚ</a:t>
            </a:r>
            <a:r>
              <a:rPr lang="en-US" sz="3350" dirty="0"/>
              <a:t>A</a:t>
            </a:r>
            <a:r>
              <a:rPr lang="el-GR" sz="3350" dirty="0"/>
              <a:t> ΠΡΩΤΑΘΛΗΜΑΤ</a:t>
            </a:r>
            <a:r>
              <a:rPr lang="en-US" sz="3350" dirty="0"/>
              <a:t>A</a:t>
            </a:r>
            <a:endParaRPr lang="el-GR" sz="3350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F361CC7D-30FD-228F-7709-19679F6A0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19722"/>
              </p:ext>
            </p:extLst>
          </p:nvPr>
        </p:nvGraphicFramePr>
        <p:xfrm>
          <a:off x="2489235" y="2123822"/>
          <a:ext cx="8389188" cy="4472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4594">
                  <a:extLst>
                    <a:ext uri="{9D8B030D-6E8A-4147-A177-3AD203B41FA5}">
                      <a16:colId xmlns:a16="http://schemas.microsoft.com/office/drawing/2014/main" val="4186073161"/>
                    </a:ext>
                  </a:extLst>
                </a:gridCol>
                <a:gridCol w="4194594">
                  <a:extLst>
                    <a:ext uri="{9D8B030D-6E8A-4147-A177-3AD203B41FA5}">
                      <a16:colId xmlns:a16="http://schemas.microsoft.com/office/drawing/2014/main" val="1495415116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Επαγγελματικά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Ερασιτεχνικά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63506098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Εναλλαγή εντός έδρας – εκτός έδρας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Breaks</a:t>
                      </a:r>
                      <a:r>
                        <a:rPr lang="el-GR" sz="1200" kern="100" dirty="0">
                          <a:effectLst/>
                        </a:rPr>
                        <a:t> ασήμαντα, όλοι οι αγώνες ισοδύναμοι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75315859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Μέριμνα για ομάδες της ίδιας πόλης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Ασήμαντη η έδρα των ομάδων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69119391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Εμπορικοί σκοποί (οπαδοί, τηλεοπτική κάλυψη)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Λίγοι οπαδοί, δεν υπάρχει τηλεοπτική κάλυψη 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11413310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ολόκληρης της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σε εβδομαδιαία βάση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008206413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Σπάνια αναβολή αγώνων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Συχνή αναβολή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1539884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Ίση κατανομή αγώνων στη σεζόν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Άνιση κατανομή αγώνων στη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0043707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Ελαχιστοποίηση </a:t>
                      </a:r>
                      <a:r>
                        <a:rPr lang="el-GR" sz="1200" kern="100" dirty="0" err="1">
                          <a:effectLst/>
                        </a:rPr>
                        <a:t>διανυόμενης</a:t>
                      </a:r>
                      <a:r>
                        <a:rPr lang="el-GR" sz="1200" kern="100" dirty="0">
                          <a:effectLst/>
                        </a:rPr>
                        <a:t> απόστασης ή </a:t>
                      </a:r>
                      <a:r>
                        <a:rPr lang="en-US" sz="1200" kern="100" dirty="0">
                          <a:effectLst/>
                        </a:rPr>
                        <a:t>breaks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Μεγιστοποίηση διαθεσιμότητας παικτών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1663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55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98000"/>
                <a:lumOff val="2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4F35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47353" cy="6853251"/>
          </a:xfr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ΠΑΡΑΔΕΙΓΜΑ ΜΕΛΕΤΗΣ</a:t>
            </a:r>
            <a:br>
              <a:rPr lang="el-GR" sz="4000" dirty="0">
                <a:solidFill>
                  <a:srgbClr val="FEFFFF"/>
                </a:solidFill>
              </a:rPr>
            </a:br>
            <a:r>
              <a:rPr lang="en-US" sz="2400" dirty="0" err="1">
                <a:solidFill>
                  <a:srgbClr val="FEFFFF"/>
                </a:solidFill>
              </a:rPr>
              <a:t>Φοιτητικό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Τουρνουά</a:t>
            </a:r>
            <a:r>
              <a:rPr lang="en-US" sz="2400" dirty="0">
                <a:solidFill>
                  <a:srgbClr val="FEFFFF"/>
                </a:solidFill>
              </a:rPr>
              <a:t> 5x5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CB5D6E-36BE-CFAB-7C42-D73C7B62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4350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1962E-C665-1333-C409-4156C01944AF}"/>
              </a:ext>
            </a:extLst>
          </p:cNvPr>
          <p:cNvSpPr txBox="1"/>
          <p:nvPr/>
        </p:nvSpPr>
        <p:spPr>
          <a:xfrm>
            <a:off x="4639732" y="6467113"/>
            <a:ext cx="7570362" cy="400110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srgbClr val="4F353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ΒΙΓΙΑΡΕΜΑΛ ΦΚ</a:t>
            </a:r>
          </a:p>
        </p:txBody>
      </p:sp>
    </p:spTree>
    <p:extLst>
      <p:ext uri="{BB962C8B-B14F-4D97-AF65-F5344CB8AC3E}">
        <p14:creationId xmlns:p14="http://schemas.microsoft.com/office/powerpoint/2010/main" val="23946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097588" cy="1280890"/>
          </a:xfrm>
        </p:spPr>
        <p:txBody>
          <a:bodyPr>
            <a:normAutofit/>
          </a:bodyPr>
          <a:lstStyle/>
          <a:p>
            <a:r>
              <a:rPr lang="el-GR" sz="3600" dirty="0"/>
              <a:t>ΠΡΟΒΛΗΜΑ</a:t>
            </a:r>
            <a:r>
              <a:rPr lang="en-US" sz="3600"/>
              <a:t> 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3123763"/>
            <a:ext cx="4845652" cy="188613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buClrTx/>
            </a:pPr>
            <a:r>
              <a:rPr lang="el-GR" sz="2000" dirty="0"/>
              <a:t>Χρονοβόρα, χειροκίνητη διαδικασία</a:t>
            </a:r>
          </a:p>
          <a:p>
            <a:pPr algn="just">
              <a:buClrTx/>
            </a:pPr>
            <a:r>
              <a:rPr lang="el-GR" sz="2000" dirty="0"/>
              <a:t>Μη αποδοτικά αποτελέσματα</a:t>
            </a:r>
          </a:p>
          <a:p>
            <a:pPr algn="just">
              <a:buClrTx/>
            </a:pPr>
            <a:r>
              <a:rPr lang="el-GR" sz="2000" dirty="0"/>
              <a:t>Χαμένοι αγώνες (λιγότερα έσοδα για τους διοργανωτές, λιγότερα παιχνίδια για τους παίκτες)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EA358DD-958D-7D9E-862E-985B2507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" t="467" r="24635" b="90807"/>
          <a:stretch/>
        </p:blipFill>
        <p:spPr>
          <a:xfrm>
            <a:off x="5175310" y="2443344"/>
            <a:ext cx="6822103" cy="251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387F3-F0DD-5C6F-43B4-1755110F9730}"/>
              </a:ext>
            </a:extLst>
          </p:cNvPr>
          <p:cNvSpPr txBox="1"/>
          <p:nvPr/>
        </p:nvSpPr>
        <p:spPr>
          <a:xfrm>
            <a:off x="580183" y="2386057"/>
            <a:ext cx="405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ΠΡΟΓΡΑΜΜΑΤΙΣΜΟΣ ΑΓΩΝΩΝ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0AD28DE-528D-2DC8-0B26-9D047AF9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21" y="2689752"/>
            <a:ext cx="6812870" cy="1569856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2559DC8-88F2-F60F-23DF-3183D7271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" r="2528"/>
          <a:stretch/>
        </p:blipFill>
        <p:spPr>
          <a:xfrm>
            <a:off x="5175310" y="4782287"/>
            <a:ext cx="6812871" cy="60965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BF96C09F-9535-2901-C5C2-83DF453C7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310" y="4254290"/>
            <a:ext cx="681448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0" y="2856333"/>
            <a:ext cx="7417167" cy="161149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Αυτοματοποίηση διαδικασίας χρονοπρογραμματισμού</a:t>
            </a:r>
          </a:p>
          <a:p>
            <a:pPr>
              <a:buClrTx/>
            </a:pPr>
            <a:r>
              <a:rPr lang="el-GR" sz="2000" dirty="0"/>
              <a:t>Εύρεση βέλτιστου προγράμματος αγώνων</a:t>
            </a:r>
          </a:p>
          <a:p>
            <a:pPr>
              <a:buClrTx/>
            </a:pPr>
            <a:r>
              <a:rPr lang="el-GR" sz="2000" dirty="0"/>
              <a:t>Ταχύτερα αποτελέσματα</a:t>
            </a:r>
          </a:p>
          <a:p>
            <a:pPr>
              <a:buClrTx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Κατασκευή προγράμματος για:</a:t>
            </a:r>
          </a:p>
        </p:txBody>
      </p:sp>
    </p:spTree>
    <p:extLst>
      <p:ext uri="{BB962C8B-B14F-4D97-AF65-F5344CB8AC3E}">
        <p14:creationId xmlns:p14="http://schemas.microsoft.com/office/powerpoint/2010/main" val="19766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59" cy="1280890"/>
          </a:xfrm>
        </p:spPr>
        <p:txBody>
          <a:bodyPr>
            <a:normAutofit/>
          </a:bodyPr>
          <a:lstStyle/>
          <a:p>
            <a:r>
              <a:rPr lang="el-GR" dirty="0"/>
              <a:t>ΦΟΙΤΗΤΙΚΟ ΠΡΩΤΑΘΛΗΜΑ 5</a:t>
            </a:r>
            <a:r>
              <a:rPr lang="en-US" dirty="0"/>
              <a:t>X5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219060"/>
            <a:ext cx="6296076" cy="3638939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8 </a:t>
            </a:r>
            <a:r>
              <a:rPr lang="el-GR" sz="2000" dirty="0"/>
              <a:t>ομάδες</a:t>
            </a:r>
            <a:r>
              <a:rPr lang="en-US" sz="2000" dirty="0"/>
              <a:t> </a:t>
            </a:r>
            <a:r>
              <a:rPr lang="el-GR" sz="2000" dirty="0"/>
              <a:t>των 6 παικτών</a:t>
            </a:r>
            <a:endParaRPr lang="en-US" sz="2000" dirty="0"/>
          </a:p>
          <a:p>
            <a:pPr>
              <a:buClrTx/>
            </a:pPr>
            <a:r>
              <a:rPr lang="en-US" sz="2000" dirty="0"/>
              <a:t>Asynchronous, single Round Robin tournament</a:t>
            </a:r>
            <a:endParaRPr lang="el-GR" sz="2000" dirty="0"/>
          </a:p>
          <a:p>
            <a:pPr>
              <a:buClrTx/>
            </a:pPr>
            <a:r>
              <a:rPr lang="el-GR" sz="2000" dirty="0"/>
              <a:t>5 Διαθέσιμες ημέρες [Δευτέρα – Παρασκευή]</a:t>
            </a:r>
          </a:p>
          <a:p>
            <a:pPr>
              <a:buClrTx/>
            </a:pPr>
            <a:r>
              <a:rPr lang="en-US" sz="2000" dirty="0"/>
              <a:t>Max 1 </a:t>
            </a:r>
            <a:r>
              <a:rPr lang="el-GR" sz="2000" dirty="0"/>
              <a:t>αγώνας / ημέρα</a:t>
            </a:r>
            <a:r>
              <a:rPr lang="en-US" sz="2000" dirty="0"/>
              <a:t> </a:t>
            </a:r>
          </a:p>
          <a:p>
            <a:pPr>
              <a:buClrTx/>
            </a:pPr>
            <a:r>
              <a:rPr lang="el-GR" sz="2000" dirty="0"/>
              <a:t>Ομάδα διαθέσιμη όταν &gt;=5 παίκτες διαθέσιμοι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82881" y="2618895"/>
            <a:ext cx="614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Κανόνες λειτουργίας πρωταθλήματος:</a:t>
            </a: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E7E70727-B4C9-D6CB-5717-8DB03B6CF996}"/>
              </a:ext>
            </a:extLst>
          </p:cNvPr>
          <p:cNvSpPr txBox="1">
            <a:spLocks/>
          </p:cNvSpPr>
          <p:nvPr/>
        </p:nvSpPr>
        <p:spPr>
          <a:xfrm>
            <a:off x="6331975" y="3219060"/>
            <a:ext cx="5860026" cy="36389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l-GR" sz="2000" dirty="0"/>
              <a:t>Προκύπτουν όταν σε μία εβδομάδα δεν παίζεται το μέγιστο δυνατό πλήθος αγώνων</a:t>
            </a:r>
          </a:p>
          <a:p>
            <a:pPr algn="just">
              <a:buClrTx/>
            </a:pPr>
            <a:r>
              <a:rPr lang="el-GR" sz="2000" dirty="0"/>
              <a:t>Αναπληρώνονται: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σε κάποιο </a:t>
            </a:r>
            <a:r>
              <a:rPr lang="en-US" sz="1800" i="1" dirty="0"/>
              <a:t>catch-up slot</a:t>
            </a:r>
            <a:r>
              <a:rPr lang="en-US" sz="1800" dirty="0"/>
              <a:t> </a:t>
            </a:r>
            <a:r>
              <a:rPr lang="el-GR" sz="1800" dirty="0"/>
              <a:t>των επόμενων εβδομάδων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στην έξτρα, 8</a:t>
            </a:r>
            <a:r>
              <a:rPr lang="el-GR" sz="1800" baseline="30000" dirty="0"/>
              <a:t>η</a:t>
            </a:r>
            <a:r>
              <a:rPr lang="el-GR" sz="1800" dirty="0"/>
              <a:t> εβδομάδα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DF1CE-5A65-F56A-658E-EB53EA938DAF}"/>
              </a:ext>
            </a:extLst>
          </p:cNvPr>
          <p:cNvSpPr txBox="1"/>
          <p:nvPr/>
        </p:nvSpPr>
        <p:spPr>
          <a:xfrm>
            <a:off x="6331974" y="2618895"/>
            <a:ext cx="586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Χρωστούμενοι αγώνες:</a:t>
            </a:r>
          </a:p>
        </p:txBody>
      </p:sp>
    </p:spTree>
    <p:extLst>
      <p:ext uri="{BB962C8B-B14F-4D97-AF65-F5344CB8AC3E}">
        <p14:creationId xmlns:p14="http://schemas.microsoft.com/office/powerpoint/2010/main" val="214678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ΔΙΑΘΕΣΙΜΟΤΗΤΑ ΠΑΙΚΤΩΝ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2957664"/>
            <a:ext cx="5767789" cy="1995795"/>
          </a:xfrm>
          <a:noFill/>
          <a:ln>
            <a:noFill/>
          </a:ln>
        </p:spPr>
        <p:txBody>
          <a:bodyPr>
            <a:normAutofit fontScale="92500"/>
          </a:bodyPr>
          <a:lstStyle/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0   → δεν είμαι διαθέσιμος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4   → είμαι διαθέσιμος, αλλά δεν το προτιμώ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7   → είμαι διαθέσιμος και το προτιμώ αρκετά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10 → είμαι διαθέσιμος και το προτιμώ πολύ</a:t>
            </a:r>
          </a:p>
          <a:p>
            <a:pPr marL="0" indent="0">
              <a:buClrTx/>
              <a:buNone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06970" y="2176382"/>
            <a:ext cx="576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Εβδομαδιαία δήλωση προτίμησης: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C3402B5-674B-504E-65EA-BC9041896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72"/>
          <a:stretch/>
        </p:blipFill>
        <p:spPr bwMode="auto">
          <a:xfrm>
            <a:off x="5950668" y="2746074"/>
            <a:ext cx="6241331" cy="4111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D5B53-B3C8-059B-E06E-9CE973161DC5}"/>
              </a:ext>
            </a:extLst>
          </p:cNvPr>
          <p:cNvSpPr txBox="1"/>
          <p:nvPr/>
        </p:nvSpPr>
        <p:spPr>
          <a:xfrm>
            <a:off x="5950666" y="2176382"/>
            <a:ext cx="624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Αρχείο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availability-8.txt</a:t>
            </a: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l-GR" sz="2000" b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(τυχαία ανάθεση τιμών)</a:t>
            </a:r>
          </a:p>
        </p:txBody>
      </p:sp>
    </p:spTree>
    <p:extLst>
      <p:ext uri="{BB962C8B-B14F-4D97-AF65-F5344CB8AC3E}">
        <p14:creationId xmlns:p14="http://schemas.microsoft.com/office/powerpoint/2010/main" val="422431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57832"/>
            <a:ext cx="11582400" cy="380016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Σταθερά</a:t>
            </a:r>
            <a:endParaRPr lang="el-GR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όλες τις ομάδες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Teams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07000"/>
              </a:lnSpc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Μεταβλητά </a:t>
            </a:r>
            <a:r>
              <a:rPr lang="el-GR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(ανά εβδομάδα)</a:t>
            </a:r>
            <a:endParaRPr lang="el-GR" sz="2000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τους αγώνες που έχουν ήδη διεξαχθεί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Matches Played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Ε: σύνολο με το πλήθος αγώνων που χρωστάει η κάθε ομάδα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προτιμήσεις των παικτών για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Preferences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584334" y="1221672"/>
            <a:ext cx="1060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Χρήση Ακέραιου Γραμμικού Προγραμματισμού (</a:t>
            </a:r>
            <a:r>
              <a:rPr lang="en-US" sz="20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ILP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)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E0EB8-1A5F-BD28-F999-41C05E0F4065}"/>
              </a:ext>
            </a:extLst>
          </p:cNvPr>
          <p:cNvSpPr txBox="1"/>
          <p:nvPr/>
        </p:nvSpPr>
        <p:spPr>
          <a:xfrm>
            <a:off x="182880" y="2369574"/>
            <a:ext cx="1200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Σύνολα Δεδομένων</a:t>
            </a:r>
            <a:endParaRPr lang="el-G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2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Θρόισμα">
  <a:themeElements>
    <a:clrScheme name="Μπλε ΙΙ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762</TotalTime>
  <Words>709</Words>
  <Application>Microsoft Office PowerPoint</Application>
  <PresentationFormat>Ευρεία οθόνη</PresentationFormat>
  <Paragraphs>132</Paragraphs>
  <Slides>23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Wingdings</vt:lpstr>
      <vt:lpstr>Wingdings 3</vt:lpstr>
      <vt:lpstr>Θρόισμα</vt:lpstr>
      <vt:lpstr>ΠΡΟΒΛΗΜΑ ΧΡΟΝΟΠΡΟΓΡΑΜΜΑΤΙΣΜΟΥ ΑΓΩΝΩΝ ΓΙΑ ΕΡΑΣΙΤΕΧΝΙΚΑ ΠΡΩΤΑΘΛΗΜΑΤΑ</vt:lpstr>
      <vt:lpstr>ΕΡΑΣΙΤΕΧΝΙΚA ΠΡΩΤΑΘΛΗΜΑΤA</vt:lpstr>
      <vt:lpstr>ΕΠΑΓΓΕΛΜΑΤΙΚΑ vs ΕΡΑΣΙΤΕΧΝΙΚA ΠΡΩΤΑΘΛΗΜΑΤA</vt:lpstr>
      <vt:lpstr>ΠΑΡΑΔΕΙΓΜΑ ΜΕΛΕΤΗΣ Φοιτητικό Τουρνουά 5x5 </vt:lpstr>
      <vt:lpstr>ΠΡΟΒΛΗΜΑ </vt:lpstr>
      <vt:lpstr>ΣΤΟΧΟΣ</vt:lpstr>
      <vt:lpstr>ΦΟΙΤΗΤΙΚΟ ΠΡΩΤΑΘΛΗΜΑ 5X5</vt:lpstr>
      <vt:lpstr>ΔΙΑΘΕΣΙΜΟΤΗΤΑ ΠΑΙΚΤΩΝ</vt:lpstr>
      <vt:lpstr>ΜΟΝΤΕΛΟΠΟΙΗΣΗ ΠΡΟΒΛΗΜΑΤΟΣ</vt:lpstr>
      <vt:lpstr>ΜΟΝΤΕΛΟΠΟΙΗΣΗ ΠΡΟΒΛΗΜΑΤΟΣ</vt:lpstr>
      <vt:lpstr>ΜΟΝΤΕΛΟΠΟΙΗΣΗ ΠΡΟΒΛΗΜΑΤΟΣ</vt:lpstr>
      <vt:lpstr>ΜΟΝΤΕΛΟΠΟΙΗΣΗ ΠΡΟΒΛΗΜΑΤΟΣ</vt:lpstr>
      <vt:lpstr>ΣΤΟΧΟΣ ΠΡΟΓΡΑΜΜΑΤΟΣ ΑΓΩΝΩΝ</vt:lpstr>
      <vt:lpstr>ΜΟΝΤΕΛΟΠΟΙΗΣΗ ΠΡΟΒΛΗΜΑΤΟΣ</vt:lpstr>
      <vt:lpstr>ΕΠΙΛΥΣΗ ΠΡΟΒΛΗΜΑΤΟΣ</vt:lpstr>
      <vt:lpstr>ΕΠΙΔΟΣΕΙΣ ΠΡΟΓΡΑΜΜΑΤΩΝ </vt:lpstr>
      <vt:lpstr>ΕΚΤΕΛΕΣΗ ΠΡΟΓΡΑΜΜΑΤΟΣ 8 ΟΜΑΔΩΝ</vt:lpstr>
      <vt:lpstr>ΤΕΚΜΗΡΙΩΣΗ ΑΝΤΙΚΕΙΜΕΝΙΚΗΣ ΣΥΝΑΡΤΗΣΗΣ</vt:lpstr>
      <vt:lpstr>ΑΠΟΤΕΛΕΣΜΑΤΑ ΣΥΓΚΡΙΣΗΣ #1</vt:lpstr>
      <vt:lpstr>ΤΕΚΜΗΡΙΩΣΗ ΑΝΤΙΚΕΙΜΕΝΙΚΗΣ ΣΥΝΑΡΤΗΣΗΣ</vt:lpstr>
      <vt:lpstr>ΑΠΟΤΕΛΕΣΜΑΤΑ ΣΥΓΚΡΙΣΗΣ #2</vt:lpstr>
      <vt:lpstr>ΣΥΜΠΕΡΑΣΜΑΤΑ</vt:lpstr>
      <vt:lpstr>Σας ευχαριστώ πολύ.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george7 ts</dc:creator>
  <cp:lastModifiedBy>george7 ts</cp:lastModifiedBy>
  <cp:revision>273</cp:revision>
  <dcterms:created xsi:type="dcterms:W3CDTF">2023-08-14T07:46:30Z</dcterms:created>
  <dcterms:modified xsi:type="dcterms:W3CDTF">2023-08-17T06:24:31Z</dcterms:modified>
</cp:coreProperties>
</file>