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5"/>
  </p:notesMasterIdLst>
  <p:sldIdLst>
    <p:sldId id="256" r:id="rId2"/>
    <p:sldId id="260" r:id="rId3"/>
    <p:sldId id="259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53E"/>
    <a:srgbClr val="5E5E5E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A06E-71C4-43BA-ACEA-0EF960EE58DA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A4D40-DD39-4C58-B449-E6F09753C7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0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A4D40-DD39-4C58-B449-E6F09753C71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0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31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69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0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795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4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8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841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632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25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785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923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29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93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8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81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0DA5-A468-49AC-9645-F35AB9DAB0C5}" type="datetimeFigureOut">
              <a:rPr lang="el-GR" smtClean="0"/>
              <a:t>27/5/2025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BE51EF-51A0-62AC-670A-0F56ECEA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699" y="3036546"/>
            <a:ext cx="8960301" cy="1126283"/>
          </a:xfrm>
        </p:spPr>
        <p:txBody>
          <a:bodyPr>
            <a:noAutofit/>
          </a:bodyPr>
          <a:lstStyle/>
          <a:p>
            <a:r>
              <a:rPr lang="en-US" sz="3200" dirty="0"/>
              <a:t>SPORTS SCHEDULING PROBLEM FOR AMATEUR LEAGUES</a:t>
            </a:r>
            <a:endParaRPr lang="el-G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E5B95-6202-9897-9C45-3EB099BD9B2C}"/>
              </a:ext>
            </a:extLst>
          </p:cNvPr>
          <p:cNvSpPr txBox="1"/>
          <p:nvPr/>
        </p:nvSpPr>
        <p:spPr>
          <a:xfrm>
            <a:off x="3990392" y="6074228"/>
            <a:ext cx="78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GEORGE TSIALIOS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4612-57C5-E23E-3D3F-EE516A1FD9DC}"/>
              </a:ext>
            </a:extLst>
          </p:cNvPr>
          <p:cNvSpPr txBox="1"/>
          <p:nvPr/>
        </p:nvSpPr>
        <p:spPr>
          <a:xfrm>
            <a:off x="3172409" y="137441"/>
            <a:ext cx="7343192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Linear &amp; Combinatorial Optimization</a:t>
            </a:r>
            <a:endParaRPr lang="el-GR" kern="100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Electrical and Computer Engineering Department</a:t>
            </a:r>
            <a:endParaRPr lang="el-G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166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n-US" dirty="0"/>
              <a:t>PROBLEM MODELING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None/>
                </a:pPr>
                <a:r>
                  <a:rPr lang="en-US" sz="2000" b="1" kern="100" dirty="0"/>
                  <a:t>Hard constraints</a:t>
                </a:r>
                <a:endParaRPr lang="el-GR" sz="2000" b="1" kern="100" dirty="0"/>
              </a:p>
              <a:p>
                <a:pPr marL="457200" lvl="0" indent="-45720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n-US" sz="2000" kern="100" dirty="0"/>
                  <a:t>A team can play</a:t>
                </a:r>
                <a:r>
                  <a:rPr lang="el-GR" sz="2000" kern="1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  <m: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time</m:t>
                            </m:r>
                            <m: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per</m:t>
                            </m:r>
                            <m: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week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it</m:t>
                            </m:r>
                            <m: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has</m:t>
                            </m:r>
                            <m: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latin typeface="Cambria Math" panose="02040503050406030204" pitchFamily="18" charset="0"/>
                              </a:rPr>
                              <m:t>pend</m:t>
                            </m:r>
                            <m:r>
                              <a:rPr lang="en-US" sz="2000" b="0" i="1" kern="100" smtClean="0">
                                <a:latin typeface="Cambria Math" panose="02040503050406030204" pitchFamily="18" charset="0"/>
                              </a:rPr>
                              <m:t>𝑖𝑛𝑔</m:t>
                            </m:r>
                            <m:r>
                              <a:rPr lang="en-US" sz="2000" b="0" i="1" kern="1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kern="100" smtClean="0">
                                <a:latin typeface="Cambria Math" panose="02040503050406030204" pitchFamily="18" charset="0"/>
                              </a:rPr>
                              <m:t>𝑚𝑎𝑡𝑐h𝑒𝑠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up</m:t>
                            </m:r>
                            <m:r>
                              <a:rPr lang="en-US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sz="2000" kern="100">
                                <a:latin typeface="Cambria Math" panose="02040503050406030204" pitchFamily="18" charset="0"/>
                              </a:rPr>
                              <m:t> 2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times</m:t>
                            </m:r>
                            <m:r>
                              <a:rPr lang="en-US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per</m:t>
                            </m:r>
                            <m:r>
                              <a:rPr lang="en-US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week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it</m:t>
                            </m:r>
                            <m:r>
                              <a:rPr lang="en-US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has</m:t>
                            </m:r>
                            <m:r>
                              <a:rPr lang="en-US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latin typeface="Cambria Math" panose="02040503050406030204" pitchFamily="18" charset="0"/>
                              </a:rPr>
                              <m:t>pend</m:t>
                            </m:r>
                            <m:r>
                              <a:rPr lang="en-US" sz="2000" i="1" kern="100">
                                <a:latin typeface="Cambria Math" panose="02040503050406030204" pitchFamily="18" charset="0"/>
                              </a:rPr>
                              <m:t>𝑖𝑛𝑔</m:t>
                            </m:r>
                            <m:r>
                              <a:rPr lang="en-US" sz="2000" i="1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kern="100">
                                <a:latin typeface="Cambria Math" panose="02040503050406030204" pitchFamily="18" charset="0"/>
                              </a:rPr>
                              <m:t>𝑚𝑎𝑡𝑐h𝑒𝑠</m:t>
                            </m:r>
                            <m:r>
                              <a:rPr lang="en-US" sz="2000" b="0" i="1" kern="10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el-GR" sz="2000" kern="1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blipFill>
                <a:blip r:embed="rId2"/>
                <a:stretch>
                  <a:fillRect l="-508" t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/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sz="2000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variables</a:t>
                </a:r>
                <a:endParaRPr lang="el-GR" sz="20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l-GR" sz="200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team</m:t>
                            </m:r>
                            <m: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plays</m:t>
                            </m:r>
                            <m: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against</m:t>
                            </m:r>
                            <m: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team</m:t>
                            </m:r>
                            <m: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day</m:t>
                            </m:r>
                            <m: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000" b="0" i="1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</m:e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000" b="0" i="0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l-G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el-GR" sz="2000" kern="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blipFill>
                <a:blip r:embed="rId3"/>
                <a:stretch>
                  <a:fillRect l="-508" t="-35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Εικόνα 7">
            <a:extLst>
              <a:ext uri="{FF2B5EF4-FFF2-40B4-BE49-F238E27FC236}">
                <a16:creationId xmlns:a16="http://schemas.microsoft.com/office/drawing/2014/main" id="{42DD61BB-A107-9A5D-582C-97A5B1D6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0581" y="5260428"/>
            <a:ext cx="7747819" cy="8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n-US" dirty="0"/>
              <a:t>PROBLEM MODELING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78" y="1446232"/>
            <a:ext cx="12009121" cy="9796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 3" charset="2"/>
              <a:buNone/>
            </a:pPr>
            <a:r>
              <a:rPr lang="en-US" sz="2000" b="1" kern="100" dirty="0"/>
              <a:t>Hard constraints</a:t>
            </a:r>
            <a:endParaRPr lang="el-GR" sz="2000" b="1" kern="100" dirty="0"/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000" kern="100" dirty="0"/>
              <a:t>2.	</a:t>
            </a:r>
            <a:r>
              <a:rPr lang="en-US" sz="2000" kern="100" dirty="0"/>
              <a:t>A time can play up to 1 time with another team</a:t>
            </a:r>
            <a:endParaRPr lang="el-GR" sz="2000" kern="1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381BBE-AD1F-E715-4CD3-488C78C9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2505301"/>
            <a:ext cx="7772400" cy="871831"/>
          </a:xfrm>
          <a:prstGeom prst="rect">
            <a:avLst/>
          </a:prstGeom>
        </p:spPr>
      </p:pic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3808032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200" kern="100" dirty="0"/>
              <a:t>3.	</a:t>
            </a:r>
            <a:r>
              <a:rPr lang="en-US" sz="2200" kern="100" dirty="0"/>
              <a:t>A team </a:t>
            </a:r>
            <a:r>
              <a:rPr lang="el-GR" sz="2200" kern="100" dirty="0"/>
              <a:t>(</a:t>
            </a:r>
            <a:r>
              <a:rPr lang="en-US" sz="2200" kern="100" dirty="0"/>
              <a:t>which has pending matches</a:t>
            </a:r>
            <a:r>
              <a:rPr lang="el-GR" sz="2200" kern="100" dirty="0"/>
              <a:t>) </a:t>
            </a:r>
            <a:r>
              <a:rPr lang="en-US" sz="2200" kern="100" dirty="0"/>
              <a:t>can not play on 2 consecutive days</a:t>
            </a:r>
            <a:r>
              <a:rPr lang="el-GR" sz="2200" kern="100" dirty="0"/>
              <a:t>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77609266-AF34-4F3D-2B23-04E4328FE83C}"/>
              </a:ext>
            </a:extLst>
          </p:cNvPr>
          <p:cNvSpPr txBox="1">
            <a:spLocks/>
          </p:cNvSpPr>
          <p:nvPr/>
        </p:nvSpPr>
        <p:spPr>
          <a:xfrm>
            <a:off x="182881" y="5529415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l-GR" sz="2200" kern="100" dirty="0"/>
              <a:t>4.	</a:t>
            </a:r>
            <a:r>
              <a:rPr lang="en-US" sz="2200" kern="100" dirty="0"/>
              <a:t>Home court – away games are the same.</a:t>
            </a:r>
            <a:endParaRPr lang="el-GR" sz="2200" kern="100" dirty="0"/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7D66BA6-7756-8F01-35D8-688C3E483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0026" y="5965653"/>
            <a:ext cx="7773613" cy="449950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FB53636C-4B2F-998E-0CFD-25B9776F7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025" y="4265763"/>
            <a:ext cx="7772400" cy="9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7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n-US" dirty="0"/>
              <a:t>PROBLEM MODELING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2684748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</a:t>
            </a:r>
            <a:r>
              <a:rPr lang="en-US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Up to 1 match can be played per day.</a:t>
            </a: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3" y="4529036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6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</a:t>
            </a:r>
            <a:r>
              <a:rPr kumimoji="0" 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team can play when at least 5 of its players are available.</a:t>
            </a: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Εικόνα 3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EAE3291C-7A5D-6B82-1FBE-8090B127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60" y="3214169"/>
            <a:ext cx="7828721" cy="97962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984055-52A2-DAB4-E50B-13AA2162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1359" y="5203973"/>
            <a:ext cx="7828721" cy="823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936047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lang="en-US" sz="2000" b="1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sz="2000" b="1" u="none" strike="noStrike" kern="1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ard</a:t>
            </a:r>
            <a:r>
              <a:rPr kumimoji="0" lang="en-US" sz="2000" b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 constraints</a:t>
            </a:r>
            <a:endParaRPr kumimoji="0" lang="el-GR" sz="2000" b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n-US" dirty="0"/>
              <a:t>MATCH SCHEDULE GOAL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8" y="2220831"/>
            <a:ext cx="9081741" cy="367122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Organizers</a:t>
            </a:r>
            <a:r>
              <a:rPr lang="el-GR" sz="2000" dirty="0"/>
              <a:t>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Maximize games played per week</a:t>
            </a:r>
            <a:endParaRPr lang="el-GR" sz="1800" dirty="0"/>
          </a:p>
          <a:p>
            <a:pPr>
              <a:buClrTx/>
            </a:pPr>
            <a:r>
              <a:rPr lang="en-US" sz="2000" dirty="0"/>
              <a:t>Players</a:t>
            </a:r>
            <a:r>
              <a:rPr lang="el-GR" sz="2000" dirty="0"/>
              <a:t>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Maximize team availability on matchdays</a:t>
            </a:r>
            <a:endParaRPr lang="el-GR" sz="2000" dirty="0"/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Maximize team preference on matchdays</a:t>
            </a:r>
            <a:endParaRPr lang="el-GR" sz="2000" dirty="0"/>
          </a:p>
          <a:p>
            <a:pPr>
              <a:buClrTx/>
            </a:pPr>
            <a:r>
              <a:rPr lang="en-US" sz="2000" dirty="0"/>
              <a:t>Minimize</a:t>
            </a:r>
            <a:r>
              <a:rPr lang="el-GR" sz="2000" dirty="0"/>
              <a:t> </a:t>
            </a:r>
            <a:r>
              <a:rPr lang="en-US" sz="2000" dirty="0"/>
              <a:t>GPD (</a:t>
            </a:r>
            <a:r>
              <a:rPr lang="en-US" sz="2000" i="1" dirty="0"/>
              <a:t>Games Played Difference</a:t>
            </a:r>
            <a:r>
              <a:rPr lang="en-US" sz="2000" dirty="0"/>
              <a:t>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2694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n-US" dirty="0"/>
              <a:t>PROBLEM MODELING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1969509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4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weeks without pending matches:</a:t>
            </a:r>
            <a:endParaRPr kumimoji="0" lang="el-GR" sz="24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4426374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weeks with pending matches: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407663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lang="en-US" sz="2000" b="1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en-US" sz="2000" b="1" u="none" strike="noStrike" kern="1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bjective</a:t>
            </a:r>
            <a:r>
              <a:rPr kumimoji="0" lang="en-US" sz="2000" b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 function</a:t>
            </a:r>
            <a:endParaRPr kumimoji="0" lang="el-GR" sz="2000" b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DB34145-D46E-7181-AF71-7E5F5B05A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-32"/>
          <a:stretch/>
        </p:blipFill>
        <p:spPr>
          <a:xfrm>
            <a:off x="728259" y="2420764"/>
            <a:ext cx="10734914" cy="1796129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017FE6C0-111F-B8EA-DA05-033792AFA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59" y="4888491"/>
            <a:ext cx="10734913" cy="1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n-US" dirty="0"/>
              <a:t>SOLUTION IMPLEMENTATION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" y="2497121"/>
            <a:ext cx="7326775" cy="265361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Using </a:t>
            </a:r>
            <a:r>
              <a:rPr lang="en-US" sz="2000" i="1" dirty="0"/>
              <a:t>Python</a:t>
            </a:r>
            <a:r>
              <a:rPr lang="en-US" sz="2000" dirty="0"/>
              <a:t> and the </a:t>
            </a:r>
            <a:r>
              <a:rPr lang="en-US" sz="2000" i="1" dirty="0" err="1"/>
              <a:t>PuLP</a:t>
            </a:r>
            <a:r>
              <a:rPr lang="en-US" sz="2000" i="1" dirty="0"/>
              <a:t> library</a:t>
            </a:r>
          </a:p>
          <a:p>
            <a:pPr>
              <a:buClrTx/>
            </a:pPr>
            <a:r>
              <a:rPr lang="en-US" sz="2000" dirty="0"/>
              <a:t>3 different problem sizes</a:t>
            </a:r>
            <a:r>
              <a:rPr lang="el-GR" sz="2000" dirty="0"/>
              <a:t>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8   </a:t>
            </a:r>
            <a:r>
              <a:rPr lang="en-US" sz="1800" dirty="0"/>
              <a:t>teams</a:t>
            </a:r>
            <a:endParaRPr lang="el-GR" sz="1800" dirty="0"/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12 </a:t>
            </a:r>
            <a:r>
              <a:rPr lang="en-US" sz="1800" dirty="0"/>
              <a:t>teams</a:t>
            </a:r>
            <a:endParaRPr lang="el-GR" sz="1800" dirty="0"/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16 </a:t>
            </a:r>
            <a:r>
              <a:rPr lang="en-US" sz="1800" dirty="0"/>
              <a:t>teams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136967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91059"/>
            <a:ext cx="7557721" cy="935057"/>
          </a:xfrm>
        </p:spPr>
        <p:txBody>
          <a:bodyPr>
            <a:noAutofit/>
          </a:bodyPr>
          <a:lstStyle/>
          <a:p>
            <a:r>
              <a:rPr lang="en-US" dirty="0"/>
              <a:t>EFFICIENCY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47F4B21-996D-A116-7B78-522BB56E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8" y="1751292"/>
            <a:ext cx="7180161" cy="510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E4FF1-F434-BB34-0D24-4B0333C6C12C}"/>
              </a:ext>
            </a:extLst>
          </p:cNvPr>
          <p:cNvSpPr txBox="1"/>
          <p:nvPr/>
        </p:nvSpPr>
        <p:spPr>
          <a:xfrm>
            <a:off x="182881" y="2257343"/>
            <a:ext cx="44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a system with a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™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i5-8265U CPU @ 1.60GHz 1.80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GHz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8GB</a:t>
            </a: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20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ΕΚΤΕΛΕΣΗ ΠΡΟΓΡΑΜΜΑΤΟΣ</a:t>
            </a:r>
            <a:r>
              <a:rPr lang="en-US" dirty="0"/>
              <a:t> 8 </a:t>
            </a:r>
            <a:r>
              <a:rPr lang="el-GR" dirty="0"/>
              <a:t>ΟΜΑΔΩΝ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426825"/>
            <a:ext cx="530352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Επαλήθευση αντικειμενικής συνάρτησης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1370E6CE-092D-E4E3-397E-8599AA2D8B4D}"/>
              </a:ext>
            </a:extLst>
          </p:cNvPr>
          <p:cNvSpPr txBox="1">
            <a:spLocks/>
          </p:cNvSpPr>
          <p:nvPr/>
        </p:nvSpPr>
        <p:spPr>
          <a:xfrm>
            <a:off x="182880" y="1934470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Week 1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61F6B299-67B2-D462-3783-1C7CCADABFE9}"/>
              </a:ext>
            </a:extLst>
          </p:cNvPr>
          <p:cNvSpPr txBox="1">
            <a:spLocks/>
          </p:cNvSpPr>
          <p:nvPr/>
        </p:nvSpPr>
        <p:spPr>
          <a:xfrm>
            <a:off x="182880" y="4655071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Week 3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DD6221-5BC6-1DBC-2532-17B2E70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6" y="2456566"/>
            <a:ext cx="5460439" cy="200484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95C65FC-06F1-55AE-8C22-8BAA15F5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5" y="5117188"/>
            <a:ext cx="5460439" cy="1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7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#1 - πλευρά διοργανωτών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FAD7551-FC00-5842-4F71-8B553927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8" y="2572576"/>
            <a:ext cx="9249000" cy="8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3900668"/>
            <a:ext cx="10650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Στόχος</a:t>
            </a:r>
          </a:p>
          <a:p>
            <a:endParaRPr lang="el-GR" sz="2000" dirty="0"/>
          </a:p>
          <a:p>
            <a:pPr marL="742950" lvl="1" indent="-285750">
              <a:buFont typeface="Wingdings 3" panose="05040102010807070707" pitchFamily="18" charset="2"/>
              <a:buChar char="´"/>
            </a:pPr>
            <a:r>
              <a:rPr lang="el-GR" dirty="0"/>
              <a:t>Μεγιστοποίηση πλήθους αγώνων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731023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#1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696B37E-51C6-9198-9653-AD1129ED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30" y="1323744"/>
            <a:ext cx="3685710" cy="553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409359" y="1295067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Αντικειμενική Συνάρτηση υπό εξέταση #1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3E30017-EEF7-DF82-1EC6-0CDF0DDF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45" y="1323744"/>
            <a:ext cx="3599728" cy="5534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83829" y="1295067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Τρέχουσα Αντικειμενική Συνάρτηση </a:t>
            </a:r>
          </a:p>
        </p:txBody>
      </p:sp>
    </p:spTree>
    <p:extLst>
      <p:ext uri="{BB962C8B-B14F-4D97-AF65-F5344CB8AC3E}">
        <p14:creationId xmlns:p14="http://schemas.microsoft.com/office/powerpoint/2010/main" val="346983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9955990" cy="1280890"/>
          </a:xfrm>
        </p:spPr>
        <p:txBody>
          <a:bodyPr>
            <a:normAutofit/>
          </a:bodyPr>
          <a:lstStyle/>
          <a:p>
            <a:r>
              <a:rPr lang="en-US" dirty="0"/>
              <a:t>AMATEUR TOURNAMENTS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19" y="2396190"/>
            <a:ext cx="8464335" cy="32872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Non professional</a:t>
            </a:r>
            <a:endParaRPr lang="el-GR" sz="2000" dirty="0"/>
          </a:p>
          <a:p>
            <a:pPr>
              <a:buClrTx/>
            </a:pPr>
            <a:r>
              <a:rPr lang="en-US" sz="2000" dirty="0"/>
              <a:t>Participation of athletes as a hobby</a:t>
            </a:r>
          </a:p>
          <a:p>
            <a:pPr>
              <a:buClrTx/>
            </a:pPr>
            <a:r>
              <a:rPr lang="en-US" sz="2000" dirty="0"/>
              <a:t>Student championships, short tournaments, local leagues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37789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#2 - πλευρά παικτών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4304284"/>
            <a:ext cx="106504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Στόχοι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dirty="0"/>
              <a:t>Μεγιστοποίηση διαθεσιμότητας ομάδων την ημέρα που αγωνίζονται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sz="1800" dirty="0"/>
              <a:t>Μεγιστοποίηση προτιμήσεων </a:t>
            </a:r>
            <a:r>
              <a:rPr lang="el-GR" dirty="0"/>
              <a:t>παικτών</a:t>
            </a:r>
            <a:r>
              <a:rPr lang="el-GR" sz="1800" dirty="0"/>
              <a:t> την ημέρα που αγωνίζονται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4BBF966-8241-F85D-D1DF-F8339398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0976" y="2416571"/>
            <a:ext cx="8751492" cy="16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#2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595932" y="1286232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 υπό εξέταση 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38413" y="1286232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Τρέχουσα Αντικειμενική Συνάρτηση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4D1E6FE-851E-418D-0B95-31778933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2" y="1212837"/>
            <a:ext cx="3135141" cy="564221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98F6E3-9E76-9199-D4FD-06AC4D2B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65" y="1253085"/>
            <a:ext cx="3012944" cy="5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Project goals: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Γραφικό 5">
            <a:extLst>
              <a:ext uri="{FF2B5EF4-FFF2-40B4-BE49-F238E27FC236}">
                <a16:creationId xmlns:a16="http://schemas.microsoft.com/office/drawing/2014/main" id="{A74456D9-1411-1A27-16A0-017EB781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495" y="2815683"/>
            <a:ext cx="462116" cy="462116"/>
          </a:xfrm>
          <a:prstGeom prst="rect">
            <a:avLst/>
          </a:prstGeom>
        </p:spPr>
      </p:pic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CB500FA0-CCB1-17B5-39B2-014E1D95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266" y="3238664"/>
            <a:ext cx="462116" cy="462116"/>
          </a:xfrm>
          <a:prstGeom prst="rect">
            <a:avLst/>
          </a:prstGeom>
        </p:spPr>
      </p:pic>
      <p:pic>
        <p:nvPicPr>
          <p:cNvPr id="8" name="Γραφικό 7">
            <a:extLst>
              <a:ext uri="{FF2B5EF4-FFF2-40B4-BE49-F238E27FC236}">
                <a16:creationId xmlns:a16="http://schemas.microsoft.com/office/drawing/2014/main" id="{66A869D8-ABE1-38C2-2E7A-6CAD1B4D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409" y="3674334"/>
            <a:ext cx="462116" cy="462116"/>
          </a:xfrm>
          <a:prstGeom prst="rect">
            <a:avLst/>
          </a:prstGeom>
        </p:spPr>
      </p:pic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D6748912-03F4-4AF1-986E-F2F728845B04}"/>
              </a:ext>
            </a:extLst>
          </p:cNvPr>
          <p:cNvSpPr txBox="1">
            <a:spLocks/>
          </p:cNvSpPr>
          <p:nvPr/>
        </p:nvSpPr>
        <p:spPr>
          <a:xfrm>
            <a:off x="557790" y="2856333"/>
            <a:ext cx="7417167" cy="16114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/>
              <a:t>Automating the match scheduling process</a:t>
            </a:r>
          </a:p>
          <a:p>
            <a:pPr>
              <a:buClrTx/>
            </a:pPr>
            <a:r>
              <a:rPr lang="en-US" sz="2000" dirty="0"/>
              <a:t>Finding the optimal match schedule</a:t>
            </a:r>
          </a:p>
          <a:p>
            <a:pPr>
              <a:buClrTx/>
            </a:pPr>
            <a:r>
              <a:rPr lang="en-US" sz="2000" dirty="0"/>
              <a:t>Faster results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59600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Τίτλος 6">
            <a:extLst>
              <a:ext uri="{FF2B5EF4-FFF2-40B4-BE49-F238E27FC236}">
                <a16:creationId xmlns:a16="http://schemas.microsoft.com/office/drawing/2014/main" id="{3182C465-9D09-5867-7F27-AD9D6ECD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dirty="0"/>
              <a:t>Thank you for your time.</a:t>
            </a:r>
            <a:endParaRPr lang="el-G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8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301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9" y="581227"/>
            <a:ext cx="10607661" cy="1280890"/>
          </a:xfrm>
        </p:spPr>
        <p:txBody>
          <a:bodyPr>
            <a:normAutofit/>
          </a:bodyPr>
          <a:lstStyle/>
          <a:p>
            <a:r>
              <a:rPr lang="en-US" sz="3350" dirty="0"/>
              <a:t>PROFESSIONAL vs AMATEUR LEAGUES</a:t>
            </a:r>
            <a:endParaRPr lang="el-GR" sz="335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361CC7D-30FD-228F-7709-19679F6A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21004"/>
              </p:ext>
            </p:extLst>
          </p:nvPr>
        </p:nvGraphicFramePr>
        <p:xfrm>
          <a:off x="2469570" y="1996003"/>
          <a:ext cx="8389188" cy="447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594">
                  <a:extLst>
                    <a:ext uri="{9D8B030D-6E8A-4147-A177-3AD203B41FA5}">
                      <a16:colId xmlns:a16="http://schemas.microsoft.com/office/drawing/2014/main" val="4186073161"/>
                    </a:ext>
                  </a:extLst>
                </a:gridCol>
                <a:gridCol w="4194594">
                  <a:extLst>
                    <a:ext uri="{9D8B030D-6E8A-4147-A177-3AD203B41FA5}">
                      <a16:colId xmlns:a16="http://schemas.microsoft.com/office/drawing/2014/main" val="1495415116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Professional leagues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Amateur leagues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63506098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Alternation of home and away games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Breaks are negligible, all matches are equivalent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75315859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Consideration for teams from the same city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Home advantage is insignificant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69119391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Commercial purposes (fans, TV coverage)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Few fans, no television coverage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11413310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Full season match schedule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Weekly match schedule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008206413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Rare postponement of matches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Frequent match postponements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1539884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Even distribution of matches throughout the season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Uneven distribution of matches throughout the season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0043707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Minimization of travel distance or breaks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/>
                        <a:t>Maximization of player availability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1663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98000"/>
                <a:lumOff val="2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4F35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47353" cy="6853251"/>
          </a:xfr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CASE STUDY</a:t>
            </a:r>
            <a:br>
              <a:rPr lang="el-GR" sz="4000" dirty="0">
                <a:solidFill>
                  <a:srgbClr val="FEFFFF"/>
                </a:solidFill>
              </a:rPr>
            </a:br>
            <a:r>
              <a:rPr lang="en-US" sz="2400" dirty="0">
                <a:solidFill>
                  <a:srgbClr val="FEFFFF"/>
                </a:solidFill>
              </a:rPr>
              <a:t>Student 5X5 tournament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CB5D6E-36BE-CFAB-7C42-D73C7B62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4350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1962E-C665-1333-C409-4156C01944AF}"/>
              </a:ext>
            </a:extLst>
          </p:cNvPr>
          <p:cNvSpPr txBox="1"/>
          <p:nvPr/>
        </p:nvSpPr>
        <p:spPr>
          <a:xfrm>
            <a:off x="4639732" y="6467113"/>
            <a:ext cx="7570362" cy="400110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F353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VILLARREMAL FC</a:t>
            </a:r>
            <a:endParaRPr kumimoji="0" lang="el-GR" sz="2000" b="0" i="1" u="none" strike="noStrike" kern="1200" cap="none" spc="0" normalizeH="0" baseline="0" noProof="0" dirty="0">
              <a:ln>
                <a:noFill/>
              </a:ln>
              <a:solidFill>
                <a:srgbClr val="4F353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66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097588" cy="1280890"/>
          </a:xfrm>
        </p:spPr>
        <p:txBody>
          <a:bodyPr>
            <a:normAutofit/>
          </a:bodyPr>
          <a:lstStyle/>
          <a:p>
            <a:r>
              <a:rPr lang="en-US" sz="3600" dirty="0"/>
              <a:t>PROBLEM 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8" y="3123763"/>
            <a:ext cx="4992431" cy="188613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sz="2000" dirty="0"/>
              <a:t>Time-consuming, manual process</a:t>
            </a:r>
          </a:p>
          <a:p>
            <a:pPr algn="just">
              <a:buClrTx/>
            </a:pPr>
            <a:r>
              <a:rPr lang="en-US" sz="2000" dirty="0"/>
              <a:t>Inefficient outcomes</a:t>
            </a:r>
          </a:p>
          <a:p>
            <a:pPr>
              <a:buClrTx/>
            </a:pPr>
            <a:r>
              <a:rPr lang="en-US" sz="2000" dirty="0"/>
              <a:t>Missed matches (less revenue for organizers, fewer games for players)</a:t>
            </a:r>
            <a:endParaRPr lang="el-GR" sz="20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A358DD-958D-7D9E-862E-985B2507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 t="467" r="24635" b="90807"/>
          <a:stretch/>
        </p:blipFill>
        <p:spPr>
          <a:xfrm>
            <a:off x="5175310" y="2443344"/>
            <a:ext cx="6822103" cy="25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87F3-F0DD-5C6F-43B4-1755110F9730}"/>
              </a:ext>
            </a:extLst>
          </p:cNvPr>
          <p:cNvSpPr txBox="1"/>
          <p:nvPr/>
        </p:nvSpPr>
        <p:spPr>
          <a:xfrm>
            <a:off x="580183" y="2386057"/>
            <a:ext cx="405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MATCH SCHEDULING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0AD28DE-528D-2DC8-0B26-9D047AF9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21" y="2689752"/>
            <a:ext cx="6812870" cy="15698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559DC8-88F2-F60F-23DF-3183D7271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" r="2528"/>
          <a:stretch/>
        </p:blipFill>
        <p:spPr>
          <a:xfrm>
            <a:off x="5175310" y="4782287"/>
            <a:ext cx="6812871" cy="60965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F96C09F-9535-2901-C5C2-83DF453C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10" y="4254290"/>
            <a:ext cx="681448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Automating the match scheduling process</a:t>
            </a:r>
          </a:p>
          <a:p>
            <a:pPr>
              <a:buClrTx/>
            </a:pPr>
            <a:r>
              <a:rPr lang="en-US" sz="2000" dirty="0"/>
              <a:t>Finding the optimal match schedule</a:t>
            </a:r>
          </a:p>
          <a:p>
            <a:pPr>
              <a:buClrTx/>
            </a:pPr>
            <a:r>
              <a:rPr lang="en-US" sz="2000" dirty="0"/>
              <a:t>Faster results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of a system for: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59" cy="1280890"/>
          </a:xfrm>
        </p:spPr>
        <p:txBody>
          <a:bodyPr>
            <a:normAutofit/>
          </a:bodyPr>
          <a:lstStyle/>
          <a:p>
            <a:r>
              <a:rPr lang="en-US" dirty="0"/>
              <a:t>STUDENT 5X5 TOURNAMENT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9060"/>
            <a:ext cx="6296076" cy="3638939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8 teams of</a:t>
            </a:r>
            <a:r>
              <a:rPr lang="el-GR" sz="2000" dirty="0"/>
              <a:t> 6 </a:t>
            </a:r>
            <a:r>
              <a:rPr lang="en-US" sz="2000" dirty="0"/>
              <a:t>players</a:t>
            </a:r>
          </a:p>
          <a:p>
            <a:pPr>
              <a:buClrTx/>
            </a:pPr>
            <a:r>
              <a:rPr lang="en-US" sz="2000" dirty="0"/>
              <a:t>Asynchronous, single Round Robin tournament</a:t>
            </a:r>
            <a:endParaRPr lang="el-GR" sz="2000" dirty="0"/>
          </a:p>
          <a:p>
            <a:pPr>
              <a:buClrTx/>
            </a:pPr>
            <a:r>
              <a:rPr lang="en-US" sz="2000" dirty="0"/>
              <a:t>5 available days </a:t>
            </a:r>
            <a:r>
              <a:rPr lang="el-GR" sz="2000" dirty="0"/>
              <a:t>[</a:t>
            </a:r>
            <a:r>
              <a:rPr lang="en-US" sz="2000" dirty="0"/>
              <a:t>Monday </a:t>
            </a:r>
            <a:r>
              <a:rPr lang="el-GR" sz="2000" dirty="0"/>
              <a:t>– </a:t>
            </a:r>
            <a:r>
              <a:rPr lang="en-US" sz="2000" dirty="0"/>
              <a:t>Friday</a:t>
            </a:r>
            <a:r>
              <a:rPr lang="el-GR" sz="2000" dirty="0"/>
              <a:t>]</a:t>
            </a:r>
          </a:p>
          <a:p>
            <a:pPr>
              <a:buClrTx/>
            </a:pPr>
            <a:r>
              <a:rPr lang="en-US" sz="2000" dirty="0"/>
              <a:t>Max 1 match</a:t>
            </a:r>
            <a:r>
              <a:rPr lang="el-GR" sz="2000" dirty="0"/>
              <a:t> / </a:t>
            </a:r>
            <a:r>
              <a:rPr lang="en-US" sz="2000" dirty="0"/>
              <a:t>day </a:t>
            </a:r>
          </a:p>
          <a:p>
            <a:pPr>
              <a:buClrTx/>
            </a:pPr>
            <a:r>
              <a:rPr lang="en-US" sz="2000" dirty="0"/>
              <a:t>Available team when </a:t>
            </a:r>
            <a:r>
              <a:rPr lang="el-GR" sz="2000" dirty="0"/>
              <a:t>≥ 5 </a:t>
            </a:r>
            <a:r>
              <a:rPr lang="en-US" sz="2000" dirty="0"/>
              <a:t>players available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82881" y="2618895"/>
            <a:ext cx="61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Tournament rules: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E7E70727-B4C9-D6CB-5717-8DB03B6CF996}"/>
              </a:ext>
            </a:extLst>
          </p:cNvPr>
          <p:cNvSpPr txBox="1">
            <a:spLocks/>
          </p:cNvSpPr>
          <p:nvPr/>
        </p:nvSpPr>
        <p:spPr>
          <a:xfrm>
            <a:off x="6331975" y="3219060"/>
            <a:ext cx="5860026" cy="36389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US" sz="2000" dirty="0"/>
              <a:t>Occur when the maximum possible number of matches is not played in a week</a:t>
            </a:r>
          </a:p>
          <a:p>
            <a:pPr algn="just">
              <a:buClrTx/>
            </a:pPr>
            <a:r>
              <a:rPr lang="en-US" sz="2000" dirty="0"/>
              <a:t>They are rescheduled</a:t>
            </a:r>
            <a:r>
              <a:rPr lang="el-GR" sz="2000" dirty="0"/>
              <a:t>: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Either in a catch-up slot in the following weeks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Or in the extra (8th) week</a:t>
            </a:r>
            <a:endParaRPr lang="el-G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F1CE-5A65-F56A-658E-EB53EA938DAF}"/>
              </a:ext>
            </a:extLst>
          </p:cNvPr>
          <p:cNvSpPr txBox="1"/>
          <p:nvPr/>
        </p:nvSpPr>
        <p:spPr>
          <a:xfrm>
            <a:off x="6331974" y="2618895"/>
            <a:ext cx="586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Pending matches</a:t>
            </a: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678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n-US" dirty="0"/>
              <a:t>PLAYER AVAILABILITY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957664"/>
            <a:ext cx="5767789" cy="1995795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0   → </a:t>
            </a:r>
            <a:r>
              <a:rPr lang="en-US" sz="2000" dirty="0"/>
              <a:t>I am </a:t>
            </a:r>
            <a:r>
              <a:rPr lang="en-US" sz="2000" b="1" dirty="0"/>
              <a:t>not available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4   → </a:t>
            </a:r>
            <a:r>
              <a:rPr lang="en-US" sz="2000" dirty="0"/>
              <a:t>I am </a:t>
            </a:r>
            <a:r>
              <a:rPr lang="en-US" sz="2000" b="1" dirty="0"/>
              <a:t>available</a:t>
            </a:r>
            <a:r>
              <a:rPr lang="en-US" sz="2000" dirty="0"/>
              <a:t>, but </a:t>
            </a:r>
            <a:r>
              <a:rPr lang="en-US" sz="2000" b="1" dirty="0"/>
              <a:t>do not prefer</a:t>
            </a:r>
            <a:r>
              <a:rPr lang="en-US" sz="2000" dirty="0"/>
              <a:t> it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7   → </a:t>
            </a:r>
            <a:r>
              <a:rPr lang="en-US" sz="2000" dirty="0"/>
              <a:t>I am </a:t>
            </a:r>
            <a:r>
              <a:rPr lang="en-US" sz="2000" b="1" dirty="0"/>
              <a:t>available</a:t>
            </a:r>
            <a:r>
              <a:rPr lang="en-US" sz="2000" dirty="0"/>
              <a:t> and </a:t>
            </a:r>
            <a:r>
              <a:rPr lang="en-US" sz="2000" b="1" dirty="0"/>
              <a:t>quite prefer</a:t>
            </a:r>
            <a:r>
              <a:rPr lang="en-US" sz="2000" dirty="0"/>
              <a:t> it</a:t>
            </a:r>
            <a:endParaRPr lang="el-GR" sz="20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10 → </a:t>
            </a:r>
            <a:r>
              <a:rPr lang="en-US" sz="2000" dirty="0"/>
              <a:t>I am </a:t>
            </a:r>
            <a:r>
              <a:rPr lang="en-US" sz="2000" b="1" dirty="0"/>
              <a:t>available</a:t>
            </a:r>
            <a:r>
              <a:rPr lang="en-US" sz="2000" dirty="0"/>
              <a:t> and </a:t>
            </a:r>
            <a:r>
              <a:rPr lang="en-US" sz="2000" b="1" dirty="0"/>
              <a:t>strongly prefer</a:t>
            </a:r>
            <a:r>
              <a:rPr lang="en-US" sz="2000" dirty="0"/>
              <a:t> it</a:t>
            </a:r>
            <a:endParaRPr lang="el-GR" sz="20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indent="0">
              <a:buClrTx/>
              <a:buNone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06970" y="2176382"/>
            <a:ext cx="576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4F353E"/>
                </a:solidFill>
              </a:rPr>
              <a:t>Weekly Preference Submission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4F353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C3402B5-674B-504E-65EA-BC904189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2"/>
          <a:stretch/>
        </p:blipFill>
        <p:spPr bwMode="auto">
          <a:xfrm>
            <a:off x="5950668" y="2746074"/>
            <a:ext cx="6241331" cy="4111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5B53-B3C8-059B-E06E-9CE973161DC5}"/>
              </a:ext>
            </a:extLst>
          </p:cNvPr>
          <p:cNvSpPr txBox="1"/>
          <p:nvPr/>
        </p:nvSpPr>
        <p:spPr>
          <a:xfrm>
            <a:off x="5950666" y="2176382"/>
            <a:ext cx="624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File: availability-8.txt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l-GR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random value assignment</a:t>
            </a:r>
            <a:r>
              <a:rPr kumimoji="0" lang="el-GR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31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n-US" dirty="0"/>
              <a:t>PROBLEM MODELING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7832"/>
            <a:ext cx="11582400" cy="380016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of all 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of available 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Weekly Changing</a:t>
            </a:r>
            <a:endParaRPr lang="el-GR" sz="2000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of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Matches Played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Ε: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of pending matches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of players’ 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584334" y="1221672"/>
            <a:ext cx="106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via Integer Linear Programming 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E0EB8-1A5F-BD28-F999-41C05E0F4065}"/>
              </a:ext>
            </a:extLst>
          </p:cNvPr>
          <p:cNvSpPr txBox="1"/>
          <p:nvPr/>
        </p:nvSpPr>
        <p:spPr>
          <a:xfrm>
            <a:off x="182880" y="2369574"/>
            <a:ext cx="120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Datasets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ρόισμα">
  <a:themeElements>
    <a:clrScheme name="Μπλε ΙΙ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1103</TotalTime>
  <Words>644</Words>
  <Application>Microsoft Office PowerPoint</Application>
  <PresentationFormat>Ευρεία οθόνη</PresentationFormat>
  <Paragraphs>129</Paragraphs>
  <Slides>23</Slides>
  <Notes>3</Notes>
  <HiddenSlides>5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Θρόισμα</vt:lpstr>
      <vt:lpstr>SPORTS SCHEDULING PROBLEM FOR AMATEUR LEAGUES</vt:lpstr>
      <vt:lpstr>AMATEUR TOURNAMENTS</vt:lpstr>
      <vt:lpstr>PROFESSIONAL vs AMATEUR LEAGUES</vt:lpstr>
      <vt:lpstr>CASE STUDY Student 5X5 tournament </vt:lpstr>
      <vt:lpstr>PROBLEM </vt:lpstr>
      <vt:lpstr>GOAL</vt:lpstr>
      <vt:lpstr>STUDENT 5X5 TOURNAMENT</vt:lpstr>
      <vt:lpstr>PLAYER AVAILABILITY</vt:lpstr>
      <vt:lpstr>PROBLEM MODELING</vt:lpstr>
      <vt:lpstr>PROBLEM MODELING</vt:lpstr>
      <vt:lpstr>PROBLEM MODELING</vt:lpstr>
      <vt:lpstr>PROBLEM MODELING</vt:lpstr>
      <vt:lpstr>MATCH SCHEDULE GOAL</vt:lpstr>
      <vt:lpstr>PROBLEM MODELING</vt:lpstr>
      <vt:lpstr>SOLUTION IMPLEMENTATION</vt:lpstr>
      <vt:lpstr>EFFICIENCY</vt:lpstr>
      <vt:lpstr>ΕΚΤΕΛΕΣΗ ΠΡΟΓΡΑΜΜΑΤΟΣ 8 ΟΜΑΔΩΝ</vt:lpstr>
      <vt:lpstr>ΤΕΚΜΗΡΙΩΣΗ ΑΝΤΙΚΕΙΜΕΝΙΚΗΣ ΣΥΝΑΡΤΗΣΗΣ</vt:lpstr>
      <vt:lpstr>ΑΠΟΤΕΛΕΣΜΑΤΑ ΣΥΓΚΡΙΣΗΣ #1</vt:lpstr>
      <vt:lpstr>ΤΕΚΜΗΡΙΩΣΗ ΑΝΤΙΚΕΙΜΕΝΙΚΗΣ ΣΥΝΑΡΤΗΣΗΣ</vt:lpstr>
      <vt:lpstr>ΑΠΟΤΕΛΕΣΜΑΤΑ ΣΥΓΚΡΙΣΗΣ #2</vt:lpstr>
      <vt:lpstr>CONCLUSION</vt:lpstr>
      <vt:lpstr>Thank you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george7 ts</dc:creator>
  <cp:lastModifiedBy>George Tsialios</cp:lastModifiedBy>
  <cp:revision>294</cp:revision>
  <dcterms:created xsi:type="dcterms:W3CDTF">2023-08-14T07:46:30Z</dcterms:created>
  <dcterms:modified xsi:type="dcterms:W3CDTF">2025-05-27T22:29:16Z</dcterms:modified>
</cp:coreProperties>
</file>