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9" r:id="rId1"/>
  </p:sldMasterIdLst>
  <p:notesMasterIdLst>
    <p:notesMasterId r:id="rId19"/>
  </p:notesMasterIdLst>
  <p:sldIdLst>
    <p:sldId id="256" r:id="rId2"/>
    <p:sldId id="264" r:id="rId3"/>
    <p:sldId id="257" r:id="rId4"/>
    <p:sldId id="265" r:id="rId5"/>
    <p:sldId id="267" r:id="rId6"/>
    <p:sldId id="258" r:id="rId7"/>
    <p:sldId id="266" r:id="rId8"/>
    <p:sldId id="269" r:id="rId9"/>
    <p:sldId id="270" r:id="rId10"/>
    <p:sldId id="271" r:id="rId11"/>
    <p:sldId id="272" r:id="rId12"/>
    <p:sldId id="268" r:id="rId13"/>
    <p:sldId id="259" r:id="rId14"/>
    <p:sldId id="260" r:id="rId15"/>
    <p:sldId id="261" r:id="rId16"/>
    <p:sldId id="262" r:id="rId17"/>
    <p:sldId id="263" r:id="rId18"/>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4" d="100"/>
          <a:sy n="74" d="100"/>
        </p:scale>
        <p:origin x="576" y="7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Θέση ημερομηνίας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3E93E0-190E-4D08-A99C-5945BE4E3E85}" type="datetimeFigureOut">
              <a:rPr lang="el-GR" smtClean="0"/>
              <a:t>11/1/2016</a:t>
            </a:fld>
            <a:endParaRPr lang="el-GR"/>
          </a:p>
        </p:txBody>
      </p:sp>
      <p:sp>
        <p:nvSpPr>
          <p:cNvPr id="4" name="Θέση εικόνας διαφάνειας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l-GR"/>
          </a:p>
        </p:txBody>
      </p:sp>
      <p:sp>
        <p:nvSpPr>
          <p:cNvPr id="5" name="Θέση σημειώσεων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6" name="Θέση υποσέλιδου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7" name="Θέση αριθμού διαφάνειας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07A37D-6E2D-46AB-98C2-4B5D6B7FC2F4}" type="slidenum">
              <a:rPr lang="el-GR" smtClean="0"/>
              <a:t>‹#›</a:t>
            </a:fld>
            <a:endParaRPr lang="el-GR"/>
          </a:p>
        </p:txBody>
      </p:sp>
    </p:spTree>
    <p:extLst>
      <p:ext uri="{BB962C8B-B14F-4D97-AF65-F5344CB8AC3E}">
        <p14:creationId xmlns:p14="http://schemas.microsoft.com/office/powerpoint/2010/main" val="1022977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10"/>
          </p:nvPr>
        </p:nvSpPr>
        <p:spPr/>
        <p:txBody>
          <a:bodyPr/>
          <a:lstStyle/>
          <a:p>
            <a:fld id="{CC07A37D-6E2D-46AB-98C2-4B5D6B7FC2F4}" type="slidenum">
              <a:rPr lang="el-GR" smtClean="0"/>
              <a:t>1</a:t>
            </a:fld>
            <a:endParaRPr lang="el-GR"/>
          </a:p>
        </p:txBody>
      </p:sp>
    </p:spTree>
    <p:extLst>
      <p:ext uri="{BB962C8B-B14F-4D97-AF65-F5344CB8AC3E}">
        <p14:creationId xmlns:p14="http://schemas.microsoft.com/office/powerpoint/2010/main" val="39558145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Διαφάνεια τίτλου">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l-GR" smtClean="0"/>
              <a:t>Στυλ κύριου τίτλου</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smtClean="0"/>
              <a:t>Στυλ κύριου υπότιτλου</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DF9692A-6B9D-4B01-8C44-E6640808152F}" type="datetime1">
              <a:rPr lang="el-GR" smtClean="0"/>
              <a:t>11/1/2016</a:t>
            </a:fld>
            <a:endParaRPr lang="el-GR"/>
          </a:p>
        </p:txBody>
      </p:sp>
      <p:sp>
        <p:nvSpPr>
          <p:cNvPr id="5" name="Footer Placeholder 4"/>
          <p:cNvSpPr>
            <a:spLocks noGrp="1"/>
          </p:cNvSpPr>
          <p:nvPr>
            <p:ph type="ftr" sz="quarter" idx="11"/>
          </p:nvPr>
        </p:nvSpPr>
        <p:spPr>
          <a:xfrm>
            <a:off x="1876424" y="5410201"/>
            <a:ext cx="5124886" cy="365125"/>
          </a:xfrm>
        </p:spPr>
        <p:txBody>
          <a:bodyPr/>
          <a:lstStyle/>
          <a:p>
            <a:endParaRPr lang="el-GR"/>
          </a:p>
        </p:txBody>
      </p:sp>
      <p:sp>
        <p:nvSpPr>
          <p:cNvPr id="6" name="Slide Number Placeholder 5"/>
          <p:cNvSpPr>
            <a:spLocks noGrp="1"/>
          </p:cNvSpPr>
          <p:nvPr>
            <p:ph type="sldNum" sz="quarter" idx="12"/>
          </p:nvPr>
        </p:nvSpPr>
        <p:spPr>
          <a:xfrm>
            <a:off x="9896911" y="5410199"/>
            <a:ext cx="771089" cy="365125"/>
          </a:xfrm>
        </p:spPr>
        <p:txBody>
          <a:bodyPr/>
          <a:lstStyle/>
          <a:p>
            <a:fld id="{8715EEA7-2BB1-4E6B-AB62-F15C1C4CD1F1}" type="slidenum">
              <a:rPr lang="el-GR" smtClean="0"/>
              <a:t>‹#›</a:t>
            </a:fld>
            <a:endParaRPr lang="el-GR"/>
          </a:p>
        </p:txBody>
      </p:sp>
    </p:spTree>
    <p:extLst>
      <p:ext uri="{BB962C8B-B14F-4D97-AF65-F5344CB8AC3E}">
        <p14:creationId xmlns:p14="http://schemas.microsoft.com/office/powerpoint/2010/main" val="3236201165"/>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Πανοραμική εικόνα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l-GR" smtClean="0"/>
              <a:t>Στυλ κύριου τίτλου</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l-GR" smtClean="0"/>
              <a:t>Κάντε κλικ στο εικονίδιο για να προσθέσετε εικόνα</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smtClean="0"/>
              <a:t>Στυλ υποδείγματος κειμένου</a:t>
            </a:r>
          </a:p>
        </p:txBody>
      </p:sp>
      <p:sp>
        <p:nvSpPr>
          <p:cNvPr id="5" name="Date Placeholder 4"/>
          <p:cNvSpPr>
            <a:spLocks noGrp="1"/>
          </p:cNvSpPr>
          <p:nvPr>
            <p:ph type="dt" sz="half" idx="10"/>
          </p:nvPr>
        </p:nvSpPr>
        <p:spPr/>
        <p:txBody>
          <a:bodyPr/>
          <a:lstStyle/>
          <a:p>
            <a:fld id="{1E002206-D8F0-45AE-A65F-6AC17A9C122F}" type="datetime1">
              <a:rPr lang="el-GR" smtClean="0"/>
              <a:t>11/1/2016</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8715EEA7-2BB1-4E6B-AB62-F15C1C4CD1F1}" type="slidenum">
              <a:rPr lang="el-GR" smtClean="0"/>
              <a:t>‹#›</a:t>
            </a:fld>
            <a:endParaRPr lang="el-GR"/>
          </a:p>
        </p:txBody>
      </p:sp>
    </p:spTree>
    <p:extLst>
      <p:ext uri="{BB962C8B-B14F-4D97-AF65-F5344CB8AC3E}">
        <p14:creationId xmlns:p14="http://schemas.microsoft.com/office/powerpoint/2010/main" val="528178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Τίτλος και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l-GR" smtClean="0"/>
              <a:t>Στυλ κύριου τίτλου</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smtClean="0"/>
              <a:t>Στυλ υποδείγματος κειμένου</a:t>
            </a:r>
          </a:p>
        </p:txBody>
      </p:sp>
      <p:sp>
        <p:nvSpPr>
          <p:cNvPr id="5" name="Date Placeholder 4"/>
          <p:cNvSpPr>
            <a:spLocks noGrp="1"/>
          </p:cNvSpPr>
          <p:nvPr>
            <p:ph type="dt" sz="half" idx="10"/>
          </p:nvPr>
        </p:nvSpPr>
        <p:spPr/>
        <p:txBody>
          <a:bodyPr/>
          <a:lstStyle/>
          <a:p>
            <a:fld id="{A1D9563A-3EB9-4CC9-A824-67F5D35D6A9A}" type="datetime1">
              <a:rPr lang="el-GR" smtClean="0"/>
              <a:t>11/1/2016</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8715EEA7-2BB1-4E6B-AB62-F15C1C4CD1F1}" type="slidenum">
              <a:rPr lang="el-GR" smtClean="0"/>
              <a:t>‹#›</a:t>
            </a:fld>
            <a:endParaRPr lang="el-GR"/>
          </a:p>
        </p:txBody>
      </p:sp>
    </p:spTree>
    <p:extLst>
      <p:ext uri="{BB962C8B-B14F-4D97-AF65-F5344CB8AC3E}">
        <p14:creationId xmlns:p14="http://schemas.microsoft.com/office/powerpoint/2010/main" val="137276769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Εισαγωγικά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l-GR" smtClean="0"/>
              <a:t>Στυλ κύριου τίτλου</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smtClean="0"/>
              <a:t>Στυλ υποδείγματος κειμένου</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smtClean="0"/>
              <a:t>Στυλ υποδείγματος κειμένου</a:t>
            </a:r>
          </a:p>
        </p:txBody>
      </p:sp>
      <p:sp>
        <p:nvSpPr>
          <p:cNvPr id="5" name="Date Placeholder 4"/>
          <p:cNvSpPr>
            <a:spLocks noGrp="1"/>
          </p:cNvSpPr>
          <p:nvPr>
            <p:ph type="dt" sz="half" idx="10"/>
          </p:nvPr>
        </p:nvSpPr>
        <p:spPr/>
        <p:txBody>
          <a:bodyPr/>
          <a:lstStyle/>
          <a:p>
            <a:fld id="{B955D3F9-1F9B-450C-A28D-1891996E5C59}" type="datetime1">
              <a:rPr lang="el-GR" smtClean="0"/>
              <a:t>11/1/2016</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8715EEA7-2BB1-4E6B-AB62-F15C1C4CD1F1}" type="slidenum">
              <a:rPr lang="el-GR" smtClean="0"/>
              <a:t>‹#›</a:t>
            </a:fld>
            <a:endParaRPr lang="el-GR"/>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5291772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Κάρτα ονόματος">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l-GR" smtClean="0"/>
              <a:t>Στυλ κύριου τίτλου</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smtClean="0"/>
              <a:t>Στυλ υποδείγματος κειμένου</a:t>
            </a:r>
          </a:p>
        </p:txBody>
      </p:sp>
      <p:sp>
        <p:nvSpPr>
          <p:cNvPr id="5" name="Date Placeholder 4"/>
          <p:cNvSpPr>
            <a:spLocks noGrp="1"/>
          </p:cNvSpPr>
          <p:nvPr>
            <p:ph type="dt" sz="half" idx="10"/>
          </p:nvPr>
        </p:nvSpPr>
        <p:spPr/>
        <p:txBody>
          <a:bodyPr/>
          <a:lstStyle/>
          <a:p>
            <a:fld id="{DDF7F271-31DD-4527-95D0-B3B952077418}" type="datetime1">
              <a:rPr lang="el-GR" smtClean="0"/>
              <a:t>11/1/2016</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8715EEA7-2BB1-4E6B-AB62-F15C1C4CD1F1}" type="slidenum">
              <a:rPr lang="el-GR" smtClean="0"/>
              <a:t>‹#›</a:t>
            </a:fld>
            <a:endParaRPr lang="el-GR"/>
          </a:p>
        </p:txBody>
      </p:sp>
    </p:spTree>
    <p:extLst>
      <p:ext uri="{BB962C8B-B14F-4D97-AF65-F5344CB8AC3E}">
        <p14:creationId xmlns:p14="http://schemas.microsoft.com/office/powerpoint/2010/main" val="407510984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στήλες">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l-GR" smtClean="0"/>
              <a:t>Στυλ κύριου τίτλου</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Στυλ υποδείγματος κειμένου</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Στυλ υποδείγματος κειμένου</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Στυλ υποδείγματος κειμένου</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Στυλ υποδείγματος κειμένου</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Στυλ υποδείγματος κειμένου</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Στυλ υποδείγματος κειμένου</a:t>
            </a:r>
          </a:p>
        </p:txBody>
      </p:sp>
      <p:sp>
        <p:nvSpPr>
          <p:cNvPr id="3" name="Date Placeholder 2"/>
          <p:cNvSpPr>
            <a:spLocks noGrp="1"/>
          </p:cNvSpPr>
          <p:nvPr>
            <p:ph type="dt" sz="half" idx="10"/>
          </p:nvPr>
        </p:nvSpPr>
        <p:spPr/>
        <p:txBody>
          <a:bodyPr/>
          <a:lstStyle/>
          <a:p>
            <a:fld id="{D09D668F-1600-48CB-8E55-EFF682875BB7}" type="datetime1">
              <a:rPr lang="el-GR" smtClean="0"/>
              <a:t>11/1/2016</a:t>
            </a:fld>
            <a:endParaRPr lang="el-GR"/>
          </a:p>
        </p:txBody>
      </p:sp>
      <p:sp>
        <p:nvSpPr>
          <p:cNvPr id="4" name="Footer Placeholder 3"/>
          <p:cNvSpPr>
            <a:spLocks noGrp="1"/>
          </p:cNvSpPr>
          <p:nvPr>
            <p:ph type="ftr" sz="quarter" idx="11"/>
          </p:nvPr>
        </p:nvSpPr>
        <p:spPr/>
        <p:txBody>
          <a:bodyPr/>
          <a:lstStyle/>
          <a:p>
            <a:endParaRPr lang="el-GR"/>
          </a:p>
        </p:txBody>
      </p:sp>
      <p:sp>
        <p:nvSpPr>
          <p:cNvPr id="5" name="Slide Number Placeholder 4"/>
          <p:cNvSpPr>
            <a:spLocks noGrp="1"/>
          </p:cNvSpPr>
          <p:nvPr>
            <p:ph type="sldNum" sz="quarter" idx="12"/>
          </p:nvPr>
        </p:nvSpPr>
        <p:spPr/>
        <p:txBody>
          <a:bodyPr/>
          <a:lstStyle/>
          <a:p>
            <a:fld id="{8715EEA7-2BB1-4E6B-AB62-F15C1C4CD1F1}" type="slidenum">
              <a:rPr lang="el-GR" smtClean="0"/>
              <a:t>‹#›</a:t>
            </a:fld>
            <a:endParaRPr lang="el-GR"/>
          </a:p>
        </p:txBody>
      </p:sp>
    </p:spTree>
    <p:extLst>
      <p:ext uri="{BB962C8B-B14F-4D97-AF65-F5344CB8AC3E}">
        <p14:creationId xmlns:p14="http://schemas.microsoft.com/office/powerpoint/2010/main" val="3897196395"/>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Στήλη 3 εικόνων">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l-GR" smtClean="0"/>
              <a:t>Στυλ κύριου τίτλου</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Στυλ υποδείγματος κειμένου</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l-GR" smtClean="0"/>
              <a:t>Κάντε κλικ στο εικονίδιο για να προσθέσετε εικόνα</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Στυλ υποδείγματος κειμένου</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Στυλ υποδείγματος κειμένου</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l-GR" smtClean="0"/>
              <a:t>Κάντε κλικ στο εικονίδιο για να προσθέσετε εικόνα</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Στυλ υποδείγματος κειμένου</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Στυλ υποδείγματος κειμένου</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l-GR" smtClean="0"/>
              <a:t>Κάντε κλικ στο εικονίδιο για να προσθέσετε εικόνα</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Στυλ υποδείγματος κειμένου</a:t>
            </a:r>
          </a:p>
        </p:txBody>
      </p:sp>
      <p:sp>
        <p:nvSpPr>
          <p:cNvPr id="3" name="Date Placeholder 2"/>
          <p:cNvSpPr>
            <a:spLocks noGrp="1"/>
          </p:cNvSpPr>
          <p:nvPr>
            <p:ph type="dt" sz="half" idx="10"/>
          </p:nvPr>
        </p:nvSpPr>
        <p:spPr/>
        <p:txBody>
          <a:bodyPr/>
          <a:lstStyle/>
          <a:p>
            <a:fld id="{1095158F-E6E7-4F3A-94B3-EA3B4F864C21}" type="datetime1">
              <a:rPr lang="el-GR" smtClean="0"/>
              <a:t>11/1/2016</a:t>
            </a:fld>
            <a:endParaRPr lang="el-GR"/>
          </a:p>
        </p:txBody>
      </p:sp>
      <p:sp>
        <p:nvSpPr>
          <p:cNvPr id="4" name="Footer Placeholder 3"/>
          <p:cNvSpPr>
            <a:spLocks noGrp="1"/>
          </p:cNvSpPr>
          <p:nvPr>
            <p:ph type="ftr" sz="quarter" idx="11"/>
          </p:nvPr>
        </p:nvSpPr>
        <p:spPr/>
        <p:txBody>
          <a:bodyPr/>
          <a:lstStyle/>
          <a:p>
            <a:endParaRPr lang="el-GR"/>
          </a:p>
        </p:txBody>
      </p:sp>
      <p:sp>
        <p:nvSpPr>
          <p:cNvPr id="5" name="Slide Number Placeholder 4"/>
          <p:cNvSpPr>
            <a:spLocks noGrp="1"/>
          </p:cNvSpPr>
          <p:nvPr>
            <p:ph type="sldNum" sz="quarter" idx="12"/>
          </p:nvPr>
        </p:nvSpPr>
        <p:spPr/>
        <p:txBody>
          <a:bodyPr/>
          <a:lstStyle/>
          <a:p>
            <a:fld id="{8715EEA7-2BB1-4E6B-AB62-F15C1C4CD1F1}" type="slidenum">
              <a:rPr lang="el-GR" smtClean="0"/>
              <a:t>‹#›</a:t>
            </a:fld>
            <a:endParaRPr lang="el-GR"/>
          </a:p>
        </p:txBody>
      </p:sp>
    </p:spTree>
    <p:extLst>
      <p:ext uri="{BB962C8B-B14F-4D97-AF65-F5344CB8AC3E}">
        <p14:creationId xmlns:p14="http://schemas.microsoft.com/office/powerpoint/2010/main" val="90828617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smtClean="0"/>
              <a:t>Στυλ κύριου τίτλου</a:t>
            </a:r>
            <a:endParaRPr lang="en-US" dirty="0"/>
          </a:p>
        </p:txBody>
      </p:sp>
      <p:sp>
        <p:nvSpPr>
          <p:cNvPr id="3" name="Vertical Text Placeholder 2"/>
          <p:cNvSpPr>
            <a:spLocks noGrp="1"/>
          </p:cNvSpPr>
          <p:nvPr>
            <p:ph type="body" orient="vert" idx="1"/>
          </p:nvPr>
        </p:nvSpPr>
        <p:spPr/>
        <p:txBody>
          <a:bodyPr vert="eaVert" anchor="t"/>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4" name="Date Placeholder 3"/>
          <p:cNvSpPr>
            <a:spLocks noGrp="1"/>
          </p:cNvSpPr>
          <p:nvPr>
            <p:ph type="dt" sz="half" idx="10"/>
          </p:nvPr>
        </p:nvSpPr>
        <p:spPr/>
        <p:txBody>
          <a:bodyPr/>
          <a:lstStyle/>
          <a:p>
            <a:fld id="{8467927D-1E7A-47B2-B667-94A743896019}" type="datetime1">
              <a:rPr lang="el-GR" smtClean="0"/>
              <a:t>11/1/2016</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8715EEA7-2BB1-4E6B-AB62-F15C1C4CD1F1}" type="slidenum">
              <a:rPr lang="el-GR" smtClean="0"/>
              <a:t>‹#›</a:t>
            </a:fld>
            <a:endParaRPr lang="el-GR"/>
          </a:p>
        </p:txBody>
      </p:sp>
    </p:spTree>
    <p:extLst>
      <p:ext uri="{BB962C8B-B14F-4D97-AF65-F5344CB8AC3E}">
        <p14:creationId xmlns:p14="http://schemas.microsoft.com/office/powerpoint/2010/main" val="41672864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l-GR" smtClean="0"/>
              <a:t>Στυλ κύριου τίτλου</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4" name="Date Placeholder 3"/>
          <p:cNvSpPr>
            <a:spLocks noGrp="1"/>
          </p:cNvSpPr>
          <p:nvPr>
            <p:ph type="dt" sz="half" idx="10"/>
          </p:nvPr>
        </p:nvSpPr>
        <p:spPr/>
        <p:txBody>
          <a:bodyPr/>
          <a:lstStyle/>
          <a:p>
            <a:fld id="{FFF1611C-021D-47C6-B1E6-DB48FB8943F9}" type="datetime1">
              <a:rPr lang="el-GR" smtClean="0"/>
              <a:t>11/1/2016</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8715EEA7-2BB1-4E6B-AB62-F15C1C4CD1F1}" type="slidenum">
              <a:rPr lang="el-GR" smtClean="0"/>
              <a:t>‹#›</a:t>
            </a:fld>
            <a:endParaRPr lang="el-GR"/>
          </a:p>
        </p:txBody>
      </p:sp>
    </p:spTree>
    <p:extLst>
      <p:ext uri="{BB962C8B-B14F-4D97-AF65-F5344CB8AC3E}">
        <p14:creationId xmlns:p14="http://schemas.microsoft.com/office/powerpoint/2010/main" val="318789515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smtClean="0"/>
              <a:t>Στυλ κύριου τίτλου</a:t>
            </a:r>
            <a:endParaRPr lang="en-US" dirty="0"/>
          </a:p>
        </p:txBody>
      </p:sp>
      <p:sp>
        <p:nvSpPr>
          <p:cNvPr id="3" name="Content Placeholder 2"/>
          <p:cNvSpPr>
            <a:spLocks noGrp="1"/>
          </p:cNvSpPr>
          <p:nvPr>
            <p:ph idx="1"/>
          </p:nvPr>
        </p:nvSpPr>
        <p:spPr/>
        <p:txBody>
          <a:body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4" name="Date Placeholder 3"/>
          <p:cNvSpPr>
            <a:spLocks noGrp="1"/>
          </p:cNvSpPr>
          <p:nvPr>
            <p:ph type="dt" sz="half" idx="10"/>
          </p:nvPr>
        </p:nvSpPr>
        <p:spPr/>
        <p:txBody>
          <a:bodyPr/>
          <a:lstStyle/>
          <a:p>
            <a:fld id="{5669C1EF-6187-41A2-B7CD-74F282174DA1}" type="datetime1">
              <a:rPr lang="el-GR" smtClean="0"/>
              <a:t>11/1/2016</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8715EEA7-2BB1-4E6B-AB62-F15C1C4CD1F1}" type="slidenum">
              <a:rPr lang="el-GR" smtClean="0"/>
              <a:t>‹#›</a:t>
            </a:fld>
            <a:endParaRPr lang="el-GR"/>
          </a:p>
        </p:txBody>
      </p:sp>
    </p:spTree>
    <p:extLst>
      <p:ext uri="{BB962C8B-B14F-4D97-AF65-F5344CB8AC3E}">
        <p14:creationId xmlns:p14="http://schemas.microsoft.com/office/powerpoint/2010/main" val="353291861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l-GR" smtClean="0"/>
              <a:t>Στυλ κύριου τίτλου</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l-GR" smtClean="0"/>
              <a:t>Στυλ υποδείγματος κειμένου</a:t>
            </a:r>
          </a:p>
        </p:txBody>
      </p:sp>
      <p:sp>
        <p:nvSpPr>
          <p:cNvPr id="4" name="Date Placeholder 3"/>
          <p:cNvSpPr>
            <a:spLocks noGrp="1"/>
          </p:cNvSpPr>
          <p:nvPr>
            <p:ph type="dt" sz="half" idx="10"/>
          </p:nvPr>
        </p:nvSpPr>
        <p:spPr/>
        <p:txBody>
          <a:bodyPr/>
          <a:lstStyle/>
          <a:p>
            <a:fld id="{6DCBC9EA-FD66-485E-A3C8-F003B1947AD1}" type="datetime1">
              <a:rPr lang="el-GR" smtClean="0"/>
              <a:t>11/1/2016</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8715EEA7-2BB1-4E6B-AB62-F15C1C4CD1F1}" type="slidenum">
              <a:rPr lang="el-GR" smtClean="0"/>
              <a:t>‹#›</a:t>
            </a:fld>
            <a:endParaRPr lang="el-GR"/>
          </a:p>
        </p:txBody>
      </p:sp>
    </p:spTree>
    <p:extLst>
      <p:ext uri="{BB962C8B-B14F-4D97-AF65-F5344CB8AC3E}">
        <p14:creationId xmlns:p14="http://schemas.microsoft.com/office/powerpoint/2010/main" val="87254342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smtClean="0"/>
              <a:t>Στυλ κύριου τίτλου</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5" name="Date Placeholder 4"/>
          <p:cNvSpPr>
            <a:spLocks noGrp="1"/>
          </p:cNvSpPr>
          <p:nvPr>
            <p:ph type="dt" sz="half" idx="10"/>
          </p:nvPr>
        </p:nvSpPr>
        <p:spPr/>
        <p:txBody>
          <a:bodyPr/>
          <a:lstStyle/>
          <a:p>
            <a:fld id="{FA3ADCDB-B02F-49EA-AD89-F33F1B4943EE}" type="datetime1">
              <a:rPr lang="el-GR" smtClean="0"/>
              <a:t>11/1/2016</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8715EEA7-2BB1-4E6B-AB62-F15C1C4CD1F1}" type="slidenum">
              <a:rPr lang="el-GR" smtClean="0"/>
              <a:t>‹#›</a:t>
            </a:fld>
            <a:endParaRPr lang="el-GR"/>
          </a:p>
        </p:txBody>
      </p:sp>
    </p:spTree>
    <p:extLst>
      <p:ext uri="{BB962C8B-B14F-4D97-AF65-F5344CB8AC3E}">
        <p14:creationId xmlns:p14="http://schemas.microsoft.com/office/powerpoint/2010/main" val="119411973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l-GR" smtClean="0"/>
              <a:t>Στυλ κύριου τίτλου</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Στυλ υποδείγματος κειμένου</a:t>
            </a:r>
          </a:p>
        </p:txBody>
      </p:sp>
      <p:sp>
        <p:nvSpPr>
          <p:cNvPr id="4" name="Content Placeholder 3"/>
          <p:cNvSpPr>
            <a:spLocks noGrp="1"/>
          </p:cNvSpPr>
          <p:nvPr>
            <p:ph sz="half" idx="2"/>
          </p:nvPr>
        </p:nvSpPr>
        <p:spPr>
          <a:xfrm>
            <a:off x="1141410" y="3073397"/>
            <a:ext cx="4878391" cy="2717801"/>
          </a:xfrm>
        </p:spPr>
        <p:txBody>
          <a:body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Στυλ υποδείγματος κειμένου</a:t>
            </a:r>
          </a:p>
        </p:txBody>
      </p:sp>
      <p:sp>
        <p:nvSpPr>
          <p:cNvPr id="6" name="Content Placeholder 5"/>
          <p:cNvSpPr>
            <a:spLocks noGrp="1"/>
          </p:cNvSpPr>
          <p:nvPr>
            <p:ph sz="quarter" idx="4"/>
          </p:nvPr>
        </p:nvSpPr>
        <p:spPr>
          <a:xfrm>
            <a:off x="6172200" y="3073397"/>
            <a:ext cx="4875210" cy="2717801"/>
          </a:xfrm>
        </p:spPr>
        <p:txBody>
          <a:body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7" name="Date Placeholder 6"/>
          <p:cNvSpPr>
            <a:spLocks noGrp="1"/>
          </p:cNvSpPr>
          <p:nvPr>
            <p:ph type="dt" sz="half" idx="10"/>
          </p:nvPr>
        </p:nvSpPr>
        <p:spPr/>
        <p:txBody>
          <a:bodyPr/>
          <a:lstStyle/>
          <a:p>
            <a:fld id="{E84AAF0B-0FC0-4E3B-992F-B17B158675C7}" type="datetime1">
              <a:rPr lang="el-GR" smtClean="0"/>
              <a:t>11/1/2016</a:t>
            </a:fld>
            <a:endParaRPr lang="el-GR"/>
          </a:p>
        </p:txBody>
      </p:sp>
      <p:sp>
        <p:nvSpPr>
          <p:cNvPr id="8" name="Footer Placeholder 7"/>
          <p:cNvSpPr>
            <a:spLocks noGrp="1"/>
          </p:cNvSpPr>
          <p:nvPr>
            <p:ph type="ftr" sz="quarter" idx="11"/>
          </p:nvPr>
        </p:nvSpPr>
        <p:spPr/>
        <p:txBody>
          <a:bodyPr/>
          <a:lstStyle/>
          <a:p>
            <a:endParaRPr lang="el-GR"/>
          </a:p>
        </p:txBody>
      </p:sp>
      <p:sp>
        <p:nvSpPr>
          <p:cNvPr id="9" name="Slide Number Placeholder 8"/>
          <p:cNvSpPr>
            <a:spLocks noGrp="1"/>
          </p:cNvSpPr>
          <p:nvPr>
            <p:ph type="sldNum" sz="quarter" idx="12"/>
          </p:nvPr>
        </p:nvSpPr>
        <p:spPr/>
        <p:txBody>
          <a:bodyPr/>
          <a:lstStyle/>
          <a:p>
            <a:fld id="{8715EEA7-2BB1-4E6B-AB62-F15C1C4CD1F1}" type="slidenum">
              <a:rPr lang="el-GR" smtClean="0"/>
              <a:t>‹#›</a:t>
            </a:fld>
            <a:endParaRPr lang="el-GR"/>
          </a:p>
        </p:txBody>
      </p:sp>
    </p:spTree>
    <p:extLst>
      <p:ext uri="{BB962C8B-B14F-4D97-AF65-F5344CB8AC3E}">
        <p14:creationId xmlns:p14="http://schemas.microsoft.com/office/powerpoint/2010/main" val="89780361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smtClean="0"/>
              <a:t>Στυλ κύριου τίτλου</a:t>
            </a:r>
            <a:endParaRPr lang="en-US" dirty="0"/>
          </a:p>
        </p:txBody>
      </p:sp>
      <p:sp>
        <p:nvSpPr>
          <p:cNvPr id="3" name="Date Placeholder 2"/>
          <p:cNvSpPr>
            <a:spLocks noGrp="1"/>
          </p:cNvSpPr>
          <p:nvPr>
            <p:ph type="dt" sz="half" idx="10"/>
          </p:nvPr>
        </p:nvSpPr>
        <p:spPr/>
        <p:txBody>
          <a:bodyPr/>
          <a:lstStyle/>
          <a:p>
            <a:fld id="{F3C06414-02C3-42DA-A7D0-2BCB294B2AAE}" type="datetime1">
              <a:rPr lang="el-GR" smtClean="0"/>
              <a:t>11/1/2016</a:t>
            </a:fld>
            <a:endParaRPr lang="el-GR"/>
          </a:p>
        </p:txBody>
      </p:sp>
      <p:sp>
        <p:nvSpPr>
          <p:cNvPr id="4" name="Footer Placeholder 3"/>
          <p:cNvSpPr>
            <a:spLocks noGrp="1"/>
          </p:cNvSpPr>
          <p:nvPr>
            <p:ph type="ftr" sz="quarter" idx="11"/>
          </p:nvPr>
        </p:nvSpPr>
        <p:spPr/>
        <p:txBody>
          <a:bodyPr/>
          <a:lstStyle/>
          <a:p>
            <a:endParaRPr lang="el-GR"/>
          </a:p>
        </p:txBody>
      </p:sp>
      <p:sp>
        <p:nvSpPr>
          <p:cNvPr id="5" name="Slide Number Placeholder 4"/>
          <p:cNvSpPr>
            <a:spLocks noGrp="1"/>
          </p:cNvSpPr>
          <p:nvPr>
            <p:ph type="sldNum" sz="quarter" idx="12"/>
          </p:nvPr>
        </p:nvSpPr>
        <p:spPr/>
        <p:txBody>
          <a:bodyPr/>
          <a:lstStyle/>
          <a:p>
            <a:fld id="{8715EEA7-2BB1-4E6B-AB62-F15C1C4CD1F1}" type="slidenum">
              <a:rPr lang="el-GR" smtClean="0"/>
              <a:t>‹#›</a:t>
            </a:fld>
            <a:endParaRPr lang="el-GR"/>
          </a:p>
        </p:txBody>
      </p:sp>
    </p:spTree>
    <p:extLst>
      <p:ext uri="{BB962C8B-B14F-4D97-AF65-F5344CB8AC3E}">
        <p14:creationId xmlns:p14="http://schemas.microsoft.com/office/powerpoint/2010/main" val="429113719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ή">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5EC956-1634-437A-8F5F-E36CEAA672D1}" type="datetime1">
              <a:rPr lang="el-GR" smtClean="0"/>
              <a:t>11/1/2016</a:t>
            </a:fld>
            <a:endParaRPr lang="el-GR"/>
          </a:p>
        </p:txBody>
      </p:sp>
      <p:sp>
        <p:nvSpPr>
          <p:cNvPr id="3" name="Footer Placeholder 2"/>
          <p:cNvSpPr>
            <a:spLocks noGrp="1"/>
          </p:cNvSpPr>
          <p:nvPr>
            <p:ph type="ftr" sz="quarter" idx="11"/>
          </p:nvPr>
        </p:nvSpPr>
        <p:spPr/>
        <p:txBody>
          <a:bodyPr/>
          <a:lstStyle/>
          <a:p>
            <a:endParaRPr lang="el-GR"/>
          </a:p>
        </p:txBody>
      </p:sp>
      <p:sp>
        <p:nvSpPr>
          <p:cNvPr id="4" name="Slide Number Placeholder 3"/>
          <p:cNvSpPr>
            <a:spLocks noGrp="1"/>
          </p:cNvSpPr>
          <p:nvPr>
            <p:ph type="sldNum" sz="quarter" idx="12"/>
          </p:nvPr>
        </p:nvSpPr>
        <p:spPr/>
        <p:txBody>
          <a:bodyPr/>
          <a:lstStyle/>
          <a:p>
            <a:fld id="{8715EEA7-2BB1-4E6B-AB62-F15C1C4CD1F1}" type="slidenum">
              <a:rPr lang="el-GR" smtClean="0"/>
              <a:t>‹#›</a:t>
            </a:fld>
            <a:endParaRPr lang="el-GR"/>
          </a:p>
        </p:txBody>
      </p:sp>
    </p:spTree>
    <p:extLst>
      <p:ext uri="{BB962C8B-B14F-4D97-AF65-F5344CB8AC3E}">
        <p14:creationId xmlns:p14="http://schemas.microsoft.com/office/powerpoint/2010/main" val="346769084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l-GR" smtClean="0"/>
              <a:t>Στυλ κύριου τίτλου</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smtClean="0"/>
              <a:t>Στυλ υποδείγματος κειμένου</a:t>
            </a:r>
          </a:p>
        </p:txBody>
      </p:sp>
      <p:sp>
        <p:nvSpPr>
          <p:cNvPr id="5" name="Date Placeholder 4"/>
          <p:cNvSpPr>
            <a:spLocks noGrp="1"/>
          </p:cNvSpPr>
          <p:nvPr>
            <p:ph type="dt" sz="half" idx="10"/>
          </p:nvPr>
        </p:nvSpPr>
        <p:spPr/>
        <p:txBody>
          <a:bodyPr/>
          <a:lstStyle/>
          <a:p>
            <a:fld id="{5BB7A072-949D-47D6-8DB1-62AD8C2C1EEC}" type="datetime1">
              <a:rPr lang="el-GR" smtClean="0"/>
              <a:t>11/1/2016</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8715EEA7-2BB1-4E6B-AB62-F15C1C4CD1F1}" type="slidenum">
              <a:rPr lang="el-GR" smtClean="0"/>
              <a:t>‹#›</a:t>
            </a:fld>
            <a:endParaRPr lang="el-GR"/>
          </a:p>
        </p:txBody>
      </p:sp>
    </p:spTree>
    <p:extLst>
      <p:ext uri="{BB962C8B-B14F-4D97-AF65-F5344CB8AC3E}">
        <p14:creationId xmlns:p14="http://schemas.microsoft.com/office/powerpoint/2010/main" val="350799138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l-GR" smtClean="0"/>
              <a:t>Στυλ κύριου τίτλου</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l-GR" smtClean="0"/>
              <a:t>Κάντε κλικ στο εικονίδιο για να προσθέσετε εικόνα</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smtClean="0"/>
              <a:t>Στυλ υποδείγματος κειμένου</a:t>
            </a:r>
          </a:p>
        </p:txBody>
      </p:sp>
      <p:sp>
        <p:nvSpPr>
          <p:cNvPr id="5" name="Date Placeholder 4"/>
          <p:cNvSpPr>
            <a:spLocks noGrp="1"/>
          </p:cNvSpPr>
          <p:nvPr>
            <p:ph type="dt" sz="half" idx="10"/>
          </p:nvPr>
        </p:nvSpPr>
        <p:spPr/>
        <p:txBody>
          <a:bodyPr/>
          <a:lstStyle/>
          <a:p>
            <a:fld id="{41EF2664-8B70-498D-86CE-ACA559A8E657}" type="datetime1">
              <a:rPr lang="el-GR" smtClean="0"/>
              <a:t>11/1/2016</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8715EEA7-2BB1-4E6B-AB62-F15C1C4CD1F1}" type="slidenum">
              <a:rPr lang="el-GR" smtClean="0"/>
              <a:t>‹#›</a:t>
            </a:fld>
            <a:endParaRPr lang="el-GR"/>
          </a:p>
        </p:txBody>
      </p:sp>
    </p:spTree>
    <p:extLst>
      <p:ext uri="{BB962C8B-B14F-4D97-AF65-F5344CB8AC3E}">
        <p14:creationId xmlns:p14="http://schemas.microsoft.com/office/powerpoint/2010/main" val="400904023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9884C49-E1A1-4E97-AD40-6E15CD24CC4B}" type="datetime1">
              <a:rPr lang="el-GR" smtClean="0"/>
              <a:t>11/1/2016</a:t>
            </a:fld>
            <a:endParaRPr lang="el-GR"/>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l-G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715EEA7-2BB1-4E6B-AB62-F15C1C4CD1F1}" type="slidenum">
              <a:rPr lang="el-GR" smtClean="0"/>
              <a:t>‹#›</a:t>
            </a:fld>
            <a:endParaRPr lang="el-GR"/>
          </a:p>
        </p:txBody>
      </p:sp>
    </p:spTree>
    <p:extLst>
      <p:ext uri="{BB962C8B-B14F-4D97-AF65-F5344CB8AC3E}">
        <p14:creationId xmlns:p14="http://schemas.microsoft.com/office/powerpoint/2010/main" val="1347100140"/>
      </p:ext>
    </p:extLst>
  </p:cSld>
  <p:clrMap bg1="dk1" tx1="lt1" bg2="dk2" tx2="lt2" accent1="accent1" accent2="accent2" accent3="accent3" accent4="accent4" accent5="accent5" accent6="accent6" hlink="hlink" folHlink="folHlink"/>
  <p:sldLayoutIdLst>
    <p:sldLayoutId id="2147483970" r:id="rId1"/>
    <p:sldLayoutId id="2147483971" r:id="rId2"/>
    <p:sldLayoutId id="2147483972" r:id="rId3"/>
    <p:sldLayoutId id="2147483973" r:id="rId4"/>
    <p:sldLayoutId id="2147483974" r:id="rId5"/>
    <p:sldLayoutId id="2147483975" r:id="rId6"/>
    <p:sldLayoutId id="2147483976" r:id="rId7"/>
    <p:sldLayoutId id="2147483977" r:id="rId8"/>
    <p:sldLayoutId id="2147483978" r:id="rId9"/>
    <p:sldLayoutId id="2147483979" r:id="rId10"/>
    <p:sldLayoutId id="2147483980" r:id="rId11"/>
    <p:sldLayoutId id="2147483981" r:id="rId12"/>
    <p:sldLayoutId id="2147483982" r:id="rId13"/>
    <p:sldLayoutId id="2147483983" r:id="rId14"/>
    <p:sldLayoutId id="2147483984" r:id="rId15"/>
    <p:sldLayoutId id="2147483985" r:id="rId16"/>
    <p:sldLayoutId id="2147483986" r:id="rId17"/>
  </p:sldLayoutIdLst>
  <p:transition>
    <p:fade/>
  </p:transition>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parse.co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Icsd13005@icsd.aegean.gr" TargetMode="External"/><Relationship Id="rId2" Type="http://schemas.openxmlformats.org/officeDocument/2006/relationships/hyperlink" Target="mailto:g.tsiridis@activemms.com" TargetMode="External"/><Relationship Id="rId1" Type="http://schemas.openxmlformats.org/officeDocument/2006/relationships/slideLayout" Target="../slideLayouts/slideLayout2.xml"/><Relationship Id="rId4" Type="http://schemas.openxmlformats.org/officeDocument/2006/relationships/hyperlink" Target="mailto:Icsd13083@icsd.aegean.g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ctrTitle"/>
          </p:nvPr>
        </p:nvSpPr>
        <p:spPr/>
        <p:txBody>
          <a:bodyPr/>
          <a:lstStyle/>
          <a:p>
            <a:endParaRPr lang="el-GR" dirty="0"/>
          </a:p>
        </p:txBody>
      </p:sp>
      <p:sp>
        <p:nvSpPr>
          <p:cNvPr id="3" name="Υπότιτλος 2"/>
          <p:cNvSpPr>
            <a:spLocks noGrp="1"/>
          </p:cNvSpPr>
          <p:nvPr>
            <p:ph type="subTitle" idx="1"/>
          </p:nvPr>
        </p:nvSpPr>
        <p:spPr/>
        <p:txBody>
          <a:bodyPr/>
          <a:lstStyle/>
          <a:p>
            <a:endParaRPr lang="en-US" dirty="0"/>
          </a:p>
        </p:txBody>
      </p:sp>
      <p:sp>
        <p:nvSpPr>
          <p:cNvPr id="4" name="Θέση αριθμού διαφάνειας 3"/>
          <p:cNvSpPr>
            <a:spLocks noGrp="1"/>
          </p:cNvSpPr>
          <p:nvPr>
            <p:ph type="sldNum" sz="quarter" idx="12"/>
          </p:nvPr>
        </p:nvSpPr>
        <p:spPr/>
        <p:txBody>
          <a:bodyPr/>
          <a:lstStyle/>
          <a:p>
            <a:fld id="{8715EEA7-2BB1-4E6B-AB62-F15C1C4CD1F1}" type="slidenum">
              <a:rPr lang="el-GR" smtClean="0"/>
              <a:t>1</a:t>
            </a:fld>
            <a:endParaRPr lang="el-GR"/>
          </a:p>
        </p:txBody>
      </p:sp>
      <p:pic>
        <p:nvPicPr>
          <p:cNvPr id="9" name="Εικόνα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8539" y="1168551"/>
            <a:ext cx="5547344" cy="4682823"/>
          </a:xfrm>
          <a:prstGeom prst="rect">
            <a:avLst/>
          </a:prstGeom>
        </p:spPr>
      </p:pic>
    </p:spTree>
    <p:extLst>
      <p:ext uri="{BB962C8B-B14F-4D97-AF65-F5344CB8AC3E}">
        <p14:creationId xmlns:p14="http://schemas.microsoft.com/office/powerpoint/2010/main" val="1180848796"/>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dirty="0" smtClean="0"/>
              <a:t>ΜΗ ΛΕΙΤΟΥΡΓΙΚΕΣ ΑΠΑΙΤΗΣΕΙΣ(1/2)</a:t>
            </a:r>
            <a:endParaRPr lang="el-GR" dirty="0"/>
          </a:p>
        </p:txBody>
      </p:sp>
      <p:sp>
        <p:nvSpPr>
          <p:cNvPr id="3" name="Θέση περιεχομένου 2"/>
          <p:cNvSpPr>
            <a:spLocks noGrp="1"/>
          </p:cNvSpPr>
          <p:nvPr>
            <p:ph idx="1"/>
          </p:nvPr>
        </p:nvSpPr>
        <p:spPr>
          <a:xfrm>
            <a:off x="682580" y="1742818"/>
            <a:ext cx="11269014" cy="4494727"/>
          </a:xfrm>
        </p:spPr>
        <p:txBody>
          <a:bodyPr>
            <a:normAutofit fontScale="55000" lnSpcReduction="20000"/>
          </a:bodyPr>
          <a:lstStyle/>
          <a:p>
            <a:pPr lvl="0" fontAlgn="base"/>
            <a:r>
              <a:rPr lang="el-GR" dirty="0"/>
              <a:t>Η εφαρμογή θα πρέπει να λειτουργεί σε συσκευές με λειτουργικό σύστημα </a:t>
            </a:r>
            <a:r>
              <a:rPr lang="el-GR" dirty="0" err="1"/>
              <a:t>Android</a:t>
            </a:r>
            <a:r>
              <a:rPr lang="el-GR" dirty="0"/>
              <a:t> ελάχιστης έκδοσης 4.1 (</a:t>
            </a:r>
            <a:r>
              <a:rPr lang="el-GR" dirty="0" err="1"/>
              <a:t>JellyBean</a:t>
            </a:r>
            <a:r>
              <a:rPr lang="el-GR" dirty="0"/>
              <a:t>, API </a:t>
            </a:r>
            <a:r>
              <a:rPr lang="el-GR" dirty="0" err="1"/>
              <a:t>Level</a:t>
            </a:r>
            <a:r>
              <a:rPr lang="el-GR" dirty="0"/>
              <a:t> 16) για την καλύτερη δυνατή λειτουργία αυτής και των υπηρεσιών της. </a:t>
            </a:r>
          </a:p>
          <a:p>
            <a:pPr lvl="0" fontAlgn="base"/>
            <a:r>
              <a:rPr lang="el-GR" dirty="0"/>
              <a:t>Το </a:t>
            </a:r>
            <a:r>
              <a:rPr lang="en-US" dirty="0"/>
              <a:t>D</a:t>
            </a:r>
            <a:r>
              <a:rPr lang="el-GR" dirty="0" err="1"/>
              <a:t>esign</a:t>
            </a:r>
            <a:r>
              <a:rPr lang="el-GR" dirty="0"/>
              <a:t> του </a:t>
            </a:r>
            <a:r>
              <a:rPr lang="el-GR" dirty="0" err="1"/>
              <a:t>User</a:t>
            </a:r>
            <a:r>
              <a:rPr lang="el-GR" dirty="0"/>
              <a:t> </a:t>
            </a:r>
            <a:r>
              <a:rPr lang="el-GR" dirty="0" err="1"/>
              <a:t>Interface</a:t>
            </a:r>
            <a:r>
              <a:rPr lang="el-GR" dirty="0"/>
              <a:t> της εφαρμογής θα πρέπει να είναι μινιμαλιστικό, καλαίσθητο, με αλληλένδετα χρώματα και στοιχεία ώστε να μην κουράζει τον χρήστη.  </a:t>
            </a:r>
          </a:p>
          <a:p>
            <a:pPr lvl="0" fontAlgn="base"/>
            <a:r>
              <a:rPr lang="el-GR" dirty="0"/>
              <a:t>Η εφαρμογή θα πρέπει να παρέχει ένα άψογο </a:t>
            </a:r>
            <a:r>
              <a:rPr lang="el-GR" dirty="0" err="1"/>
              <a:t>User</a:t>
            </a:r>
            <a:r>
              <a:rPr lang="el-GR" dirty="0"/>
              <a:t> </a:t>
            </a:r>
            <a:r>
              <a:rPr lang="el-GR" dirty="0" err="1"/>
              <a:t>Experience</a:t>
            </a:r>
            <a:r>
              <a:rPr lang="el-GR" dirty="0"/>
              <a:t> στον χρήστη, με ευκολία στην χρήση όλων των λειτουργιών της, χωρίς περιττές διαδρομές και κείμενα. </a:t>
            </a:r>
          </a:p>
          <a:p>
            <a:pPr lvl="0" fontAlgn="base"/>
            <a:r>
              <a:rPr lang="el-GR" dirty="0"/>
              <a:t>Για την δημιουργία, την </a:t>
            </a:r>
            <a:r>
              <a:rPr lang="el-GR" dirty="0" err="1"/>
              <a:t>διαχείρηση</a:t>
            </a:r>
            <a:r>
              <a:rPr lang="el-GR" dirty="0"/>
              <a:t> και την πρόσβαση στη βάση δεδομένων, καθώς και ότι </a:t>
            </a:r>
            <a:r>
              <a:rPr lang="el-GR" dirty="0" err="1"/>
              <a:t>αφόρα</a:t>
            </a:r>
            <a:r>
              <a:rPr lang="el-GR" dirty="0"/>
              <a:t> το </a:t>
            </a:r>
            <a:r>
              <a:rPr lang="el-GR" dirty="0" err="1"/>
              <a:t>backend</a:t>
            </a:r>
            <a:r>
              <a:rPr lang="el-GR" dirty="0"/>
              <a:t>, θα χρησιμοποιηθεί η πλατφόρμα </a:t>
            </a:r>
            <a:r>
              <a:rPr lang="el-GR" dirty="0" err="1"/>
              <a:t>Parse</a:t>
            </a:r>
            <a:r>
              <a:rPr lang="el-GR" dirty="0"/>
              <a:t>.  </a:t>
            </a:r>
          </a:p>
          <a:p>
            <a:pPr lvl="0" fontAlgn="base"/>
            <a:r>
              <a:rPr lang="el-GR" dirty="0"/>
              <a:t>Η εφαρμογή θα πρέπει να ενημερώνει τον χρήστη με κατάλληλο </a:t>
            </a:r>
            <a:r>
              <a:rPr lang="el-GR" dirty="0" err="1"/>
              <a:t>AlertDialog</a:t>
            </a:r>
            <a:r>
              <a:rPr lang="el-GR" dirty="0"/>
              <a:t> σε περίπτωση που η δυνατότητα εύρεσης τοποθεσίας (GPS) της συσκευής του είναι απενεργοποιημένη και να του δίνει την δυνατότητα να μεταβεί στις ρυθμίσεις αυτής. </a:t>
            </a:r>
          </a:p>
          <a:p>
            <a:pPr lvl="0" fontAlgn="base"/>
            <a:r>
              <a:rPr lang="el-GR" dirty="0"/>
              <a:t>Η εφαρμογή θα πρέπει να εμφανίζει στον χρήστη κατάλληλο </a:t>
            </a:r>
            <a:r>
              <a:rPr lang="el-GR" dirty="0" err="1"/>
              <a:t>ProgressDialog</a:t>
            </a:r>
            <a:r>
              <a:rPr lang="el-GR" dirty="0"/>
              <a:t> κατά τη διάρκεια φόρτωσης δεδομένων από τον </a:t>
            </a:r>
            <a:r>
              <a:rPr lang="el-GR" dirty="0" err="1"/>
              <a:t>server</a:t>
            </a:r>
            <a:r>
              <a:rPr lang="el-GR" dirty="0"/>
              <a:t> ή αποστολής δεδομένων προς αυτόν. </a:t>
            </a:r>
          </a:p>
          <a:p>
            <a:pPr lvl="0" fontAlgn="base"/>
            <a:r>
              <a:rPr lang="el-GR" dirty="0"/>
              <a:t>Η εφαρμογή θα πρέπει να ενημερώνει τον χρήστη με κατάλληλο </a:t>
            </a:r>
            <a:r>
              <a:rPr lang="el-GR" dirty="0" err="1"/>
              <a:t>Toast</a:t>
            </a:r>
            <a:r>
              <a:rPr lang="el-GR" dirty="0"/>
              <a:t> σε περίπτωση που υπήρξε σφάλμα κατά την αναζήτηση ή δεν βρέθηκαν αποτελέσματα με βάση τα κριτήρια που παρείχε. </a:t>
            </a:r>
          </a:p>
          <a:p>
            <a:pPr lvl="0" fontAlgn="base"/>
            <a:r>
              <a:rPr lang="el-GR" dirty="0"/>
              <a:t>Η εφαρμογή θα πρέπει να ενημερώνει τον χρήστη με κατάλληλο </a:t>
            </a:r>
            <a:r>
              <a:rPr lang="el-GR" dirty="0" err="1"/>
              <a:t>Toast</a:t>
            </a:r>
            <a:r>
              <a:rPr lang="el-GR" dirty="0"/>
              <a:t> για τα αποτελέσματα της αναζήτησης (πλήθος αποτελεσμάτων και ακτίνα αναζήτησης). </a:t>
            </a:r>
          </a:p>
          <a:p>
            <a:pPr lvl="0" fontAlgn="base"/>
            <a:r>
              <a:rPr lang="el-GR" dirty="0"/>
              <a:t>Η εφαρμογή θα πρέπει να διακόπτει την λειτουργία εύρεσης τοποθεσίας του χρήστη όταν δεν χρειάζεται για εξοικονόμηση μπαταρίας και μνήμης. </a:t>
            </a:r>
          </a:p>
          <a:p>
            <a:endParaRPr lang="el-GR" dirty="0"/>
          </a:p>
        </p:txBody>
      </p:sp>
      <p:sp>
        <p:nvSpPr>
          <p:cNvPr id="4" name="Θέση αριθμού διαφάνειας 3"/>
          <p:cNvSpPr>
            <a:spLocks noGrp="1"/>
          </p:cNvSpPr>
          <p:nvPr>
            <p:ph type="sldNum" sz="quarter" idx="12"/>
          </p:nvPr>
        </p:nvSpPr>
        <p:spPr/>
        <p:txBody>
          <a:bodyPr/>
          <a:lstStyle/>
          <a:p>
            <a:fld id="{8715EEA7-2BB1-4E6B-AB62-F15C1C4CD1F1}" type="slidenum">
              <a:rPr lang="el-GR" smtClean="0"/>
              <a:t>10</a:t>
            </a:fld>
            <a:endParaRPr lang="el-GR"/>
          </a:p>
        </p:txBody>
      </p:sp>
    </p:spTree>
    <p:extLst>
      <p:ext uri="{BB962C8B-B14F-4D97-AF65-F5344CB8AC3E}">
        <p14:creationId xmlns:p14="http://schemas.microsoft.com/office/powerpoint/2010/main" val="754563353"/>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dirty="0" smtClean="0"/>
              <a:t>ΜΗ ΛΕΙΤΟΥΡΓΙΚΕΣ ΑΠΑΙΤΗΣΕΙΣ(2/2)</a:t>
            </a:r>
            <a:endParaRPr lang="el-GR" dirty="0"/>
          </a:p>
        </p:txBody>
      </p:sp>
      <p:sp>
        <p:nvSpPr>
          <p:cNvPr id="3" name="Θέση περιεχομένου 2"/>
          <p:cNvSpPr>
            <a:spLocks noGrp="1"/>
          </p:cNvSpPr>
          <p:nvPr>
            <p:ph idx="1"/>
          </p:nvPr>
        </p:nvSpPr>
        <p:spPr>
          <a:xfrm>
            <a:off x="672406" y="1805300"/>
            <a:ext cx="10844011" cy="4260536"/>
          </a:xfrm>
        </p:spPr>
        <p:txBody>
          <a:bodyPr>
            <a:normAutofit fontScale="62500" lnSpcReduction="20000"/>
          </a:bodyPr>
          <a:lstStyle/>
          <a:p>
            <a:pPr lvl="0" fontAlgn="base"/>
            <a:r>
              <a:rPr lang="el-GR" dirty="0" smtClean="0"/>
              <a:t>Η </a:t>
            </a:r>
            <a:r>
              <a:rPr lang="el-GR" dirty="0"/>
              <a:t>ακτίνα αναζήτησης θα πρέπει να περιορίζεται απαραίτητα μεταξύ 1 και 10 χιλιομέτρων. </a:t>
            </a:r>
          </a:p>
          <a:p>
            <a:pPr lvl="0" fontAlgn="base"/>
            <a:r>
              <a:rPr lang="el-GR" dirty="0"/>
              <a:t>Ο αριθμός των αποτελεσμάτων της αναζήτησης θα πρέπει να περιορίζεται στα 100. </a:t>
            </a:r>
          </a:p>
          <a:p>
            <a:pPr lvl="0" fontAlgn="base"/>
            <a:r>
              <a:rPr lang="el-GR" dirty="0"/>
              <a:t>Ο αριθμός των αποθηκευμένων (αγαπημένων) σπιτιών του χρήστη στη </a:t>
            </a:r>
            <a:r>
              <a:rPr lang="el-GR" dirty="0" err="1"/>
              <a:t>watch</a:t>
            </a:r>
            <a:r>
              <a:rPr lang="el-GR" dirty="0"/>
              <a:t> </a:t>
            </a:r>
            <a:r>
              <a:rPr lang="el-GR" dirty="0" err="1"/>
              <a:t>list</a:t>
            </a:r>
            <a:r>
              <a:rPr lang="el-GR" dirty="0"/>
              <a:t> θα πρέπει να περιορίζεται στα 20. </a:t>
            </a:r>
          </a:p>
          <a:p>
            <a:pPr lvl="0" fontAlgn="base"/>
            <a:r>
              <a:rPr lang="el-GR" dirty="0"/>
              <a:t>Η </a:t>
            </a:r>
            <a:r>
              <a:rPr lang="el-GR" dirty="0" err="1"/>
              <a:t>Watch</a:t>
            </a:r>
            <a:r>
              <a:rPr lang="el-GR" dirty="0"/>
              <a:t> </a:t>
            </a:r>
            <a:r>
              <a:rPr lang="el-GR" dirty="0" err="1"/>
              <a:t>list</a:t>
            </a:r>
            <a:r>
              <a:rPr lang="el-GR" dirty="0"/>
              <a:t> θα πρέπει να αποθηκεύεται τοπικά στη μνήμη της συσκευής του χρήστη και όχι στη βάση δεδομένων της εφαρμογής. </a:t>
            </a:r>
          </a:p>
          <a:p>
            <a:pPr lvl="0" fontAlgn="base"/>
            <a:r>
              <a:rPr lang="el-GR" dirty="0"/>
              <a:t>Ο χάρτης απεικόνισης της τοποθεσίας ενός σπιτιού θα πρέπει να υλοποιηθεί με την χρήση του </a:t>
            </a:r>
            <a:r>
              <a:rPr lang="el-GR" dirty="0" err="1"/>
              <a:t>Google</a:t>
            </a:r>
            <a:r>
              <a:rPr lang="el-GR" dirty="0"/>
              <a:t> </a:t>
            </a:r>
            <a:r>
              <a:rPr lang="el-GR" dirty="0" err="1"/>
              <a:t>Maps</a:t>
            </a:r>
            <a:r>
              <a:rPr lang="el-GR" dirty="0"/>
              <a:t> API v2. </a:t>
            </a:r>
          </a:p>
          <a:p>
            <a:pPr lvl="0" fontAlgn="base"/>
            <a:r>
              <a:rPr lang="el-GR" dirty="0"/>
              <a:t>Η εφαρμογή δεν θα πρέπει να περιορίζει γεωγραφικά τον χρήστη (μπορεί να καταχωρεί σπίτι από οποιοδήποτε σημείο του κόσμου). </a:t>
            </a:r>
          </a:p>
          <a:p>
            <a:pPr lvl="0" fontAlgn="base"/>
            <a:r>
              <a:rPr lang="el-GR" dirty="0"/>
              <a:t>Η εφαρμογή θα πρέπει να ελέγχει την πληρότητα και την ακρίβεια των δεδομένων που εισάγει ο χρήστης σε κάθε πεδίο πριν τα μεταφέρει στον </a:t>
            </a:r>
            <a:r>
              <a:rPr lang="el-GR" dirty="0" err="1"/>
              <a:t>server</a:t>
            </a:r>
            <a:r>
              <a:rPr lang="el-GR" dirty="0"/>
              <a:t> και να τον ενημερώνει για τυχόν λανθασμένες τιμές. </a:t>
            </a:r>
          </a:p>
          <a:p>
            <a:pPr lvl="0" fontAlgn="base"/>
            <a:r>
              <a:rPr lang="el-GR" dirty="0"/>
              <a:t>Η αρχιτεκτονική της εφαρμογής θα πρέπει να διαχειρίζεται άψογα τους πόρους του συστήματος ώστε να είναι γρήγορη κατά τη χρήση της και να μην επιβαρύνει την συσκευή του χρήστη. </a:t>
            </a:r>
          </a:p>
          <a:p>
            <a:pPr lvl="0" fontAlgn="base"/>
            <a:r>
              <a:rPr lang="el-GR" dirty="0"/>
              <a:t>Οι χρονοβόρες διαδικασίες λήψης ή αποστολής δεδομένων θα πρέπει να γίνονται ασύγχρονα με χρήση </a:t>
            </a:r>
            <a:r>
              <a:rPr lang="el-GR" dirty="0" err="1"/>
              <a:t>AsyncTask</a:t>
            </a:r>
            <a:r>
              <a:rPr lang="el-GR" dirty="0"/>
              <a:t> στο </a:t>
            </a:r>
            <a:r>
              <a:rPr lang="el-GR" dirty="0" err="1"/>
              <a:t>background</a:t>
            </a:r>
            <a:r>
              <a:rPr lang="el-GR" dirty="0"/>
              <a:t> προς αποφυγή επιβάρυνσης του κύριου UI </a:t>
            </a:r>
            <a:r>
              <a:rPr lang="el-GR" dirty="0" err="1"/>
              <a:t>thread</a:t>
            </a:r>
            <a:r>
              <a:rPr lang="el-GR" dirty="0"/>
              <a:t>. </a:t>
            </a:r>
          </a:p>
          <a:p>
            <a:endParaRPr lang="el-GR" dirty="0"/>
          </a:p>
        </p:txBody>
      </p:sp>
      <p:sp>
        <p:nvSpPr>
          <p:cNvPr id="4" name="Θέση αριθμού διαφάνειας 3"/>
          <p:cNvSpPr>
            <a:spLocks noGrp="1"/>
          </p:cNvSpPr>
          <p:nvPr>
            <p:ph type="sldNum" sz="quarter" idx="12"/>
          </p:nvPr>
        </p:nvSpPr>
        <p:spPr/>
        <p:txBody>
          <a:bodyPr/>
          <a:lstStyle/>
          <a:p>
            <a:fld id="{8715EEA7-2BB1-4E6B-AB62-F15C1C4CD1F1}" type="slidenum">
              <a:rPr lang="el-GR" smtClean="0"/>
              <a:t>11</a:t>
            </a:fld>
            <a:endParaRPr lang="el-GR"/>
          </a:p>
        </p:txBody>
      </p:sp>
    </p:spTree>
    <p:extLst>
      <p:ext uri="{BB962C8B-B14F-4D97-AF65-F5344CB8AC3E}">
        <p14:creationId xmlns:p14="http://schemas.microsoft.com/office/powerpoint/2010/main" val="3208162700"/>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dirty="0" smtClean="0"/>
              <a:t>DATABASE</a:t>
            </a:r>
            <a:endParaRPr lang="el-GR" dirty="0"/>
          </a:p>
        </p:txBody>
      </p:sp>
      <p:sp>
        <p:nvSpPr>
          <p:cNvPr id="3" name="Θέση περιεχομένου 2"/>
          <p:cNvSpPr>
            <a:spLocks noGrp="1"/>
          </p:cNvSpPr>
          <p:nvPr>
            <p:ph idx="1"/>
          </p:nvPr>
        </p:nvSpPr>
        <p:spPr/>
        <p:txBody>
          <a:bodyPr/>
          <a:lstStyle/>
          <a:p>
            <a:r>
              <a:rPr lang="el-GR" dirty="0" smtClean="0"/>
              <a:t>Η υλοποίηση της βάσης δεδομένων της εφαρμογής θα γίνει με την χρήση της πλατφόρμας </a:t>
            </a:r>
            <a:r>
              <a:rPr lang="en-US" dirty="0" smtClean="0"/>
              <a:t>Parse(</a:t>
            </a:r>
            <a:r>
              <a:rPr lang="en-US" dirty="0" smtClean="0">
                <a:hlinkClick r:id="rId2"/>
              </a:rPr>
              <a:t>www.parse.com</a:t>
            </a:r>
            <a:r>
              <a:rPr lang="en-US" dirty="0" smtClean="0"/>
              <a:t>).</a:t>
            </a:r>
          </a:p>
          <a:p>
            <a:r>
              <a:rPr lang="el-GR" dirty="0" smtClean="0"/>
              <a:t>Θα υπάρχει και μια τοπική βάση δεδομένων στο κινητό κάθε χρήστη για την αποθήκευση των αγαπημένων του σπιτιών(</a:t>
            </a:r>
            <a:r>
              <a:rPr lang="en-US" dirty="0" smtClean="0"/>
              <a:t>favorites).</a:t>
            </a:r>
            <a:endParaRPr lang="el-GR" dirty="0"/>
          </a:p>
        </p:txBody>
      </p:sp>
      <p:sp>
        <p:nvSpPr>
          <p:cNvPr id="4" name="Θέση αριθμού διαφάνειας 3"/>
          <p:cNvSpPr>
            <a:spLocks noGrp="1"/>
          </p:cNvSpPr>
          <p:nvPr>
            <p:ph type="sldNum" sz="quarter" idx="12"/>
          </p:nvPr>
        </p:nvSpPr>
        <p:spPr/>
        <p:txBody>
          <a:bodyPr/>
          <a:lstStyle/>
          <a:p>
            <a:fld id="{8715EEA7-2BB1-4E6B-AB62-F15C1C4CD1F1}" type="slidenum">
              <a:rPr lang="el-GR" smtClean="0"/>
              <a:t>12</a:t>
            </a:fld>
            <a:endParaRPr lang="el-GR"/>
          </a:p>
        </p:txBody>
      </p:sp>
    </p:spTree>
    <p:extLst>
      <p:ext uri="{BB962C8B-B14F-4D97-AF65-F5344CB8AC3E}">
        <p14:creationId xmlns:p14="http://schemas.microsoft.com/office/powerpoint/2010/main" val="3645726283"/>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dirty="0" smtClean="0"/>
              <a:t>ΤΡΟΠΟΙ ΕΓΓΡΑΦΗΣ ΣΤΗΝ ΕΦΑΡΜΟΓΗ</a:t>
            </a:r>
            <a:endParaRPr lang="el-GR" dirty="0"/>
          </a:p>
        </p:txBody>
      </p:sp>
      <p:sp>
        <p:nvSpPr>
          <p:cNvPr id="3" name="Θέση περιεχομένου 2"/>
          <p:cNvSpPr>
            <a:spLocks noGrp="1"/>
          </p:cNvSpPr>
          <p:nvPr>
            <p:ph idx="1"/>
          </p:nvPr>
        </p:nvSpPr>
        <p:spPr/>
        <p:txBody>
          <a:bodyPr>
            <a:normAutofit fontScale="92500" lnSpcReduction="20000"/>
          </a:bodyPr>
          <a:lstStyle/>
          <a:p>
            <a:pPr marL="0" indent="0">
              <a:buNone/>
            </a:pPr>
            <a:r>
              <a:rPr lang="el-GR" dirty="0" smtClean="0"/>
              <a:t>Οι χρήστες της εφαρμογής θα μπορούν να πραγματοποιούν την εγγραφή τους στο σύστημα με έναν από τους παρακάτω </a:t>
            </a:r>
            <a:r>
              <a:rPr lang="el-GR" dirty="0" smtClean="0"/>
              <a:t>τρόπους</a:t>
            </a:r>
            <a:r>
              <a:rPr lang="en-US" dirty="0"/>
              <a:t>:</a:t>
            </a:r>
            <a:endParaRPr lang="el-GR" dirty="0" smtClean="0"/>
          </a:p>
          <a:p>
            <a:r>
              <a:rPr lang="el-GR" dirty="0" smtClean="0"/>
              <a:t>Συμπλήρωση Φόρμας Εγγραφής της εφαρμογής</a:t>
            </a:r>
          </a:p>
          <a:p>
            <a:r>
              <a:rPr lang="en-US" dirty="0" smtClean="0"/>
              <a:t>Facebook</a:t>
            </a:r>
          </a:p>
          <a:p>
            <a:r>
              <a:rPr lang="en-US" dirty="0" smtClean="0"/>
              <a:t>Gmail</a:t>
            </a:r>
          </a:p>
          <a:p>
            <a:pPr marL="0" indent="0">
              <a:buNone/>
            </a:pPr>
            <a:r>
              <a:rPr lang="el-GR" dirty="0" smtClean="0"/>
              <a:t>Με όποιον και από τους παραπάνω τρόπους συνδεθεί κάποιος χρήστης, θα έχει την επιλογή για το αν θέλει να εισάγει αγγελία για κάποιο σπίτι(να γίνει ουσιαστικά ιδιοκτήτης).</a:t>
            </a:r>
            <a:endParaRPr lang="el-GR" dirty="0"/>
          </a:p>
        </p:txBody>
      </p:sp>
      <p:sp>
        <p:nvSpPr>
          <p:cNvPr id="4" name="Θέση αριθμού διαφάνειας 3"/>
          <p:cNvSpPr>
            <a:spLocks noGrp="1"/>
          </p:cNvSpPr>
          <p:nvPr>
            <p:ph type="sldNum" sz="quarter" idx="12"/>
          </p:nvPr>
        </p:nvSpPr>
        <p:spPr/>
        <p:txBody>
          <a:bodyPr/>
          <a:lstStyle/>
          <a:p>
            <a:fld id="{8715EEA7-2BB1-4E6B-AB62-F15C1C4CD1F1}" type="slidenum">
              <a:rPr lang="el-GR" smtClean="0"/>
              <a:t>13</a:t>
            </a:fld>
            <a:endParaRPr lang="el-GR" dirty="0"/>
          </a:p>
        </p:txBody>
      </p:sp>
    </p:spTree>
    <p:extLst>
      <p:ext uri="{BB962C8B-B14F-4D97-AF65-F5344CB8AC3E}">
        <p14:creationId xmlns:p14="http://schemas.microsoft.com/office/powerpoint/2010/main" val="2403096433"/>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dirty="0" err="1" smtClean="0"/>
              <a:t>Καρτελα</a:t>
            </a:r>
            <a:r>
              <a:rPr lang="el-GR" dirty="0" smtClean="0"/>
              <a:t> </a:t>
            </a:r>
            <a:r>
              <a:rPr lang="el-GR" dirty="0" err="1" smtClean="0"/>
              <a:t>αναζητησησ</a:t>
            </a:r>
            <a:r>
              <a:rPr lang="el-GR" dirty="0" smtClean="0"/>
              <a:t> ΣΠΙΤΙΟΥ</a:t>
            </a:r>
            <a:endParaRPr lang="el-GR" dirty="0"/>
          </a:p>
        </p:txBody>
      </p:sp>
      <p:sp>
        <p:nvSpPr>
          <p:cNvPr id="3" name="Θέση περιεχομένου 2"/>
          <p:cNvSpPr>
            <a:spLocks noGrp="1"/>
          </p:cNvSpPr>
          <p:nvPr>
            <p:ph idx="1"/>
          </p:nvPr>
        </p:nvSpPr>
        <p:spPr>
          <a:xfrm>
            <a:off x="1141412" y="1985319"/>
            <a:ext cx="9905999" cy="3805882"/>
          </a:xfrm>
        </p:spPr>
        <p:txBody>
          <a:bodyPr>
            <a:normAutofit fontScale="92500" lnSpcReduction="10000"/>
          </a:bodyPr>
          <a:lstStyle/>
          <a:p>
            <a:pPr marL="0" indent="0">
              <a:buNone/>
            </a:pPr>
            <a:r>
              <a:rPr lang="el-GR" dirty="0" smtClean="0"/>
              <a:t>Οι χρήστες της εφαρμογής θα μπορούν να αναζητήσουν σπίτια με βάση τα ακόλουθα φίλτρα:</a:t>
            </a:r>
          </a:p>
          <a:p>
            <a:r>
              <a:rPr lang="el-GR" dirty="0" smtClean="0"/>
              <a:t>Τετραγωνικά Μέτρα</a:t>
            </a:r>
          </a:p>
          <a:p>
            <a:r>
              <a:rPr lang="el-GR" dirty="0" smtClean="0"/>
              <a:t>Ενοίκιο</a:t>
            </a:r>
          </a:p>
          <a:p>
            <a:r>
              <a:rPr lang="el-GR" dirty="0" smtClean="0"/>
              <a:t>Αριθμός Δωματίων</a:t>
            </a:r>
          </a:p>
          <a:p>
            <a:r>
              <a:rPr lang="el-GR" dirty="0" smtClean="0"/>
              <a:t>Θέρμανση</a:t>
            </a:r>
          </a:p>
          <a:p>
            <a:r>
              <a:rPr lang="el-GR" dirty="0" smtClean="0"/>
              <a:t>Απόσταση – Διαδρομή από το σημείο που βρίσκεται ο χρήστης</a:t>
            </a:r>
            <a:r>
              <a:rPr lang="en-US" dirty="0" smtClean="0"/>
              <a:t> </a:t>
            </a:r>
            <a:r>
              <a:rPr lang="el-GR" dirty="0" smtClean="0"/>
              <a:t>(χρήση </a:t>
            </a:r>
            <a:r>
              <a:rPr lang="en-US" dirty="0" smtClean="0"/>
              <a:t>GPS – GOOGLE MAPS)</a:t>
            </a:r>
            <a:endParaRPr lang="el-GR" dirty="0" smtClean="0"/>
          </a:p>
          <a:p>
            <a:pPr marL="0" indent="0">
              <a:buNone/>
            </a:pPr>
            <a:endParaRPr lang="el-GR" dirty="0"/>
          </a:p>
        </p:txBody>
      </p:sp>
      <p:sp>
        <p:nvSpPr>
          <p:cNvPr id="4" name="Θέση αριθμού διαφάνειας 3"/>
          <p:cNvSpPr>
            <a:spLocks noGrp="1"/>
          </p:cNvSpPr>
          <p:nvPr>
            <p:ph type="sldNum" sz="quarter" idx="12"/>
          </p:nvPr>
        </p:nvSpPr>
        <p:spPr/>
        <p:txBody>
          <a:bodyPr/>
          <a:lstStyle/>
          <a:p>
            <a:fld id="{8715EEA7-2BB1-4E6B-AB62-F15C1C4CD1F1}" type="slidenum">
              <a:rPr lang="el-GR" smtClean="0"/>
              <a:t>14</a:t>
            </a:fld>
            <a:endParaRPr lang="el-GR"/>
          </a:p>
        </p:txBody>
      </p:sp>
    </p:spTree>
    <p:extLst>
      <p:ext uri="{BB962C8B-B14F-4D97-AF65-F5344CB8AC3E}">
        <p14:creationId xmlns:p14="http://schemas.microsoft.com/office/powerpoint/2010/main" val="678926103"/>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dirty="0" smtClean="0"/>
              <a:t>ΕΙΣΑΓΩΓΗ ΑΓΓΕΛΙΑΣ ΣΠΙΤΙΟΥ</a:t>
            </a:r>
            <a:endParaRPr lang="el-GR" dirty="0"/>
          </a:p>
        </p:txBody>
      </p:sp>
      <p:sp>
        <p:nvSpPr>
          <p:cNvPr id="3" name="Θέση περιεχομένου 2"/>
          <p:cNvSpPr>
            <a:spLocks noGrp="1"/>
          </p:cNvSpPr>
          <p:nvPr>
            <p:ph idx="1"/>
          </p:nvPr>
        </p:nvSpPr>
        <p:spPr/>
        <p:txBody>
          <a:bodyPr>
            <a:normAutofit fontScale="92500" lnSpcReduction="10000"/>
          </a:bodyPr>
          <a:lstStyle/>
          <a:p>
            <a:pPr marL="0" indent="0">
              <a:buNone/>
            </a:pPr>
            <a:r>
              <a:rPr lang="el-GR" dirty="0" smtClean="0"/>
              <a:t>Οι χρήστες </a:t>
            </a:r>
            <a:r>
              <a:rPr lang="el-GR" dirty="0" smtClean="0"/>
              <a:t>«ιδιοκτήτες» </a:t>
            </a:r>
            <a:r>
              <a:rPr lang="el-GR" dirty="0" smtClean="0"/>
              <a:t>μετά από την σύνδεση </a:t>
            </a:r>
            <a:r>
              <a:rPr lang="el-GR" dirty="0" smtClean="0"/>
              <a:t>τους, </a:t>
            </a:r>
            <a:r>
              <a:rPr lang="el-GR" dirty="0" smtClean="0"/>
              <a:t>θα μπορούν να καταχωρήσουν την αγγελία η οποία θα </a:t>
            </a:r>
            <a:r>
              <a:rPr lang="el-GR" dirty="0" smtClean="0"/>
              <a:t>περιέχει</a:t>
            </a:r>
            <a:r>
              <a:rPr lang="en-US" dirty="0" smtClean="0"/>
              <a:t>:</a:t>
            </a:r>
            <a:r>
              <a:rPr lang="el-GR" dirty="0" smtClean="0"/>
              <a:t> </a:t>
            </a:r>
            <a:endParaRPr lang="el-GR" dirty="0" smtClean="0"/>
          </a:p>
          <a:p>
            <a:r>
              <a:rPr lang="el-GR" dirty="0" smtClean="0"/>
              <a:t>Τετραγωνικά μέτρα</a:t>
            </a:r>
          </a:p>
          <a:p>
            <a:r>
              <a:rPr lang="el-GR" dirty="0" smtClean="0"/>
              <a:t>Ενοίκιο</a:t>
            </a:r>
          </a:p>
          <a:p>
            <a:r>
              <a:rPr lang="el-GR" dirty="0" smtClean="0"/>
              <a:t>Στοιχεία επικοινωνίας</a:t>
            </a:r>
          </a:p>
          <a:p>
            <a:r>
              <a:rPr lang="el-GR" dirty="0" smtClean="0"/>
              <a:t>Φωτογραφίες</a:t>
            </a:r>
          </a:p>
          <a:p>
            <a:r>
              <a:rPr lang="el-GR" dirty="0" smtClean="0"/>
              <a:t>Καταχώρηση τοποθεσίας στα </a:t>
            </a:r>
            <a:r>
              <a:rPr lang="en-US" dirty="0" smtClean="0"/>
              <a:t>GOOGLE MAPS </a:t>
            </a:r>
          </a:p>
          <a:p>
            <a:pPr marL="0" indent="0">
              <a:buNone/>
            </a:pPr>
            <a:endParaRPr lang="el-GR" dirty="0"/>
          </a:p>
        </p:txBody>
      </p:sp>
      <p:sp>
        <p:nvSpPr>
          <p:cNvPr id="4" name="Θέση αριθμού διαφάνειας 3"/>
          <p:cNvSpPr>
            <a:spLocks noGrp="1"/>
          </p:cNvSpPr>
          <p:nvPr>
            <p:ph type="sldNum" sz="quarter" idx="12"/>
          </p:nvPr>
        </p:nvSpPr>
        <p:spPr/>
        <p:txBody>
          <a:bodyPr/>
          <a:lstStyle/>
          <a:p>
            <a:fld id="{8715EEA7-2BB1-4E6B-AB62-F15C1C4CD1F1}" type="slidenum">
              <a:rPr lang="el-GR" smtClean="0"/>
              <a:t>15</a:t>
            </a:fld>
            <a:endParaRPr lang="el-GR"/>
          </a:p>
        </p:txBody>
      </p:sp>
    </p:spTree>
    <p:extLst>
      <p:ext uri="{BB962C8B-B14F-4D97-AF65-F5344CB8AC3E}">
        <p14:creationId xmlns:p14="http://schemas.microsoft.com/office/powerpoint/2010/main" val="1935673023"/>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dirty="0" smtClean="0"/>
              <a:t>ΕΝΟΙΚΙΑΣΗ ΣΠΙΤΙΟΥ</a:t>
            </a:r>
            <a:endParaRPr lang="el-GR" dirty="0"/>
          </a:p>
        </p:txBody>
      </p:sp>
      <p:sp>
        <p:nvSpPr>
          <p:cNvPr id="3" name="Θέση περιεχομένου 2"/>
          <p:cNvSpPr>
            <a:spLocks noGrp="1"/>
          </p:cNvSpPr>
          <p:nvPr>
            <p:ph idx="1"/>
          </p:nvPr>
        </p:nvSpPr>
        <p:spPr/>
        <p:txBody>
          <a:bodyPr>
            <a:normAutofit fontScale="92500" lnSpcReduction="10000"/>
          </a:bodyPr>
          <a:lstStyle/>
          <a:p>
            <a:pPr marL="0" indent="0">
              <a:buNone/>
            </a:pPr>
            <a:r>
              <a:rPr lang="el-GR" dirty="0" smtClean="0"/>
              <a:t>Αφού ο χρήστης έρθει σε επαφή με τον ιδιοκτήτη του σπιτιού και τελικά ενοικιάσει το σπίτι, θα μπορεί να μένει σε επαφή με τον ιδιοκτήτη μέσω της εφαρμογής. Θα έχει την δυνατότητα να στέλνει </a:t>
            </a:r>
            <a:r>
              <a:rPr lang="en-US" dirty="0" smtClean="0"/>
              <a:t>E-Mail </a:t>
            </a:r>
            <a:r>
              <a:rPr lang="el-GR" dirty="0" smtClean="0"/>
              <a:t>ή μήνυμα για οποιαδήποτε ζημιά, βλάβη ή οποιοδήποτε ζήτημα σχετικό με το σπίτι.</a:t>
            </a:r>
          </a:p>
          <a:p>
            <a:pPr marL="0" indent="0">
              <a:buNone/>
            </a:pPr>
            <a:r>
              <a:rPr lang="el-GR" dirty="0" smtClean="0"/>
              <a:t>Το κάθε σπίτι θα είναι πάντα ορατό για τους υπόλοιπους χρήστες.</a:t>
            </a:r>
          </a:p>
          <a:p>
            <a:pPr marL="0" indent="0">
              <a:buNone/>
            </a:pPr>
            <a:r>
              <a:rPr lang="el-GR" dirty="0" smtClean="0"/>
              <a:t>Σε περίπτωση που κάποιος χρήστης επιθυμεί να ξενοικιάσει το σπίτι του, η εφαρμογή θα του δίνει την δυνατότητα να το εμφανίζει για πιθανούς νέους ενδιαφερόμενους ενοικιαστές.</a:t>
            </a:r>
            <a:endParaRPr lang="el-GR" dirty="0"/>
          </a:p>
        </p:txBody>
      </p:sp>
      <p:sp>
        <p:nvSpPr>
          <p:cNvPr id="4" name="Θέση αριθμού διαφάνειας 3"/>
          <p:cNvSpPr>
            <a:spLocks noGrp="1"/>
          </p:cNvSpPr>
          <p:nvPr>
            <p:ph type="sldNum" sz="quarter" idx="12"/>
          </p:nvPr>
        </p:nvSpPr>
        <p:spPr/>
        <p:txBody>
          <a:bodyPr/>
          <a:lstStyle/>
          <a:p>
            <a:fld id="{8715EEA7-2BB1-4E6B-AB62-F15C1C4CD1F1}" type="slidenum">
              <a:rPr lang="el-GR" smtClean="0"/>
              <a:t>16</a:t>
            </a:fld>
            <a:endParaRPr lang="el-GR"/>
          </a:p>
        </p:txBody>
      </p:sp>
    </p:spTree>
    <p:extLst>
      <p:ext uri="{BB962C8B-B14F-4D97-AF65-F5344CB8AC3E}">
        <p14:creationId xmlns:p14="http://schemas.microsoft.com/office/powerpoint/2010/main" val="2027357623"/>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endParaRPr lang="el-GR" dirty="0"/>
          </a:p>
        </p:txBody>
      </p:sp>
      <p:sp>
        <p:nvSpPr>
          <p:cNvPr id="3" name="Θέση περιεχομένου 2"/>
          <p:cNvSpPr>
            <a:spLocks noGrp="1"/>
          </p:cNvSpPr>
          <p:nvPr>
            <p:ph idx="1"/>
          </p:nvPr>
        </p:nvSpPr>
        <p:spPr/>
        <p:txBody>
          <a:bodyPr/>
          <a:lstStyle/>
          <a:p>
            <a:pPr marL="0" indent="0" algn="ctr">
              <a:buNone/>
            </a:pPr>
            <a:r>
              <a:rPr lang="el-GR" sz="4400" dirty="0" smtClean="0"/>
              <a:t>ΕΥΧΑΡΙΣΤΟΥΜΕ!</a:t>
            </a:r>
            <a:endParaRPr lang="en-US" sz="4400" dirty="0" smtClean="0"/>
          </a:p>
          <a:p>
            <a:pPr marL="0" indent="0" algn="ctr">
              <a:buNone/>
            </a:pPr>
            <a:endParaRPr lang="el-GR" sz="4400" dirty="0"/>
          </a:p>
        </p:txBody>
      </p:sp>
      <p:sp>
        <p:nvSpPr>
          <p:cNvPr id="4" name="Θέση αριθμού διαφάνειας 3"/>
          <p:cNvSpPr>
            <a:spLocks noGrp="1"/>
          </p:cNvSpPr>
          <p:nvPr>
            <p:ph type="sldNum" sz="quarter" idx="12"/>
          </p:nvPr>
        </p:nvSpPr>
        <p:spPr/>
        <p:txBody>
          <a:bodyPr/>
          <a:lstStyle/>
          <a:p>
            <a:fld id="{8715EEA7-2BB1-4E6B-AB62-F15C1C4CD1F1}" type="slidenum">
              <a:rPr lang="el-GR" smtClean="0"/>
              <a:t>17</a:t>
            </a:fld>
            <a:endParaRPr lang="el-GR"/>
          </a:p>
        </p:txBody>
      </p:sp>
      <p:pic>
        <p:nvPicPr>
          <p:cNvPr id="5" name="Εικόνα 4"/>
          <p:cNvPicPr>
            <a:picLocks noChangeAspect="1"/>
          </p:cNvPicPr>
          <p:nvPr/>
        </p:nvPicPr>
        <p:blipFill rotWithShape="1">
          <a:blip r:embed="rId2">
            <a:extLst>
              <a:ext uri="{28A0092B-C50C-407E-A947-70E740481C1C}">
                <a14:useLocalDpi xmlns:a14="http://schemas.microsoft.com/office/drawing/2010/main" val="0"/>
              </a:ext>
            </a:extLst>
          </a:blip>
          <a:srcRect r="4943" b="39275"/>
          <a:stretch/>
        </p:blipFill>
        <p:spPr>
          <a:xfrm>
            <a:off x="3899459" y="3157430"/>
            <a:ext cx="4593752" cy="2477251"/>
          </a:xfrm>
          <a:prstGeom prst="rect">
            <a:avLst/>
          </a:prstGeom>
        </p:spPr>
      </p:pic>
    </p:spTree>
    <p:extLst>
      <p:ext uri="{BB962C8B-B14F-4D97-AF65-F5344CB8AC3E}">
        <p14:creationId xmlns:p14="http://schemas.microsoft.com/office/powerpoint/2010/main" val="2760458442"/>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dirty="0" smtClean="0"/>
              <a:t>ΠΟΙΟΙ ΕΙΜΑΣ</a:t>
            </a:r>
            <a:r>
              <a:rPr lang="en-US" dirty="0" err="1" smtClean="0"/>
              <a:t>te</a:t>
            </a:r>
            <a:endParaRPr lang="el-GR" dirty="0"/>
          </a:p>
        </p:txBody>
      </p:sp>
      <p:sp>
        <p:nvSpPr>
          <p:cNvPr id="3" name="Θέση περιεχομένου 2"/>
          <p:cNvSpPr>
            <a:spLocks noGrp="1"/>
          </p:cNvSpPr>
          <p:nvPr>
            <p:ph idx="1"/>
          </p:nvPr>
        </p:nvSpPr>
        <p:spPr>
          <a:xfrm>
            <a:off x="1141412" y="1853514"/>
            <a:ext cx="9905999" cy="3937687"/>
          </a:xfrm>
        </p:spPr>
        <p:txBody>
          <a:bodyPr>
            <a:normAutofit fontScale="92500" lnSpcReduction="10000"/>
          </a:bodyPr>
          <a:lstStyle/>
          <a:p>
            <a:pPr marL="342900" lvl="0" indent="-342900">
              <a:lnSpc>
                <a:spcPct val="107000"/>
              </a:lnSpc>
              <a:spcAft>
                <a:spcPts val="0"/>
              </a:spcAft>
              <a:buFont typeface="Wingdings" panose="05000000000000000000" pitchFamily="2" charset="2"/>
              <a:buChar char=""/>
            </a:pPr>
            <a:r>
              <a:rPr lang="el-GR" dirty="0" err="1">
                <a:latin typeface="Calibri" panose="020F0502020204030204" pitchFamily="34" charset="0"/>
                <a:ea typeface="Calibri" panose="020F0502020204030204" pitchFamily="34" charset="0"/>
                <a:cs typeface="Times New Roman" panose="02020603050405020304" pitchFamily="18" charset="0"/>
              </a:rPr>
              <a:t>Τσιρίδης</a:t>
            </a:r>
            <a:r>
              <a:rPr lang="el-GR" dirty="0">
                <a:latin typeface="Calibri" panose="020F0502020204030204" pitchFamily="34" charset="0"/>
                <a:ea typeface="Calibri" panose="020F0502020204030204" pitchFamily="34" charset="0"/>
                <a:cs typeface="Times New Roman" panose="02020603050405020304" pitchFamily="18" charset="0"/>
              </a:rPr>
              <a:t> Γιώργος</a:t>
            </a:r>
            <a:r>
              <a:rPr lang="en-US" dirty="0">
                <a:latin typeface="Calibri" panose="020F0502020204030204" pitchFamily="34" charset="0"/>
                <a:ea typeface="Calibri" panose="020F0502020204030204" pitchFamily="34" charset="0"/>
                <a:cs typeface="Times New Roman" panose="02020603050405020304" pitchFamily="18" charset="0"/>
              </a:rPr>
              <a:t> – </a:t>
            </a:r>
            <a:r>
              <a:rPr lang="en-US" i="1" dirty="0">
                <a:latin typeface="Calibri" panose="020F0502020204030204" pitchFamily="34" charset="0"/>
                <a:ea typeface="Calibri" panose="020F0502020204030204" pitchFamily="34" charset="0"/>
                <a:cs typeface="Times New Roman" panose="02020603050405020304" pitchFamily="18" charset="0"/>
              </a:rPr>
              <a:t>Project Manager, Developer</a:t>
            </a:r>
            <a:endParaRPr lang="el-GR" sz="1800" dirty="0">
              <a:latin typeface="Calibri" panose="020F0502020204030204" pitchFamily="34" charset="0"/>
              <a:ea typeface="Calibri" panose="020F0502020204030204" pitchFamily="34" charset="0"/>
              <a:cs typeface="Times New Roman" panose="02020603050405020304" pitchFamily="18" charset="0"/>
            </a:endParaRPr>
          </a:p>
          <a:p>
            <a:pPr lvl="3">
              <a:lnSpc>
                <a:spcPct val="107000"/>
              </a:lnSpc>
              <a:buFont typeface="Symbol" panose="05050102010706020507" pitchFamily="18" charset="2"/>
              <a:buChar char=""/>
            </a:pPr>
            <a:r>
              <a:rPr lang="en-US" sz="2200" dirty="0" smtClean="0">
                <a:latin typeface="Calibri" panose="020F0502020204030204" pitchFamily="34" charset="0"/>
                <a:ea typeface="Calibri" panose="020F0502020204030204" pitchFamily="34" charset="0"/>
                <a:cs typeface="Times New Roman" panose="02020603050405020304" pitchFamily="18" charset="0"/>
              </a:rPr>
              <a:t>icsd13187</a:t>
            </a:r>
            <a:endParaRPr lang="el-GR" sz="1500" dirty="0">
              <a:latin typeface="Calibri" panose="020F0502020204030204" pitchFamily="34" charset="0"/>
              <a:ea typeface="Calibri" panose="020F0502020204030204" pitchFamily="34" charset="0"/>
              <a:cs typeface="Times New Roman" panose="02020603050405020304" pitchFamily="18" charset="0"/>
            </a:endParaRPr>
          </a:p>
          <a:p>
            <a:pPr lvl="3">
              <a:lnSpc>
                <a:spcPct val="107000"/>
              </a:lnSpc>
              <a:buFont typeface="Symbol" panose="05050102010706020507" pitchFamily="18" charset="2"/>
              <a:buChar char=""/>
            </a:pPr>
            <a:r>
              <a:rPr lang="en-US" sz="2200" u="sng" dirty="0" smtClean="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2"/>
              </a:rPr>
              <a:t>g.tsiridis@activemms.com</a:t>
            </a:r>
            <a:endParaRPr lang="el-GR" sz="2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Wingdings" panose="05000000000000000000" pitchFamily="2" charset="2"/>
              <a:buChar char=""/>
            </a:pPr>
            <a:r>
              <a:rPr lang="el-GR" dirty="0">
                <a:latin typeface="Calibri" panose="020F0502020204030204" pitchFamily="34" charset="0"/>
                <a:ea typeface="Calibri" panose="020F0502020204030204" pitchFamily="34" charset="0"/>
                <a:cs typeface="Times New Roman" panose="02020603050405020304" pitchFamily="18" charset="0"/>
              </a:rPr>
              <a:t>Αναστασιάδης Αναστάσιος – </a:t>
            </a:r>
            <a:r>
              <a:rPr lang="en-US" i="1" dirty="0">
                <a:latin typeface="Calibri" panose="020F0502020204030204" pitchFamily="34" charset="0"/>
                <a:ea typeface="Calibri" panose="020F0502020204030204" pitchFamily="34" charset="0"/>
                <a:cs typeface="Times New Roman" panose="02020603050405020304" pitchFamily="18" charset="0"/>
              </a:rPr>
              <a:t>Developer, Database Administrator</a:t>
            </a:r>
            <a:endParaRPr lang="el-GR" sz="1800" dirty="0">
              <a:latin typeface="Calibri" panose="020F0502020204030204" pitchFamily="34" charset="0"/>
              <a:ea typeface="Calibri" panose="020F0502020204030204" pitchFamily="34" charset="0"/>
              <a:cs typeface="Times New Roman" panose="02020603050405020304" pitchFamily="18" charset="0"/>
            </a:endParaRPr>
          </a:p>
          <a:p>
            <a:pPr marL="1714500" lvl="3" indent="-342900">
              <a:lnSpc>
                <a:spcPct val="107000"/>
              </a:lnSpc>
              <a:buFont typeface="Symbol" panose="05050102010706020507" pitchFamily="18" charset="2"/>
              <a:buChar char=""/>
            </a:pPr>
            <a:r>
              <a:rPr lang="en-US" sz="2600" dirty="0" smtClean="0">
                <a:latin typeface="Calibri" panose="020F0502020204030204" pitchFamily="34" charset="0"/>
                <a:ea typeface="Calibri" panose="020F0502020204030204" pitchFamily="34" charset="0"/>
                <a:cs typeface="Times New Roman" panose="02020603050405020304" pitchFamily="18" charset="0"/>
              </a:rPr>
              <a:t>i</a:t>
            </a:r>
            <a:r>
              <a:rPr lang="el-GR" sz="2600" dirty="0" smtClean="0">
                <a:latin typeface="Calibri" panose="020F0502020204030204" pitchFamily="34" charset="0"/>
                <a:ea typeface="Calibri" panose="020F0502020204030204" pitchFamily="34" charset="0"/>
                <a:cs typeface="Times New Roman" panose="02020603050405020304" pitchFamily="18" charset="0"/>
              </a:rPr>
              <a:t>csd1</a:t>
            </a:r>
            <a:r>
              <a:rPr lang="en-US" sz="2600" dirty="0">
                <a:latin typeface="Calibri" panose="020F0502020204030204" pitchFamily="34" charset="0"/>
                <a:ea typeface="Calibri" panose="020F0502020204030204" pitchFamily="34" charset="0"/>
                <a:cs typeface="Times New Roman" panose="02020603050405020304" pitchFamily="18" charset="0"/>
              </a:rPr>
              <a:t>3005</a:t>
            </a:r>
            <a:endParaRPr lang="el-GR" sz="1500" dirty="0">
              <a:latin typeface="Calibri" panose="020F0502020204030204" pitchFamily="34" charset="0"/>
              <a:ea typeface="Calibri" panose="020F0502020204030204" pitchFamily="34" charset="0"/>
              <a:cs typeface="Times New Roman" panose="02020603050405020304" pitchFamily="18" charset="0"/>
            </a:endParaRPr>
          </a:p>
          <a:p>
            <a:pPr marL="1714500" lvl="3" indent="-342900">
              <a:lnSpc>
                <a:spcPct val="107000"/>
              </a:lnSpc>
              <a:buFont typeface="Symbol" panose="05050102010706020507" pitchFamily="18" charset="2"/>
              <a:buChar char=""/>
            </a:pPr>
            <a:r>
              <a:rPr lang="en-US" sz="2600"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3"/>
              </a:rPr>
              <a:t>i</a:t>
            </a:r>
            <a:r>
              <a:rPr lang="en-US" sz="2600" u="sng" dirty="0" smtClean="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3"/>
              </a:rPr>
              <a:t>csd13005@icsd.aegean.gr</a:t>
            </a:r>
            <a:endParaRPr lang="el-GR" sz="15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Wingdings" panose="05000000000000000000" pitchFamily="2" charset="2"/>
              <a:buChar char=""/>
            </a:pPr>
            <a:r>
              <a:rPr lang="el-GR" dirty="0" err="1">
                <a:latin typeface="Calibri" panose="020F0502020204030204" pitchFamily="34" charset="0"/>
                <a:ea typeface="Calibri" panose="020F0502020204030204" pitchFamily="34" charset="0"/>
                <a:cs typeface="Times New Roman" panose="02020603050405020304" pitchFamily="18" charset="0"/>
              </a:rPr>
              <a:t>Κουκιόγλου</a:t>
            </a:r>
            <a:r>
              <a:rPr lang="el-GR" dirty="0">
                <a:latin typeface="Calibri" panose="020F0502020204030204" pitchFamily="34" charset="0"/>
                <a:ea typeface="Calibri" panose="020F0502020204030204" pitchFamily="34" charset="0"/>
                <a:cs typeface="Times New Roman" panose="02020603050405020304" pitchFamily="18" charset="0"/>
              </a:rPr>
              <a:t> Γεώργιος – </a:t>
            </a:r>
            <a:r>
              <a:rPr lang="en-US" i="1" dirty="0">
                <a:latin typeface="Calibri" panose="020F0502020204030204" pitchFamily="34" charset="0"/>
                <a:ea typeface="Calibri" panose="020F0502020204030204" pitchFamily="34" charset="0"/>
                <a:cs typeface="Times New Roman" panose="02020603050405020304" pitchFamily="18" charset="0"/>
              </a:rPr>
              <a:t>Developer, Debugger</a:t>
            </a:r>
            <a:endParaRPr lang="el-GR" sz="1800" dirty="0">
              <a:latin typeface="Calibri" panose="020F0502020204030204" pitchFamily="34" charset="0"/>
              <a:ea typeface="Calibri" panose="020F0502020204030204" pitchFamily="34" charset="0"/>
              <a:cs typeface="Times New Roman" panose="02020603050405020304" pitchFamily="18" charset="0"/>
            </a:endParaRPr>
          </a:p>
          <a:p>
            <a:pPr marL="1714500" lvl="3" indent="-342900">
              <a:lnSpc>
                <a:spcPct val="107000"/>
              </a:lnSpc>
              <a:buFont typeface="Symbol" panose="05050102010706020507" pitchFamily="18" charset="2"/>
              <a:buChar char=""/>
            </a:pPr>
            <a:r>
              <a:rPr lang="en-US" sz="2600" dirty="0" smtClean="0">
                <a:latin typeface="Calibri" panose="020F0502020204030204" pitchFamily="34" charset="0"/>
                <a:ea typeface="Calibri" panose="020F0502020204030204" pitchFamily="34" charset="0"/>
                <a:cs typeface="Times New Roman" panose="02020603050405020304" pitchFamily="18" charset="0"/>
              </a:rPr>
              <a:t>icsd13083</a:t>
            </a:r>
            <a:endParaRPr lang="el-GR" sz="1500" dirty="0">
              <a:latin typeface="Calibri" panose="020F0502020204030204" pitchFamily="34" charset="0"/>
              <a:ea typeface="Calibri" panose="020F0502020204030204" pitchFamily="34" charset="0"/>
              <a:cs typeface="Times New Roman" panose="02020603050405020304" pitchFamily="18" charset="0"/>
            </a:endParaRPr>
          </a:p>
          <a:p>
            <a:pPr marL="1714500" lvl="3" indent="-342900">
              <a:lnSpc>
                <a:spcPct val="107000"/>
              </a:lnSpc>
              <a:spcAft>
                <a:spcPts val="800"/>
              </a:spcAft>
              <a:buFont typeface="Symbol" panose="05050102010706020507" pitchFamily="18" charset="2"/>
              <a:buChar char=""/>
            </a:pPr>
            <a:r>
              <a:rPr lang="en-US" sz="2600" u="sng" dirty="0" smtClean="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4"/>
              </a:rPr>
              <a:t>icsd13083@icsd.aegean.gr</a:t>
            </a:r>
            <a:endParaRPr lang="el-GR" sz="1500" dirty="0">
              <a:latin typeface="Calibri" panose="020F0502020204030204" pitchFamily="34" charset="0"/>
              <a:ea typeface="Calibri" panose="020F0502020204030204" pitchFamily="34" charset="0"/>
              <a:cs typeface="Times New Roman" panose="02020603050405020304" pitchFamily="18" charset="0"/>
            </a:endParaRPr>
          </a:p>
          <a:p>
            <a:endParaRPr lang="el-GR" dirty="0"/>
          </a:p>
        </p:txBody>
      </p:sp>
      <p:sp>
        <p:nvSpPr>
          <p:cNvPr id="4" name="Θέση αριθμού διαφάνειας 3"/>
          <p:cNvSpPr>
            <a:spLocks noGrp="1"/>
          </p:cNvSpPr>
          <p:nvPr>
            <p:ph type="sldNum" sz="quarter" idx="12"/>
          </p:nvPr>
        </p:nvSpPr>
        <p:spPr/>
        <p:txBody>
          <a:bodyPr/>
          <a:lstStyle/>
          <a:p>
            <a:fld id="{8715EEA7-2BB1-4E6B-AB62-F15C1C4CD1F1}" type="slidenum">
              <a:rPr lang="el-GR" smtClean="0"/>
              <a:t>2</a:t>
            </a:fld>
            <a:endParaRPr lang="el-GR"/>
          </a:p>
        </p:txBody>
      </p:sp>
    </p:spTree>
    <p:extLst>
      <p:ext uri="{BB962C8B-B14F-4D97-AF65-F5344CB8AC3E}">
        <p14:creationId xmlns:p14="http://schemas.microsoft.com/office/powerpoint/2010/main" val="3475569314"/>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dirty="0" smtClean="0"/>
              <a:t>Project “</a:t>
            </a:r>
            <a:r>
              <a:rPr lang="en-US" dirty="0" err="1" smtClean="0"/>
              <a:t>karlovasi</a:t>
            </a:r>
            <a:r>
              <a:rPr lang="en-US" dirty="0" smtClean="0"/>
              <a:t> home”</a:t>
            </a:r>
            <a:endParaRPr lang="el-GR" dirty="0"/>
          </a:p>
        </p:txBody>
      </p:sp>
      <p:sp>
        <p:nvSpPr>
          <p:cNvPr id="3" name="Θέση περιεχομένου 2"/>
          <p:cNvSpPr>
            <a:spLocks noGrp="1"/>
          </p:cNvSpPr>
          <p:nvPr>
            <p:ph idx="1"/>
          </p:nvPr>
        </p:nvSpPr>
        <p:spPr>
          <a:xfrm>
            <a:off x="1141412" y="2001796"/>
            <a:ext cx="9905999" cy="3995350"/>
          </a:xfrm>
        </p:spPr>
        <p:txBody>
          <a:bodyPr>
            <a:normAutofit fontScale="92500" lnSpcReduction="20000"/>
          </a:bodyPr>
          <a:lstStyle/>
          <a:p>
            <a:pPr marL="0" indent="0">
              <a:buNone/>
            </a:pPr>
            <a:r>
              <a:rPr lang="el-GR" dirty="0" smtClean="0"/>
              <a:t>Η εφαρμογή </a:t>
            </a:r>
            <a:r>
              <a:rPr lang="en-US" dirty="0" err="1" smtClean="0"/>
              <a:t>Karlovasi</a:t>
            </a:r>
            <a:r>
              <a:rPr lang="en-US" dirty="0" smtClean="0"/>
              <a:t> Home </a:t>
            </a:r>
            <a:r>
              <a:rPr lang="el-GR" dirty="0" smtClean="0"/>
              <a:t>δίνει </a:t>
            </a:r>
            <a:r>
              <a:rPr lang="el-GR" dirty="0"/>
              <a:t>την δυνατότητα στους χρήστες της να ψάξουν και να βρουν σπίτι σύμφωνα με διάφορα κριτήρια όπως τ.μ., περιοχή, θέρμανση κλπ. Ο χρήστης μέσα από την εφαρμογή θα μπορεί να πραγματοποιήσει τις εξής </a:t>
            </a:r>
            <a:r>
              <a:rPr lang="el-GR" dirty="0" smtClean="0"/>
              <a:t>λειτουργίες:</a:t>
            </a:r>
            <a:endParaRPr lang="el-GR" dirty="0"/>
          </a:p>
          <a:p>
            <a:pPr lvl="0"/>
            <a:r>
              <a:rPr lang="el-GR" dirty="0"/>
              <a:t>Αναζήτηση σπιτιού με ανάλογα κριτήρια </a:t>
            </a:r>
          </a:p>
          <a:p>
            <a:pPr lvl="0"/>
            <a:r>
              <a:rPr lang="el-GR" dirty="0"/>
              <a:t>Εμφάνιση στοιχείων επικοινωνίας</a:t>
            </a:r>
          </a:p>
          <a:p>
            <a:pPr lvl="0"/>
            <a:r>
              <a:rPr lang="el-GR" dirty="0"/>
              <a:t>Εύρεση σπιτιού </a:t>
            </a:r>
            <a:r>
              <a:rPr lang="el-GR" dirty="0" smtClean="0"/>
              <a:t>μέσω </a:t>
            </a:r>
            <a:r>
              <a:rPr lang="en-US" dirty="0"/>
              <a:t>Google Maps</a:t>
            </a:r>
            <a:endParaRPr lang="el-GR" dirty="0"/>
          </a:p>
          <a:p>
            <a:pPr lvl="0"/>
            <a:r>
              <a:rPr lang="el-GR" dirty="0"/>
              <a:t>Αξιολόγηση (βαθμολογία) και σχολιασμός σπιτιού</a:t>
            </a:r>
          </a:p>
          <a:p>
            <a:pPr lvl="0"/>
            <a:r>
              <a:rPr lang="el-GR" dirty="0" smtClean="0"/>
              <a:t>Καταχώρηση αγγελίας σπιτιού</a:t>
            </a:r>
            <a:endParaRPr lang="el-GR" dirty="0"/>
          </a:p>
        </p:txBody>
      </p:sp>
      <p:sp>
        <p:nvSpPr>
          <p:cNvPr id="4" name="Θέση αριθμού διαφάνειας 3"/>
          <p:cNvSpPr>
            <a:spLocks noGrp="1"/>
          </p:cNvSpPr>
          <p:nvPr>
            <p:ph type="sldNum" sz="quarter" idx="12"/>
          </p:nvPr>
        </p:nvSpPr>
        <p:spPr/>
        <p:txBody>
          <a:bodyPr/>
          <a:lstStyle/>
          <a:p>
            <a:fld id="{8715EEA7-2BB1-4E6B-AB62-F15C1C4CD1F1}" type="slidenum">
              <a:rPr lang="el-GR" smtClean="0"/>
              <a:t>3</a:t>
            </a:fld>
            <a:endParaRPr lang="el-GR"/>
          </a:p>
        </p:txBody>
      </p:sp>
    </p:spTree>
    <p:extLst>
      <p:ext uri="{BB962C8B-B14F-4D97-AF65-F5344CB8AC3E}">
        <p14:creationId xmlns:p14="http://schemas.microsoft.com/office/powerpoint/2010/main" val="2421349258"/>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dirty="0" smtClean="0"/>
              <a:t>Time schedule</a:t>
            </a:r>
            <a:endParaRPr lang="el-GR" dirty="0"/>
          </a:p>
        </p:txBody>
      </p:sp>
      <p:pic>
        <p:nvPicPr>
          <p:cNvPr id="5" name="Θέση περιεχομένου 4"/>
          <p:cNvPicPr>
            <a:picLocks noGrp="1" noChangeAspect="1"/>
          </p:cNvPicPr>
          <p:nvPr>
            <p:ph idx="1"/>
          </p:nvPr>
        </p:nvPicPr>
        <p:blipFill>
          <a:blip r:embed="rId2"/>
          <a:stretch>
            <a:fillRect/>
          </a:stretch>
        </p:blipFill>
        <p:spPr>
          <a:xfrm>
            <a:off x="2586682" y="1684655"/>
            <a:ext cx="6952734" cy="4713910"/>
          </a:xfrm>
          <a:prstGeom prst="rect">
            <a:avLst/>
          </a:prstGeom>
        </p:spPr>
      </p:pic>
      <p:sp>
        <p:nvSpPr>
          <p:cNvPr id="4" name="Θέση αριθμού διαφάνειας 3"/>
          <p:cNvSpPr>
            <a:spLocks noGrp="1"/>
          </p:cNvSpPr>
          <p:nvPr>
            <p:ph type="sldNum" sz="quarter" idx="12"/>
          </p:nvPr>
        </p:nvSpPr>
        <p:spPr/>
        <p:txBody>
          <a:bodyPr/>
          <a:lstStyle/>
          <a:p>
            <a:fld id="{8715EEA7-2BB1-4E6B-AB62-F15C1C4CD1F1}" type="slidenum">
              <a:rPr lang="el-GR" smtClean="0"/>
              <a:t>4</a:t>
            </a:fld>
            <a:endParaRPr lang="el-GR"/>
          </a:p>
        </p:txBody>
      </p:sp>
    </p:spTree>
    <p:extLst>
      <p:ext uri="{BB962C8B-B14F-4D97-AF65-F5344CB8AC3E}">
        <p14:creationId xmlns:p14="http://schemas.microsoft.com/office/powerpoint/2010/main" val="44628818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endParaRPr lang="el-GR"/>
          </a:p>
        </p:txBody>
      </p:sp>
      <p:pic>
        <p:nvPicPr>
          <p:cNvPr id="5" name="Θέση περιεχομένου 4"/>
          <p:cNvPicPr>
            <a:picLocks noGrp="1" noChangeAspect="1"/>
          </p:cNvPicPr>
          <p:nvPr>
            <p:ph idx="1"/>
          </p:nvPr>
        </p:nvPicPr>
        <p:blipFill>
          <a:blip r:embed="rId2"/>
          <a:stretch>
            <a:fillRect/>
          </a:stretch>
        </p:blipFill>
        <p:spPr>
          <a:xfrm>
            <a:off x="44711" y="1524000"/>
            <a:ext cx="5985385" cy="4100340"/>
          </a:xfrm>
          <a:prstGeom prst="rect">
            <a:avLst/>
          </a:prstGeom>
        </p:spPr>
      </p:pic>
      <p:sp>
        <p:nvSpPr>
          <p:cNvPr id="4" name="Θέση αριθμού διαφάνειας 3"/>
          <p:cNvSpPr>
            <a:spLocks noGrp="1"/>
          </p:cNvSpPr>
          <p:nvPr>
            <p:ph type="sldNum" sz="quarter" idx="12"/>
          </p:nvPr>
        </p:nvSpPr>
        <p:spPr/>
        <p:txBody>
          <a:bodyPr/>
          <a:lstStyle/>
          <a:p>
            <a:fld id="{8715EEA7-2BB1-4E6B-AB62-F15C1C4CD1F1}" type="slidenum">
              <a:rPr lang="el-GR" smtClean="0"/>
              <a:t>5</a:t>
            </a:fld>
            <a:endParaRPr lang="el-GR"/>
          </a:p>
        </p:txBody>
      </p:sp>
      <p:pic>
        <p:nvPicPr>
          <p:cNvPr id="6" name="Εικόνα 5"/>
          <p:cNvPicPr>
            <a:picLocks noChangeAspect="1"/>
          </p:cNvPicPr>
          <p:nvPr/>
        </p:nvPicPr>
        <p:blipFill>
          <a:blip r:embed="rId3"/>
          <a:stretch>
            <a:fillRect/>
          </a:stretch>
        </p:blipFill>
        <p:spPr>
          <a:xfrm>
            <a:off x="6030096" y="1524000"/>
            <a:ext cx="6102998" cy="4100340"/>
          </a:xfrm>
          <a:prstGeom prst="rect">
            <a:avLst/>
          </a:prstGeom>
        </p:spPr>
      </p:pic>
    </p:spTree>
    <p:extLst>
      <p:ext uri="{BB962C8B-B14F-4D97-AF65-F5344CB8AC3E}">
        <p14:creationId xmlns:p14="http://schemas.microsoft.com/office/powerpoint/2010/main" val="4221207469"/>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dirty="0" smtClean="0"/>
              <a:t>ΤΥΠΟΙ ΧΡΗΣΤΩΝ</a:t>
            </a:r>
            <a:endParaRPr lang="el-GR" dirty="0"/>
          </a:p>
        </p:txBody>
      </p:sp>
      <p:sp>
        <p:nvSpPr>
          <p:cNvPr id="3" name="Θέση περιεχομένου 2"/>
          <p:cNvSpPr>
            <a:spLocks noGrp="1"/>
          </p:cNvSpPr>
          <p:nvPr>
            <p:ph idx="1"/>
          </p:nvPr>
        </p:nvSpPr>
        <p:spPr>
          <a:xfrm>
            <a:off x="1141412" y="1927654"/>
            <a:ext cx="9905999" cy="4258962"/>
          </a:xfrm>
        </p:spPr>
        <p:txBody>
          <a:bodyPr>
            <a:normAutofit fontScale="92500" lnSpcReduction="20000"/>
          </a:bodyPr>
          <a:lstStyle/>
          <a:p>
            <a:pPr marL="0" indent="0">
              <a:buNone/>
            </a:pPr>
            <a:r>
              <a:rPr lang="el-GR" dirty="0" smtClean="0"/>
              <a:t>Θα υπάρχουν 3 είδη χρηστών για την συγκεκριμένη εφαρμογή.</a:t>
            </a:r>
          </a:p>
          <a:p>
            <a:pPr marL="457200" indent="-457200">
              <a:buFont typeface="+mj-lt"/>
              <a:buAutoNum type="arabicPeriod"/>
            </a:pPr>
            <a:r>
              <a:rPr lang="el-GR" u="sng" dirty="0" smtClean="0"/>
              <a:t>Απλός Χρήστης:</a:t>
            </a:r>
            <a:r>
              <a:rPr lang="el-GR" dirty="0" smtClean="0"/>
              <a:t> Ο συγκεκριμένος χρήστης θα μπορεί χωρίς εγγραφή στο σύστημα, να αναζητεί σπίτια σύμφωνα με τα κριτήρια που θέλει.</a:t>
            </a:r>
          </a:p>
          <a:p>
            <a:pPr marL="457200" indent="-457200">
              <a:buFont typeface="+mj-lt"/>
              <a:buAutoNum type="arabicPeriod"/>
            </a:pPr>
            <a:r>
              <a:rPr lang="el-GR" u="sng" dirty="0" smtClean="0"/>
              <a:t>Εγγεγραμμένος Χρήστης:</a:t>
            </a:r>
            <a:r>
              <a:rPr lang="el-GR" dirty="0" smtClean="0"/>
              <a:t> Αυτός ο χρήστης έχει τις δυνατότητες που έχει και ο απλός χρήστης. Μπορεί όμως επιπλέον να αξιολογεί, να σχολιάζει και να έρχεται σε επικοινωνία με τον ιδιοκτήτη του εκάστοτε σπιτιού μέσω της εφαρμογής.</a:t>
            </a:r>
          </a:p>
          <a:p>
            <a:pPr marL="457200" indent="-457200">
              <a:buFont typeface="+mj-lt"/>
              <a:buAutoNum type="arabicPeriod"/>
            </a:pPr>
            <a:r>
              <a:rPr lang="el-GR" u="sng" dirty="0" smtClean="0"/>
              <a:t>Ιδιοκτήτης:</a:t>
            </a:r>
            <a:r>
              <a:rPr lang="el-GR" dirty="0" smtClean="0"/>
              <a:t> Ο συγκεκριμένος χρήστης(μετά από επιλογή του κατά την εγγραφή) έχει την δυνατότητα να εισάγει κάποιο σπίτι προς ενοικίαση. Σε αυτόν τον χρήστη θα δίνονται κάποιες επιπλέον δυνατότητες για την </a:t>
            </a:r>
            <a:r>
              <a:rPr lang="el-GR" dirty="0" smtClean="0"/>
              <a:t>διαχείριση </a:t>
            </a:r>
            <a:r>
              <a:rPr lang="el-GR" dirty="0" smtClean="0"/>
              <a:t>του σπιτιού του.</a:t>
            </a:r>
            <a:endParaRPr lang="el-GR" u="sng" dirty="0" smtClean="0"/>
          </a:p>
          <a:p>
            <a:pPr marL="457200" indent="-457200">
              <a:buFont typeface="+mj-lt"/>
              <a:buAutoNum type="arabicPeriod"/>
            </a:pPr>
            <a:endParaRPr lang="el-GR" u="sng" dirty="0"/>
          </a:p>
        </p:txBody>
      </p:sp>
      <p:sp>
        <p:nvSpPr>
          <p:cNvPr id="4" name="Θέση αριθμού διαφάνειας 3"/>
          <p:cNvSpPr>
            <a:spLocks noGrp="1"/>
          </p:cNvSpPr>
          <p:nvPr>
            <p:ph type="sldNum" sz="quarter" idx="12"/>
          </p:nvPr>
        </p:nvSpPr>
        <p:spPr/>
        <p:txBody>
          <a:bodyPr/>
          <a:lstStyle/>
          <a:p>
            <a:fld id="{8715EEA7-2BB1-4E6B-AB62-F15C1C4CD1F1}" type="slidenum">
              <a:rPr lang="el-GR" smtClean="0"/>
              <a:t>6</a:t>
            </a:fld>
            <a:endParaRPr lang="el-GR"/>
          </a:p>
        </p:txBody>
      </p:sp>
    </p:spTree>
    <p:extLst>
      <p:ext uri="{BB962C8B-B14F-4D97-AF65-F5344CB8AC3E}">
        <p14:creationId xmlns:p14="http://schemas.microsoft.com/office/powerpoint/2010/main" val="3517605166"/>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dirty="0" smtClean="0"/>
              <a:t>Use case diagram</a:t>
            </a:r>
            <a:endParaRPr lang="el-GR" dirty="0"/>
          </a:p>
        </p:txBody>
      </p:sp>
      <p:pic>
        <p:nvPicPr>
          <p:cNvPr id="5" name="Θέση περιεχομένου 4"/>
          <p:cNvPicPr>
            <a:picLocks noGrp="1" noChangeAspect="1"/>
          </p:cNvPicPr>
          <p:nvPr>
            <p:ph idx="1"/>
          </p:nvPr>
        </p:nvPicPr>
        <p:blipFill>
          <a:blip r:embed="rId2"/>
          <a:stretch>
            <a:fillRect/>
          </a:stretch>
        </p:blipFill>
        <p:spPr>
          <a:xfrm>
            <a:off x="1980877" y="1645868"/>
            <a:ext cx="8227069" cy="5087200"/>
          </a:xfrm>
          <a:prstGeom prst="rect">
            <a:avLst/>
          </a:prstGeom>
        </p:spPr>
      </p:pic>
      <p:sp>
        <p:nvSpPr>
          <p:cNvPr id="4" name="Θέση αριθμού διαφάνειας 3"/>
          <p:cNvSpPr>
            <a:spLocks noGrp="1"/>
          </p:cNvSpPr>
          <p:nvPr>
            <p:ph type="sldNum" sz="quarter" idx="12"/>
          </p:nvPr>
        </p:nvSpPr>
        <p:spPr/>
        <p:txBody>
          <a:bodyPr/>
          <a:lstStyle/>
          <a:p>
            <a:fld id="{8715EEA7-2BB1-4E6B-AB62-F15C1C4CD1F1}" type="slidenum">
              <a:rPr lang="el-GR" smtClean="0"/>
              <a:t>7</a:t>
            </a:fld>
            <a:endParaRPr lang="el-GR"/>
          </a:p>
        </p:txBody>
      </p:sp>
    </p:spTree>
    <p:extLst>
      <p:ext uri="{BB962C8B-B14F-4D97-AF65-F5344CB8AC3E}">
        <p14:creationId xmlns:p14="http://schemas.microsoft.com/office/powerpoint/2010/main" val="1562899140"/>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dirty="0" err="1" smtClean="0"/>
              <a:t>Λειτουργικεσ</a:t>
            </a:r>
            <a:r>
              <a:rPr lang="el-GR" dirty="0" smtClean="0"/>
              <a:t> </a:t>
            </a:r>
            <a:r>
              <a:rPr lang="el-GR" dirty="0" err="1" smtClean="0"/>
              <a:t>ΑΠαιτησεις</a:t>
            </a:r>
            <a:r>
              <a:rPr lang="el-GR" dirty="0" smtClean="0"/>
              <a:t>(1/2)</a:t>
            </a:r>
            <a:endParaRPr lang="el-GR" dirty="0"/>
          </a:p>
        </p:txBody>
      </p:sp>
      <p:sp>
        <p:nvSpPr>
          <p:cNvPr id="3" name="Θέση περιεχομένου 2"/>
          <p:cNvSpPr>
            <a:spLocks noGrp="1"/>
          </p:cNvSpPr>
          <p:nvPr>
            <p:ph idx="1"/>
          </p:nvPr>
        </p:nvSpPr>
        <p:spPr>
          <a:xfrm>
            <a:off x="601573" y="1854558"/>
            <a:ext cx="10985678" cy="4572000"/>
          </a:xfrm>
        </p:spPr>
        <p:txBody>
          <a:bodyPr>
            <a:normAutofit fontScale="77500" lnSpcReduction="20000"/>
          </a:bodyPr>
          <a:lstStyle/>
          <a:p>
            <a:pPr lvl="0" fontAlgn="base"/>
            <a:r>
              <a:rPr lang="el-GR" dirty="0"/>
              <a:t>Ο χρήστης θα πρέπει να έχει πρόσβαση στο διαδίκτυο για να χρησιμοποιήσει την εφαρμογή. </a:t>
            </a:r>
          </a:p>
          <a:p>
            <a:pPr lvl="0" fontAlgn="base"/>
            <a:r>
              <a:rPr lang="el-GR" dirty="0"/>
              <a:t>Ο χρήστης θα πρέπει να έχει ενεργοποιημένη την δυνατότητα εύρεσης τοποθεσίας (GPS) της συσκευής του για να αναζητήσει ή να καταχωρήσει ένα σπίτι. </a:t>
            </a:r>
          </a:p>
          <a:p>
            <a:pPr lvl="0" fontAlgn="base"/>
            <a:r>
              <a:rPr lang="el-GR" dirty="0"/>
              <a:t>Ο χρήστης θα πρέπει να διαθέτει λογαριασμό στην εφαρμογή ή λογαριασμό στο κοινωνικό δίκτυο Facebook και να συνδεθεί σε αυτόν για να καταχωρήσει ένα σπίτι. </a:t>
            </a:r>
          </a:p>
          <a:p>
            <a:pPr lvl="0" fontAlgn="base"/>
            <a:r>
              <a:rPr lang="el-GR" dirty="0"/>
              <a:t>Η εφαρμογή θα πρέπει κατά την έναρξή της να εμφανίζει </a:t>
            </a:r>
            <a:r>
              <a:rPr lang="el-GR" dirty="0" err="1"/>
              <a:t>by</a:t>
            </a:r>
            <a:r>
              <a:rPr lang="el-GR" dirty="0"/>
              <a:t> </a:t>
            </a:r>
            <a:r>
              <a:rPr lang="el-GR" dirty="0" err="1"/>
              <a:t>default</a:t>
            </a:r>
            <a:r>
              <a:rPr lang="el-GR" dirty="0"/>
              <a:t> τα σπίτια που βρίσκονται κοντά στο χρήστη. </a:t>
            </a:r>
          </a:p>
          <a:p>
            <a:pPr lvl="0" fontAlgn="base"/>
            <a:r>
              <a:rPr lang="el-GR" dirty="0"/>
              <a:t>Η εφαρμογή θα πρέπει να διαθέτει λειτουργία εύρεσης σπιτιών κοντά σε πανεπιστημιακά ιδρύματα. </a:t>
            </a:r>
          </a:p>
          <a:p>
            <a:pPr lvl="0" fontAlgn="base"/>
            <a:r>
              <a:rPr lang="el-GR" dirty="0"/>
              <a:t>Η εφαρμογή θα πρέπει να διαθέτει μπάρα εργαλείων με επιλογές: </a:t>
            </a:r>
          </a:p>
          <a:p>
            <a:pPr lvl="1" fontAlgn="base"/>
            <a:r>
              <a:rPr lang="el-GR" dirty="0"/>
              <a:t>Καταχώρηση νέας ιδιοκτησίας. </a:t>
            </a:r>
          </a:p>
          <a:p>
            <a:pPr lvl="1" fontAlgn="base"/>
            <a:r>
              <a:rPr lang="el-GR" dirty="0"/>
              <a:t> Μετάβαση στη λίστα αγαπημένων. </a:t>
            </a:r>
          </a:p>
          <a:p>
            <a:pPr lvl="1" fontAlgn="base"/>
            <a:r>
              <a:rPr lang="el-GR" dirty="0"/>
              <a:t>Άλλες επιλογές που αφορούν το προφίλ του χρήστη και γενικότερα την εφαρμογή. </a:t>
            </a:r>
          </a:p>
          <a:p>
            <a:endParaRPr lang="el-GR" dirty="0"/>
          </a:p>
        </p:txBody>
      </p:sp>
      <p:sp>
        <p:nvSpPr>
          <p:cNvPr id="4" name="Θέση αριθμού διαφάνειας 3"/>
          <p:cNvSpPr>
            <a:spLocks noGrp="1"/>
          </p:cNvSpPr>
          <p:nvPr>
            <p:ph type="sldNum" sz="quarter" idx="12"/>
          </p:nvPr>
        </p:nvSpPr>
        <p:spPr/>
        <p:txBody>
          <a:bodyPr/>
          <a:lstStyle/>
          <a:p>
            <a:fld id="{8715EEA7-2BB1-4E6B-AB62-F15C1C4CD1F1}" type="slidenum">
              <a:rPr lang="el-GR" smtClean="0"/>
              <a:t>8</a:t>
            </a:fld>
            <a:endParaRPr lang="el-GR"/>
          </a:p>
        </p:txBody>
      </p:sp>
    </p:spTree>
    <p:extLst>
      <p:ext uri="{BB962C8B-B14F-4D97-AF65-F5344CB8AC3E}">
        <p14:creationId xmlns:p14="http://schemas.microsoft.com/office/powerpoint/2010/main" val="1981459350"/>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dirty="0" err="1" smtClean="0"/>
              <a:t>Λειτουργικεσ</a:t>
            </a:r>
            <a:r>
              <a:rPr lang="el-GR" dirty="0" smtClean="0"/>
              <a:t> </a:t>
            </a:r>
            <a:r>
              <a:rPr lang="el-GR" dirty="0" err="1" smtClean="0"/>
              <a:t>ΑΠαιτησεις</a:t>
            </a:r>
            <a:r>
              <a:rPr lang="el-GR" dirty="0" smtClean="0"/>
              <a:t>(2/2)</a:t>
            </a:r>
            <a:endParaRPr lang="el-GR" dirty="0"/>
          </a:p>
        </p:txBody>
      </p:sp>
      <p:sp>
        <p:nvSpPr>
          <p:cNvPr id="3" name="Θέση περιεχομένου 2"/>
          <p:cNvSpPr>
            <a:spLocks noGrp="1"/>
          </p:cNvSpPr>
          <p:nvPr>
            <p:ph idx="1"/>
          </p:nvPr>
        </p:nvSpPr>
        <p:spPr>
          <a:xfrm>
            <a:off x="569375" y="1867438"/>
            <a:ext cx="11050073" cy="4599903"/>
          </a:xfrm>
        </p:spPr>
        <p:txBody>
          <a:bodyPr>
            <a:normAutofit fontScale="77500" lnSpcReduction="20000"/>
          </a:bodyPr>
          <a:lstStyle/>
          <a:p>
            <a:pPr lvl="0" fontAlgn="base"/>
            <a:r>
              <a:rPr lang="el-GR" dirty="0" smtClean="0"/>
              <a:t>Η </a:t>
            </a:r>
            <a:r>
              <a:rPr lang="el-GR" dirty="0"/>
              <a:t>εφαρμογή θα πρέπει να παρέχει στο χρήστη τη δυνατότητα αλλαγής κριτηρίων αναζήτησης. </a:t>
            </a:r>
          </a:p>
          <a:p>
            <a:pPr lvl="0" fontAlgn="base"/>
            <a:r>
              <a:rPr lang="el-GR" dirty="0"/>
              <a:t>Η εφαρμογή θα πρέπει να παρέχει στο χρήστη τη δυνατότητα αποθήκευσης των αποτελεσμάτων που τον ενδιαφέρουν (</a:t>
            </a:r>
            <a:r>
              <a:rPr lang="el-GR" dirty="0" err="1"/>
              <a:t>watch</a:t>
            </a:r>
            <a:r>
              <a:rPr lang="el-GR" dirty="0"/>
              <a:t> </a:t>
            </a:r>
            <a:r>
              <a:rPr lang="el-GR" dirty="0" err="1"/>
              <a:t>list</a:t>
            </a:r>
            <a:r>
              <a:rPr lang="el-GR" dirty="0"/>
              <a:t>) και κατ’ επέκταση την εύκολη πρόσβαση του στη λίστα αυτή. </a:t>
            </a:r>
          </a:p>
          <a:p>
            <a:pPr lvl="0" fontAlgn="base"/>
            <a:r>
              <a:rPr lang="el-GR" dirty="0"/>
              <a:t>Ο χρήστης θα πρέπει να μπορεί: </a:t>
            </a:r>
          </a:p>
          <a:p>
            <a:pPr lvl="1" fontAlgn="base"/>
            <a:r>
              <a:rPr lang="el-GR" dirty="0"/>
              <a:t>Να μεταβεί στην οθόνη προβολής ιδιοκτησίας με </a:t>
            </a:r>
            <a:r>
              <a:rPr lang="el-GR" dirty="0" err="1"/>
              <a:t>tap</a:t>
            </a:r>
            <a:r>
              <a:rPr lang="el-GR" dirty="0"/>
              <a:t> στο σπίτι που τον ενδιαφέρει από την λίστα αποτελεσμάτων. </a:t>
            </a:r>
          </a:p>
          <a:p>
            <a:pPr lvl="1" fontAlgn="base"/>
            <a:r>
              <a:rPr lang="el-GR" dirty="0"/>
              <a:t>Να προσθέσει το σπίτι που βλέπει στην λίστα των αγαπημένων του. </a:t>
            </a:r>
          </a:p>
          <a:p>
            <a:pPr lvl="1" fontAlgn="base"/>
            <a:r>
              <a:rPr lang="el-GR" dirty="0"/>
              <a:t>Να δει το σημείο του σπιτιού πάνω σε χάρτη καθώς και την διαδρομή προς αυτό. </a:t>
            </a:r>
          </a:p>
          <a:p>
            <a:pPr lvl="0" fontAlgn="base"/>
            <a:r>
              <a:rPr lang="el-GR" dirty="0"/>
              <a:t>Η εφαρμογή θα πρέπει να διαθέτει κατάλληλη οθόνη όπου: </a:t>
            </a:r>
          </a:p>
          <a:p>
            <a:pPr lvl="1" fontAlgn="base"/>
            <a:r>
              <a:rPr lang="el-GR" dirty="0"/>
              <a:t>Θα εμφανίζει τα στοιχεία του χρήστη (προφίλ). </a:t>
            </a:r>
          </a:p>
          <a:p>
            <a:pPr lvl="1" fontAlgn="base"/>
            <a:r>
              <a:rPr lang="el-GR" dirty="0"/>
              <a:t>Θα παρέχει δυνατότητα επεξεργασίας των στοιχείων του. </a:t>
            </a:r>
          </a:p>
          <a:p>
            <a:pPr lvl="0"/>
            <a:r>
              <a:rPr lang="el-GR" dirty="0"/>
              <a:t>Θα εμφανίζει σε λίστα τα σπίτια που έχει καταχωρήσει ώστε να μπορεί είτε να τα επεξεργαστεί είτε να τα διαγράψει.</a:t>
            </a:r>
          </a:p>
          <a:p>
            <a:endParaRPr lang="el-GR" dirty="0"/>
          </a:p>
        </p:txBody>
      </p:sp>
      <p:sp>
        <p:nvSpPr>
          <p:cNvPr id="4" name="Θέση αριθμού διαφάνειας 3"/>
          <p:cNvSpPr>
            <a:spLocks noGrp="1"/>
          </p:cNvSpPr>
          <p:nvPr>
            <p:ph type="sldNum" sz="quarter" idx="12"/>
          </p:nvPr>
        </p:nvSpPr>
        <p:spPr/>
        <p:txBody>
          <a:bodyPr/>
          <a:lstStyle/>
          <a:p>
            <a:fld id="{8715EEA7-2BB1-4E6B-AB62-F15C1C4CD1F1}" type="slidenum">
              <a:rPr lang="el-GR" smtClean="0"/>
              <a:t>9</a:t>
            </a:fld>
            <a:endParaRPr lang="el-GR"/>
          </a:p>
        </p:txBody>
      </p:sp>
    </p:spTree>
    <p:extLst>
      <p:ext uri="{BB962C8B-B14F-4D97-AF65-F5344CB8AC3E}">
        <p14:creationId xmlns:p14="http://schemas.microsoft.com/office/powerpoint/2010/main" val="271512472"/>
      </p:ext>
    </p:extLst>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Κύκλωμα">
  <a:themeElements>
    <a:clrScheme name="Κύκλωμα">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Κύκλωμα">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Κύκλωμα">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TM04033919[[fn=Κύκλωμα]]</Template>
  <TotalTime>128</TotalTime>
  <Words>1252</Words>
  <Application>Microsoft Office PowerPoint</Application>
  <PresentationFormat>Ευρεία οθόνη</PresentationFormat>
  <Paragraphs>111</Paragraphs>
  <Slides>17</Slides>
  <Notes>1</Notes>
  <HiddenSlides>0</HiddenSlides>
  <MMClips>0</MMClips>
  <ScaleCrop>false</ScaleCrop>
  <HeadingPairs>
    <vt:vector size="6" baseType="variant">
      <vt:variant>
        <vt:lpstr>Γραμματοσειρές που χρησιμοποιούνται</vt:lpstr>
      </vt:variant>
      <vt:variant>
        <vt:i4>7</vt:i4>
      </vt:variant>
      <vt:variant>
        <vt:lpstr>Θέμα</vt:lpstr>
      </vt:variant>
      <vt:variant>
        <vt:i4>1</vt:i4>
      </vt:variant>
      <vt:variant>
        <vt:lpstr>Τίτλοι διαφανειών</vt:lpstr>
      </vt:variant>
      <vt:variant>
        <vt:i4>17</vt:i4>
      </vt:variant>
    </vt:vector>
  </HeadingPairs>
  <TitlesOfParts>
    <vt:vector size="25" baseType="lpstr">
      <vt:lpstr>Arial</vt:lpstr>
      <vt:lpstr>Calibri</vt:lpstr>
      <vt:lpstr>Symbol</vt:lpstr>
      <vt:lpstr>Times New Roman</vt:lpstr>
      <vt:lpstr>Trebuchet MS</vt:lpstr>
      <vt:lpstr>Tw Cen MT</vt:lpstr>
      <vt:lpstr>Wingdings</vt:lpstr>
      <vt:lpstr>Κύκλωμα</vt:lpstr>
      <vt:lpstr>Παρουσίαση του PowerPoint</vt:lpstr>
      <vt:lpstr>ΠΟΙΟΙ ΕΙΜΑΣte</vt:lpstr>
      <vt:lpstr>Project “karlovasi home”</vt:lpstr>
      <vt:lpstr>Time schedule</vt:lpstr>
      <vt:lpstr>Παρουσίαση του PowerPoint</vt:lpstr>
      <vt:lpstr>ΤΥΠΟΙ ΧΡΗΣΤΩΝ</vt:lpstr>
      <vt:lpstr>Use case diagram</vt:lpstr>
      <vt:lpstr>Λειτουργικεσ ΑΠαιτησεις(1/2)</vt:lpstr>
      <vt:lpstr>Λειτουργικεσ ΑΠαιτησεις(2/2)</vt:lpstr>
      <vt:lpstr>ΜΗ ΛΕΙΤΟΥΡΓΙΚΕΣ ΑΠΑΙΤΗΣΕΙΣ(1/2)</vt:lpstr>
      <vt:lpstr>ΜΗ ΛΕΙΤΟΥΡΓΙΚΕΣ ΑΠΑΙΤΗΣΕΙΣ(2/2)</vt:lpstr>
      <vt:lpstr>DATABASE</vt:lpstr>
      <vt:lpstr>ΤΡΟΠΟΙ ΕΓΓΡΑΦΗΣ ΣΤΗΝ ΕΦΑΡΜΟΓΗ</vt:lpstr>
      <vt:lpstr>Καρτελα αναζητησησ ΣΠΙΤΙΟΥ</vt:lpstr>
      <vt:lpstr>ΕΙΣΑΓΩΓΗ ΑΓΓΕΛΙΑΣ ΣΠΙΤΙΟΥ</vt:lpstr>
      <vt:lpstr>ΕΝΟΙΚΙΑΣΗ ΣΠΙΤΙΟΥ</vt:lpstr>
      <vt:lpstr>Παρουσίαση του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ΠΑΡΟΥΣΙΑΣΗ PROJECT ΤΟΥ μαθημαΤΟΣ τεχνολογια λογισμικου</dc:title>
  <dc:creator>George Tsiridis</dc:creator>
  <cp:lastModifiedBy>George Tsiridis</cp:lastModifiedBy>
  <cp:revision>26</cp:revision>
  <dcterms:created xsi:type="dcterms:W3CDTF">2015-12-03T16:33:30Z</dcterms:created>
  <dcterms:modified xsi:type="dcterms:W3CDTF">2016-01-11T11:17:35Z</dcterms:modified>
</cp:coreProperties>
</file>