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70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979" autoAdjust="0"/>
  </p:normalViewPr>
  <p:slideViewPr>
    <p:cSldViewPr snapToGrid="0">
      <p:cViewPr varScale="1">
        <p:scale>
          <a:sx n="65" d="100"/>
          <a:sy n="65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16B99-7CE4-4B8A-864D-4A3518409CA7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154D4D-9A67-4483-8F84-9A75B416B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0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54D4D-9A67-4483-8F84-9A75B416B3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41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54D4D-9A67-4483-8F84-9A75B416B31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9E25C-338C-4DF1-8121-0E00606D4B6E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263D-0EF8-4DC9-B374-E41B958AC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08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9E25C-338C-4DF1-8121-0E00606D4B6E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263D-0EF8-4DC9-B374-E41B958AC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38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9E25C-338C-4DF1-8121-0E00606D4B6E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263D-0EF8-4DC9-B374-E41B958AC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72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9E25C-338C-4DF1-8121-0E00606D4B6E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263D-0EF8-4DC9-B374-E41B958AC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608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9E25C-338C-4DF1-8121-0E00606D4B6E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263D-0EF8-4DC9-B374-E41B958AC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3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9E25C-338C-4DF1-8121-0E00606D4B6E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263D-0EF8-4DC9-B374-E41B958AC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91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9E25C-338C-4DF1-8121-0E00606D4B6E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263D-0EF8-4DC9-B374-E41B958AC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7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9E25C-338C-4DF1-8121-0E00606D4B6E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263D-0EF8-4DC9-B374-E41B958AC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23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9E25C-338C-4DF1-8121-0E00606D4B6E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263D-0EF8-4DC9-B374-E41B958AC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75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9E25C-338C-4DF1-8121-0E00606D4B6E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263D-0EF8-4DC9-B374-E41B958AC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08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9E25C-338C-4DF1-8121-0E00606D4B6E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263D-0EF8-4DC9-B374-E41B958AC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6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9E25C-338C-4DF1-8121-0E00606D4B6E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5263D-0EF8-4DC9-B374-E41B958AC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1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5003" y="806244"/>
            <a:ext cx="8821994" cy="1061731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DistilBERT</a:t>
            </a:r>
            <a:r>
              <a:rPr lang="en-US" dirty="0" smtClean="0"/>
              <a:t> – Paper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George Tzannetos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711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049" y="2064774"/>
            <a:ext cx="58742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Reduce size of models, with retaining the performance</a:t>
            </a:r>
            <a:endParaRPr lang="en-US" sz="2000" dirty="0"/>
          </a:p>
        </p:txBody>
      </p:sp>
      <p:cxnSp>
        <p:nvCxnSpPr>
          <p:cNvPr id="5" name="Elbow Connector 4"/>
          <p:cNvCxnSpPr/>
          <p:nvPr/>
        </p:nvCxnSpPr>
        <p:spPr>
          <a:xfrm flipV="1">
            <a:off x="6049816" y="1907743"/>
            <a:ext cx="1607129" cy="378691"/>
          </a:xfrm>
          <a:prstGeom prst="bentConnector3">
            <a:avLst>
              <a:gd name="adj1" fmla="val 500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/>
          <p:nvPr/>
        </p:nvCxnSpPr>
        <p:spPr>
          <a:xfrm>
            <a:off x="6040580" y="2267962"/>
            <a:ext cx="1607129" cy="90065"/>
          </a:xfrm>
          <a:prstGeom prst="bentConnector3">
            <a:avLst>
              <a:gd name="adj1" fmla="val 505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/>
          <p:nvPr/>
        </p:nvCxnSpPr>
        <p:spPr>
          <a:xfrm>
            <a:off x="6096000" y="2267962"/>
            <a:ext cx="1524001" cy="5699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924567" y="1719146"/>
            <a:ext cx="2605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quantization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7905136" y="2186213"/>
            <a:ext cx="17951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Weight pruning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7905136" y="2653281"/>
            <a:ext cx="13351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Distillation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93049" y="4463845"/>
            <a:ext cx="11912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Knowledge distillation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anose="05000000000000000000" pitchFamily="2" charset="2"/>
              </a:rPr>
              <a:t> compression technique, where a small model(</a:t>
            </a:r>
            <a:r>
              <a:rPr lang="en-US" sz="2400" i="1" dirty="0" smtClean="0">
                <a:sym typeface="Wingdings" panose="05000000000000000000" pitchFamily="2" charset="2"/>
              </a:rPr>
              <a:t>student</a:t>
            </a:r>
            <a:r>
              <a:rPr lang="en-US" sz="2400" dirty="0" smtClean="0">
                <a:sym typeface="Wingdings" panose="05000000000000000000" pitchFamily="2" charset="2"/>
              </a:rPr>
              <a:t>) is 			                    trained to reproduce the behavior of a larger(</a:t>
            </a:r>
            <a:r>
              <a:rPr lang="en-US" sz="2400" i="1" dirty="0" smtClean="0">
                <a:sym typeface="Wingdings" panose="05000000000000000000" pitchFamily="2" charset="2"/>
              </a:rPr>
              <a:t>teacher</a:t>
            </a:r>
            <a:r>
              <a:rPr lang="en-US" sz="2400" dirty="0" smtClean="0">
                <a:sym typeface="Wingdings" panose="05000000000000000000" pitchFamily="2" charset="2"/>
              </a:rPr>
              <a:t>)one, </a:t>
            </a:r>
          </a:p>
          <a:p>
            <a:r>
              <a:rPr lang="en-US" sz="2400" dirty="0">
                <a:sym typeface="Wingdings" panose="05000000000000000000" pitchFamily="2" charset="2"/>
              </a:rPr>
              <a:t>	</a:t>
            </a:r>
            <a:r>
              <a:rPr lang="en-US" sz="2400" dirty="0" smtClean="0">
                <a:sym typeface="Wingdings" panose="05000000000000000000" pitchFamily="2" charset="2"/>
              </a:rPr>
              <a:t>		      or of an ensemble)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0935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2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Distillation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29264" y="6371443"/>
            <a:ext cx="6839090" cy="442657"/>
          </a:xfrm>
        </p:spPr>
        <p:txBody>
          <a:bodyPr/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[4] Distilling the Knowledge in a Neural Network, Hinton,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Vinyals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and Dean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29264" y="2104103"/>
            <a:ext cx="3706761" cy="5604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Exploit network’s “dark knowledge”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596580" y="2384322"/>
            <a:ext cx="757084" cy="4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614220" y="2199656"/>
            <a:ext cx="5950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consider the teacher’s full </a:t>
            </a:r>
            <a:r>
              <a:rPr lang="en-US" b="1" dirty="0" smtClean="0"/>
              <a:t>output probability distribution 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29264" y="3323303"/>
            <a:ext cx="6705601" cy="373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Instead of training over </a:t>
            </a:r>
            <a:r>
              <a:rPr lang="en-US" b="1" dirty="0" smtClean="0"/>
              <a:t>hard targets</a:t>
            </a:r>
            <a:r>
              <a:rPr lang="en-US" dirty="0" smtClean="0"/>
              <a:t>(one hot encoding ground truth)</a:t>
            </a:r>
            <a:endParaRPr lang="en-US" dirty="0"/>
          </a:p>
        </p:txBody>
      </p:sp>
      <p:cxnSp>
        <p:nvCxnSpPr>
          <p:cNvPr id="12" name="Curved Connector 11"/>
          <p:cNvCxnSpPr/>
          <p:nvPr/>
        </p:nvCxnSpPr>
        <p:spPr>
          <a:xfrm flipH="1">
            <a:off x="6991861" y="3459437"/>
            <a:ext cx="343004" cy="468757"/>
          </a:xfrm>
          <a:prstGeom prst="curvedConnector4">
            <a:avLst>
              <a:gd name="adj1" fmla="val -66646"/>
              <a:gd name="adj2" fmla="val 972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9264" y="3796963"/>
            <a:ext cx="6705601" cy="373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 over the </a:t>
            </a:r>
            <a:r>
              <a:rPr lang="en-US" b="1" dirty="0" smtClean="0"/>
              <a:t>soft targets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00548" y="4474850"/>
                <a:ext cx="1920654" cy="8688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skw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skw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48" y="4474850"/>
                <a:ext cx="1920654" cy="8688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2979175" y="4724630"/>
            <a:ext cx="7271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Temperature-</a:t>
            </a:r>
            <a:r>
              <a:rPr lang="en-US" dirty="0" err="1" smtClean="0"/>
              <a:t>softmax</a:t>
            </a:r>
            <a:r>
              <a:rPr lang="en-US" dirty="0" smtClean="0"/>
              <a:t> introduced from Hinton </a:t>
            </a:r>
            <a:r>
              <a:rPr lang="en-US" dirty="0" smtClean="0">
                <a:sym typeface="Wingdings" panose="05000000000000000000" pitchFamily="2" charset="2"/>
              </a:rPr>
              <a:t> softens probabilities more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00548" y="5852571"/>
            <a:ext cx="715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Distillation </a:t>
            </a:r>
            <a:r>
              <a:rPr lang="en-US" dirty="0" smtClean="0">
                <a:sym typeface="Wingdings" panose="05000000000000000000" pitchFamily="2" charset="2"/>
              </a:rPr>
              <a:t> similar to label smoothing, making model less overconfident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228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11" grpId="0"/>
      <p:bldP spid="13" grpId="0"/>
      <p:bldP spid="14" grpId="0"/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92408" y="869915"/>
            <a:ext cx="4773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Loss </a:t>
            </a:r>
            <a:r>
              <a:rPr lang="en-US" dirty="0" smtClean="0">
                <a:sym typeface="Wingdings" panose="05000000000000000000" pitchFamily="2" charset="2"/>
              </a:rPr>
              <a:t> distillation loss + supervised training loss </a:t>
            </a: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 rot="5400000">
            <a:off x="6926826" y="376750"/>
            <a:ext cx="550606" cy="22122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24798" y="1843683"/>
            <a:ext cx="555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Masked language modelling loss + cosine embedding loss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9767" y="2638305"/>
            <a:ext cx="3571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Architecture of student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9767" y="3267862"/>
            <a:ext cx="10754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of layers reduced by a factor of 2, token-type </a:t>
            </a:r>
            <a:r>
              <a:rPr lang="en-US" dirty="0" err="1" smtClean="0"/>
              <a:t>embeddings</a:t>
            </a:r>
            <a:r>
              <a:rPr lang="en-US" dirty="0" smtClean="0"/>
              <a:t> + pooler are removed </a:t>
            </a:r>
            <a:r>
              <a:rPr lang="en-US" dirty="0" smtClean="0">
                <a:sym typeface="Wingdings" panose="05000000000000000000" pitchFamily="2" charset="2"/>
              </a:rPr>
              <a:t> parameters are halved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24798" y="2745466"/>
            <a:ext cx="203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Identical with BERT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9767" y="4158817"/>
            <a:ext cx="9635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Initialization</a:t>
            </a:r>
            <a:r>
              <a:rPr lang="en-US" dirty="0" smtClean="0"/>
              <a:t> of weights of </a:t>
            </a:r>
            <a:r>
              <a:rPr lang="en-US" dirty="0" err="1" smtClean="0"/>
              <a:t>DistilBERT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from the teacher, taking one layer out of two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085006" y="3974151"/>
            <a:ext cx="317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Both have common hidden size 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8799870" y="4158817"/>
            <a:ext cx="285136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300748" y="6442280"/>
            <a:ext cx="98027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[5]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RoBERTa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A Robustly Optimized BERT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Pretraining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Approach, Luke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Zettlemoyer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et al.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9767" y="5213595"/>
            <a:ext cx="992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Improvements over BERT: </a:t>
            </a:r>
            <a:r>
              <a:rPr lang="en-US" dirty="0" smtClean="0"/>
              <a:t>Dynamic masking, gradient accumulation, w/o next sentence prediction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63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/>
      <p:bldP spid="8" grpId="0"/>
      <p:bldP spid="9" grpId="0"/>
      <p:bldP spid="10" grpId="0"/>
      <p:bldP spid="11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8983" y="2146733"/>
            <a:ext cx="576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Model’s performance is compared at the </a:t>
            </a:r>
            <a:r>
              <a:rPr lang="en-US" b="1" dirty="0" smtClean="0"/>
              <a:t>GLUE</a:t>
            </a:r>
            <a:r>
              <a:rPr lang="en-US" dirty="0" smtClean="0"/>
              <a:t> benchmark  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161935" y="1468787"/>
            <a:ext cx="1012723" cy="678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74658" y="1161669"/>
            <a:ext cx="4424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 Language Understanding Evaluation </a:t>
            </a:r>
            <a:r>
              <a:rPr lang="en-US" dirty="0" smtClean="0">
                <a:sym typeface="Wingdings" panose="05000000000000000000" pitchFamily="2" charset="2"/>
              </a:rPr>
              <a:t> contains 9 tasks to </a:t>
            </a:r>
            <a:r>
              <a:rPr lang="en-US" dirty="0" err="1" smtClean="0">
                <a:sym typeface="Wingdings" panose="05000000000000000000" pitchFamily="2" charset="2"/>
              </a:rPr>
              <a:t>eval</a:t>
            </a:r>
            <a:r>
              <a:rPr lang="en-US" dirty="0" smtClean="0">
                <a:sym typeface="Wingdings" panose="05000000000000000000" pitchFamily="2" charset="2"/>
              </a:rPr>
              <a:t> NLU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35" y="2818025"/>
            <a:ext cx="11491930" cy="16766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7416" y="4697326"/>
            <a:ext cx="1164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Compared with ELMO and BERT-base(teacher) </a:t>
            </a:r>
            <a:r>
              <a:rPr lang="en-US" dirty="0" smtClean="0">
                <a:sym typeface="Wingdings" panose="05000000000000000000" pitchFamily="2" charset="2"/>
              </a:rPr>
              <a:t> better than ELMO, 97% of BERT performance - 40% fewer parameters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5707369"/>
            <a:ext cx="3392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 of model weights </a:t>
            </a:r>
            <a:r>
              <a:rPr lang="en-US" dirty="0" smtClean="0">
                <a:sym typeface="Wingdings" panose="05000000000000000000" pitchFamily="2" charset="2"/>
              </a:rPr>
              <a:t> ~200MB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86479" y="5712028"/>
            <a:ext cx="3144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Speed </a:t>
            </a:r>
            <a:r>
              <a:rPr lang="en-US" dirty="0" smtClean="0">
                <a:sym typeface="Wingdings" panose="05000000000000000000" pitchFamily="2" charset="2"/>
              </a:rPr>
              <a:t> 60% faster than BERT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964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Experiments(2)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014549" cy="1282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19717" y="1788496"/>
            <a:ext cx="4810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Comparable performance on 2 downstream tasks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 rot="5400000">
            <a:off x="7601720" y="1369854"/>
            <a:ext cx="550606" cy="19243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24075" y="2655453"/>
            <a:ext cx="4905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IMDB sentiment classification, question answering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3805084"/>
            <a:ext cx="1649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Ablation Study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379913" y="3805084"/>
            <a:ext cx="414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wrt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t</a:t>
            </a:r>
            <a:r>
              <a:rPr lang="en-US" dirty="0" smtClean="0">
                <a:sym typeface="Wingdings" panose="05000000000000000000" pitchFamily="2" charset="2"/>
              </a:rPr>
              <a:t>riple loss and weight initialization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98939"/>
            <a:ext cx="6406756" cy="137836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7346080" y="5260257"/>
            <a:ext cx="1327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774559" y="5075590"/>
            <a:ext cx="3269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Masked Language loss has the smaller impact in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01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/>
      <p:bldP spid="9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general purpose pre-training distillation rather than a task-specific one</a:t>
            </a:r>
          </a:p>
          <a:p>
            <a:r>
              <a:rPr lang="en-US" dirty="0" smtClean="0"/>
              <a:t>40% smaller and 60% faster than BERT</a:t>
            </a:r>
          </a:p>
          <a:p>
            <a:r>
              <a:rPr lang="en-US" dirty="0" smtClean="0"/>
              <a:t>Retains the 97% of BERT’s performance on GLUE benchmark</a:t>
            </a:r>
          </a:p>
          <a:p>
            <a:r>
              <a:rPr lang="en-US" dirty="0" smtClean="0"/>
              <a:t>Outperforms ELMO on GLUE</a:t>
            </a:r>
          </a:p>
          <a:p>
            <a:r>
              <a:rPr lang="en-US" dirty="0" smtClean="0"/>
              <a:t>Tricks from </a:t>
            </a:r>
            <a:r>
              <a:rPr lang="en-US" dirty="0" err="1" smtClean="0"/>
              <a:t>roBERTa</a:t>
            </a:r>
            <a:r>
              <a:rPr lang="en-US" dirty="0" smtClean="0"/>
              <a:t> where used</a:t>
            </a:r>
          </a:p>
          <a:p>
            <a:r>
              <a:rPr lang="en-US" dirty="0" smtClean="0"/>
              <a:t>Comparable performance with BERT on downstream tasks</a:t>
            </a:r>
          </a:p>
          <a:p>
            <a:r>
              <a:rPr lang="en-US" dirty="0" smtClean="0"/>
              <a:t>Plausible for edge applications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014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9921" y="2180226"/>
            <a:ext cx="11060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Huge progress in NLP </a:t>
            </a:r>
            <a:r>
              <a:rPr lang="en-US" sz="2000" dirty="0" smtClean="0">
                <a:sym typeface="Wingdings" panose="05000000000000000000" pitchFamily="2" charset="2"/>
              </a:rPr>
              <a:t> main key is applying general </a:t>
            </a:r>
            <a:r>
              <a:rPr lang="en-US" sz="2000" dirty="0" smtClean="0">
                <a:sym typeface="Wingdings" panose="05000000000000000000" pitchFamily="2" charset="2"/>
              </a:rPr>
              <a:t>pre-trained </a:t>
            </a:r>
            <a:r>
              <a:rPr lang="en-US" sz="2000" dirty="0" smtClean="0">
                <a:sym typeface="Wingdings" panose="05000000000000000000" pitchFamily="2" charset="2"/>
              </a:rPr>
              <a:t>language representation model in the 		             downstream tasks 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19921" y="4112871"/>
            <a:ext cx="2005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Two approaches</a:t>
            </a:r>
            <a:endParaRPr lang="en-US" sz="2000" dirty="0"/>
          </a:p>
        </p:txBody>
      </p:sp>
      <p:cxnSp>
        <p:nvCxnSpPr>
          <p:cNvPr id="7" name="Elbow Connector 6"/>
          <p:cNvCxnSpPr/>
          <p:nvPr/>
        </p:nvCxnSpPr>
        <p:spPr>
          <a:xfrm flipV="1">
            <a:off x="2584136" y="3948560"/>
            <a:ext cx="1607129" cy="378691"/>
          </a:xfrm>
          <a:prstGeom prst="bentConnector3">
            <a:avLst>
              <a:gd name="adj1" fmla="val 500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>
            <a:off x="2625701" y="4329918"/>
            <a:ext cx="1524001" cy="5699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95018" y="3625394"/>
            <a:ext cx="7796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Feature-based</a:t>
            </a:r>
            <a:r>
              <a:rPr lang="en-US" sz="2000" dirty="0" smtClean="0"/>
              <a:t> </a:t>
            </a:r>
            <a:r>
              <a:rPr lang="en-US" sz="2000" dirty="0" smtClean="0">
                <a:sym typeface="Wingdings" panose="05000000000000000000" pitchFamily="2" charset="2"/>
              </a:rPr>
              <a:t> like </a:t>
            </a:r>
            <a:r>
              <a:rPr lang="en-US" sz="2000" dirty="0" err="1" smtClean="0">
                <a:sym typeface="Wingdings" panose="05000000000000000000" pitchFamily="2" charset="2"/>
              </a:rPr>
              <a:t>ELMo</a:t>
            </a:r>
            <a:r>
              <a:rPr lang="en-US" sz="2000" dirty="0" smtClean="0">
                <a:sym typeface="Wingdings" panose="05000000000000000000" pitchFamily="2" charset="2"/>
              </a:rPr>
              <a:t>, task specific architectures, include </a:t>
            </a:r>
            <a:r>
              <a:rPr lang="en-US" sz="2000" dirty="0" smtClean="0">
                <a:sym typeface="Wingdings" panose="05000000000000000000" pitchFamily="2" charset="2"/>
              </a:rPr>
              <a:t>pre-trained </a:t>
            </a:r>
            <a:r>
              <a:rPr lang="en-US" sz="2000" dirty="0" smtClean="0">
                <a:sym typeface="Wingdings" panose="05000000000000000000" pitchFamily="2" charset="2"/>
              </a:rPr>
              <a:t>representations as additional features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395018" y="4576737"/>
            <a:ext cx="7796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Fine tuning </a:t>
            </a:r>
            <a:r>
              <a:rPr lang="en-US" sz="2000" dirty="0" smtClean="0">
                <a:sym typeface="Wingdings" panose="05000000000000000000" pitchFamily="2" charset="2"/>
              </a:rPr>
              <a:t> GPT, </a:t>
            </a:r>
            <a:r>
              <a:rPr lang="en-US" sz="2000" b="1" dirty="0" smtClean="0">
                <a:sym typeface="Wingdings" panose="05000000000000000000" pitchFamily="2" charset="2"/>
              </a:rPr>
              <a:t>BERT</a:t>
            </a:r>
            <a:r>
              <a:rPr lang="en-US" sz="2000" dirty="0" smtClean="0">
                <a:sym typeface="Wingdings" panose="05000000000000000000" pitchFamily="2" charset="2"/>
              </a:rPr>
              <a:t>, minimal task specific parameters, fine tune all </a:t>
            </a:r>
            <a:r>
              <a:rPr lang="en-US" sz="2000" dirty="0" smtClean="0">
                <a:sym typeface="Wingdings" panose="05000000000000000000" pitchFamily="2" charset="2"/>
              </a:rPr>
              <a:t>pre-trained </a:t>
            </a:r>
            <a:r>
              <a:rPr lang="en-US" sz="2000" dirty="0" smtClean="0">
                <a:sym typeface="Wingdings" panose="05000000000000000000" pitchFamily="2" charset="2"/>
              </a:rPr>
              <a:t>parameters on each task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1402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506022"/>
            <a:ext cx="6181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BERT (</a:t>
            </a:r>
            <a:r>
              <a:rPr lang="en-US" b="1" dirty="0" smtClean="0"/>
              <a:t>Bidirectional</a:t>
            </a:r>
            <a:r>
              <a:rPr lang="en-US" dirty="0" smtClean="0"/>
              <a:t> Encoder Representations from </a:t>
            </a:r>
            <a:r>
              <a:rPr lang="en-US" b="1" dirty="0" smtClean="0"/>
              <a:t>Transformer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19317" y="1506022"/>
            <a:ext cx="4779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was introduced after </a:t>
            </a:r>
            <a:r>
              <a:rPr lang="en-US" dirty="0" err="1" smtClean="0">
                <a:sym typeface="Wingdings" panose="05000000000000000000" pitchFamily="2" charset="2"/>
              </a:rPr>
              <a:t>ELMo</a:t>
            </a:r>
            <a:r>
              <a:rPr lang="en-US" dirty="0" smtClean="0">
                <a:sym typeface="Wingdings" panose="05000000000000000000" pitchFamily="2" charset="2"/>
              </a:rPr>
              <a:t> and GPT and outperforms them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2374359"/>
            <a:ext cx="734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use of </a:t>
            </a:r>
            <a:r>
              <a:rPr lang="en-US" i="1" dirty="0" smtClean="0"/>
              <a:t>transformer</a:t>
            </a:r>
            <a:r>
              <a:rPr lang="en-US" dirty="0" smtClean="0"/>
              <a:t> network and </a:t>
            </a:r>
            <a:r>
              <a:rPr lang="en-US" i="1" dirty="0" err="1" smtClean="0"/>
              <a:t>bidirectionality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99767" y="6412783"/>
            <a:ext cx="12103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BERT: Pre-training of Deep Bidirectional Transformers for Language Understanding, Devlin, Chang, Lee,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Toutanova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3492822"/>
            <a:ext cx="3281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Transformer based architecture</a:t>
            </a:r>
            <a:endParaRPr lang="en-US" dirty="0"/>
          </a:p>
        </p:txBody>
      </p:sp>
      <p:cxnSp>
        <p:nvCxnSpPr>
          <p:cNvPr id="9" name="Elbow Connector 8"/>
          <p:cNvCxnSpPr/>
          <p:nvPr/>
        </p:nvCxnSpPr>
        <p:spPr>
          <a:xfrm flipV="1">
            <a:off x="3920834" y="3282123"/>
            <a:ext cx="1607129" cy="378691"/>
          </a:xfrm>
          <a:prstGeom prst="bentConnector3">
            <a:avLst>
              <a:gd name="adj1" fmla="val 500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>
            <a:off x="3962399" y="3663481"/>
            <a:ext cx="1524001" cy="5699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602468" y="3097457"/>
            <a:ext cx="2319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Recurrence is not used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02468" y="4020819"/>
            <a:ext cx="601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 dependencies are drawn via self-attention mechanisms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793225" y="4975076"/>
            <a:ext cx="2605549" cy="720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is a transformer?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05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Transformer – Self Attention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6383285"/>
            <a:ext cx="10284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[2] Attention Is All You Need,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Vaswani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Shazeer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Parmar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Uszkoreit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Jones, Gomez, Kaiser,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Polosukhin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842" y="175445"/>
            <a:ext cx="4067687" cy="597269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728155" y="1946787"/>
            <a:ext cx="2164530" cy="266454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8259097" y="1150374"/>
            <a:ext cx="117987" cy="7964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52365" y="793438"/>
            <a:ext cx="139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Encoder part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924642" y="1548580"/>
            <a:ext cx="1630720" cy="30676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	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1412794" y="978104"/>
            <a:ext cx="67596" cy="5691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1001893" y="608134"/>
            <a:ext cx="956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decoder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68593" y="1818968"/>
            <a:ext cx="68190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Stacked encoder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multi-head </a:t>
            </a:r>
            <a:r>
              <a:rPr lang="en-US" b="1" dirty="0" smtClean="0"/>
              <a:t>attention</a:t>
            </a:r>
            <a:r>
              <a:rPr lang="en-US" dirty="0" smtClean="0"/>
              <a:t> + feed forward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Stacked decoder </a:t>
            </a:r>
            <a:r>
              <a:rPr lang="en-US" dirty="0" smtClean="0">
                <a:sym typeface="Wingdings" panose="05000000000000000000" pitchFamily="2" charset="2"/>
              </a:rPr>
              <a:t> masked multi-head </a:t>
            </a:r>
            <a:r>
              <a:rPr lang="en-US" b="1" dirty="0" smtClean="0">
                <a:sym typeface="Wingdings" panose="05000000000000000000" pitchFamily="2" charset="2"/>
              </a:rPr>
              <a:t>attention</a:t>
            </a:r>
            <a:r>
              <a:rPr lang="en-US" dirty="0" smtClean="0">
                <a:sym typeface="Wingdings" panose="05000000000000000000" pitchFamily="2" charset="2"/>
              </a:rPr>
              <a:t> + multi-head attention + feed forward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Residual connections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838200" y="3510532"/>
            <a:ext cx="2553929" cy="412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is self-attention?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38200" y="4031226"/>
            <a:ext cx="6661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Idea</a:t>
            </a:r>
            <a:r>
              <a:rPr lang="en-US" dirty="0" smtClean="0"/>
              <a:t>: allow the inputs to interact with itself and find who they should</a:t>
            </a:r>
          </a:p>
          <a:p>
            <a:r>
              <a:rPr lang="en-US" dirty="0"/>
              <a:t> </a:t>
            </a:r>
            <a:r>
              <a:rPr lang="en-US" dirty="0" smtClean="0"/>
              <a:t>         pay more attention to  </a:t>
            </a:r>
            <a:endParaRPr lang="en-US" u="sng" dirty="0"/>
          </a:p>
        </p:txBody>
      </p:sp>
      <p:sp>
        <p:nvSpPr>
          <p:cNvPr id="19" name="TextBox 18"/>
          <p:cNvSpPr txBox="1"/>
          <p:nvPr/>
        </p:nvSpPr>
        <p:spPr>
          <a:xfrm>
            <a:off x="838200" y="5338916"/>
            <a:ext cx="6982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query Q, key K, value V </a:t>
            </a:r>
            <a:r>
              <a:rPr lang="en-US" dirty="0" smtClean="0">
                <a:sym typeface="Wingdings" panose="05000000000000000000" pitchFamily="2" charset="2"/>
              </a:rPr>
              <a:t> abstractions introduced to calculate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13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2" grpId="0" animBg="1"/>
      <p:bldP spid="15" grpId="0"/>
      <p:bldP spid="17" grpId="0" animBg="1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Attention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08" y="1690688"/>
            <a:ext cx="3795985" cy="42918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78477" y="1027906"/>
            <a:ext cx="3391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</a:t>
            </a:r>
            <a:r>
              <a:rPr lang="en-US" dirty="0" smtClean="0">
                <a:sym typeface="Wingdings" panose="05000000000000000000" pitchFamily="2" charset="2"/>
              </a:rPr>
              <a:t> embedding of inputs packed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778477" y="1693931"/>
                <a:ext cx="1505540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477" y="1693931"/>
                <a:ext cx="1505540" cy="370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6284017" y="1690687"/>
            <a:ext cx="3513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 Weight matrices that are trained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477" y="2137697"/>
            <a:ext cx="5200650" cy="26416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368413" y="3855065"/>
            <a:ext cx="1032387" cy="92423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400800" y="4317181"/>
            <a:ext cx="860014" cy="118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60814" y="4132515"/>
            <a:ext cx="241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Attention output</a:t>
            </a:r>
            <a:endParaRPr lang="en-US" dirty="0"/>
          </a:p>
        </p:txBody>
      </p:sp>
      <p:sp>
        <p:nvSpPr>
          <p:cNvPr id="15" name="Right Brace 14"/>
          <p:cNvSpPr/>
          <p:nvPr/>
        </p:nvSpPr>
        <p:spPr>
          <a:xfrm rot="5400000">
            <a:off x="7568380" y="4121768"/>
            <a:ext cx="422479" cy="1037612"/>
          </a:xfrm>
          <a:prstGeom prst="rightBrace">
            <a:avLst>
              <a:gd name="adj1" fmla="val 4557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898767" y="4952084"/>
            <a:ext cx="5761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Shows how much focus we should place on other parts of the sentence as we encode a word at a certain position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1195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 animBg="1"/>
      <p:bldP spid="14" grpId="0"/>
      <p:bldP spid="15" grpId="0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Transformer(2)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3903" y="1714876"/>
            <a:ext cx="5346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Positional encoding </a:t>
            </a:r>
            <a:r>
              <a:rPr lang="en-US" dirty="0" smtClean="0">
                <a:sym typeface="Wingdings" panose="05000000000000000000" pitchFamily="2" charset="2"/>
              </a:rPr>
              <a:t> vector added in the embedding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010" y="480245"/>
            <a:ext cx="4067687" cy="59726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3903" y="2507226"/>
            <a:ext cx="7525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Multi-head attention </a:t>
            </a:r>
            <a:r>
              <a:rPr lang="en-US" dirty="0" smtClean="0">
                <a:sym typeface="Wingdings" panose="05000000000000000000" pitchFamily="2" charset="2"/>
              </a:rPr>
              <a:t> expands model’s ability to focus on different positions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963561" y="2912628"/>
            <a:ext cx="2" cy="3418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3903" y="3254477"/>
            <a:ext cx="7883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 attentions heads </a:t>
            </a:r>
            <a:r>
              <a:rPr lang="en-US" dirty="0" smtClean="0">
                <a:sym typeface="Wingdings" panose="05000000000000000000" pitchFamily="2" charset="2"/>
              </a:rPr>
              <a:t> procedure similar as explained, different Q,K,V for each head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850432" y="1342290"/>
            <a:ext cx="245568" cy="3844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58580" y="733286"/>
            <a:ext cx="3962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Helps determine position of each word, or distance between words in a </a:t>
            </a:r>
            <a:r>
              <a:rPr lang="en-US" dirty="0" err="1" smtClean="0"/>
              <a:t>seq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3903" y="3959084"/>
            <a:ext cx="761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Bidirectional</a:t>
            </a:r>
            <a:r>
              <a:rPr lang="en-US" dirty="0" smtClean="0"/>
              <a:t> encoder </a:t>
            </a:r>
            <a:r>
              <a:rPr lang="en-US" dirty="0" smtClean="0">
                <a:sym typeface="Wingdings" panose="05000000000000000000" pitchFamily="2" charset="2"/>
              </a:rPr>
              <a:t> each word is encoded using previous and next context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3903" y="4501406"/>
            <a:ext cx="1441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Decoder Side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03903" y="4890582"/>
            <a:ext cx="3538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Similar components and structure 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03903" y="5677448"/>
            <a:ext cx="1408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- Differences </a:t>
            </a:r>
            <a:endParaRPr lang="en-US" i="1" dirty="0"/>
          </a:p>
        </p:txBody>
      </p:sp>
      <p:cxnSp>
        <p:nvCxnSpPr>
          <p:cNvPr id="18" name="Elbow Connector 17"/>
          <p:cNvCxnSpPr/>
          <p:nvPr/>
        </p:nvCxnSpPr>
        <p:spPr>
          <a:xfrm flipV="1">
            <a:off x="1765763" y="5504458"/>
            <a:ext cx="1607129" cy="378691"/>
          </a:xfrm>
          <a:prstGeom prst="bentConnector3">
            <a:avLst>
              <a:gd name="adj1" fmla="val 500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>
            <a:off x="1807328" y="5885816"/>
            <a:ext cx="1524001" cy="5699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98970" y="5236818"/>
            <a:ext cx="5082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Self-attention allowed to “see” only earlier positions</a:t>
            </a:r>
          </a:p>
          <a:p>
            <a:r>
              <a:rPr lang="en-US" dirty="0"/>
              <a:t>o</a:t>
            </a:r>
            <a:r>
              <a:rPr lang="en-US" dirty="0" smtClean="0"/>
              <a:t>f the output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i="1" dirty="0" smtClean="0">
                <a:sym typeface="Wingdings" panose="05000000000000000000" pitchFamily="2" charset="2"/>
              </a:rPr>
              <a:t>masked</a:t>
            </a:r>
            <a:r>
              <a:rPr lang="en-US" dirty="0" smtClean="0">
                <a:sym typeface="Wingdings" panose="05000000000000000000" pitchFamily="2" charset="2"/>
              </a:rPr>
              <a:t> future positions with -</a:t>
            </a:r>
            <a:r>
              <a:rPr lang="en-US" dirty="0" err="1" smtClean="0">
                <a:sym typeface="Wingdings" panose="05000000000000000000" pitchFamily="2" charset="2"/>
              </a:rPr>
              <a:t>inf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407939" y="6118229"/>
            <a:ext cx="4827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Keys</a:t>
            </a:r>
            <a:r>
              <a:rPr lang="en-US" dirty="0" smtClean="0"/>
              <a:t> and </a:t>
            </a:r>
            <a:r>
              <a:rPr lang="en-US" i="1" dirty="0" smtClean="0"/>
              <a:t>Values</a:t>
            </a:r>
            <a:r>
              <a:rPr lang="en-US" dirty="0" smtClean="0"/>
              <a:t> from the output of the encoder stack forwarded in the decoder’s attention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7974373" y="2782529"/>
            <a:ext cx="1807613" cy="3785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15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5" grpId="0"/>
      <p:bldP spid="16" grpId="0"/>
      <p:bldP spid="17" grpId="0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5461"/>
            <a:ext cx="10515600" cy="1325563"/>
          </a:xfrm>
        </p:spPr>
        <p:txBody>
          <a:bodyPr/>
          <a:lstStyle/>
          <a:p>
            <a:r>
              <a:rPr lang="en-US" dirty="0" smtClean="0"/>
              <a:t>BERT(2)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62" y="1311561"/>
            <a:ext cx="4343810" cy="39094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49677" y="834126"/>
            <a:ext cx="417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 a Transformer Encoder stack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873910" y="4670133"/>
            <a:ext cx="58010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73788" y="4402437"/>
            <a:ext cx="1779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Embedding representation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37741" y="208394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873910" y="2268614"/>
            <a:ext cx="68825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Brace 11"/>
          <p:cNvSpPr/>
          <p:nvPr/>
        </p:nvSpPr>
        <p:spPr>
          <a:xfrm>
            <a:off x="4326502" y="2697041"/>
            <a:ext cx="422479" cy="1544666"/>
          </a:xfrm>
          <a:prstGeom prst="rightBrace">
            <a:avLst>
              <a:gd name="adj1" fmla="val 4557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814764" y="3266276"/>
            <a:ext cx="1763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Intermediate representations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43253" y="761194"/>
            <a:ext cx="5002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Since bidirectional </a:t>
            </a:r>
            <a:r>
              <a:rPr lang="en-US" dirty="0" smtClean="0">
                <a:sym typeface="Wingdings" panose="05000000000000000000" pitchFamily="2" charset="2"/>
              </a:rPr>
              <a:t> would be possible for the words to “see itself” in a multilayer context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843253" y="345461"/>
            <a:ext cx="976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Problem</a:t>
            </a:r>
            <a:endParaRPr lang="en-US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6843253" y="1621792"/>
            <a:ext cx="500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Trick </a:t>
            </a:r>
            <a:r>
              <a:rPr lang="en-US" dirty="0" smtClean="0">
                <a:sym typeface="Wingdings" panose="05000000000000000000" pitchFamily="2" charset="2"/>
              </a:rPr>
              <a:t> introduced the </a:t>
            </a:r>
            <a:r>
              <a:rPr lang="en-US" b="1" dirty="0" smtClean="0">
                <a:sym typeface="Wingdings" panose="05000000000000000000" pitchFamily="2" charset="2"/>
              </a:rPr>
              <a:t>masked language model</a:t>
            </a:r>
            <a:endParaRPr lang="en-US" b="1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6497556" y="2453280"/>
            <a:ext cx="5694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Pre-Training </a:t>
            </a:r>
            <a:r>
              <a:rPr lang="en-US" b="1" dirty="0" smtClean="0">
                <a:sym typeface="Wingdings" panose="05000000000000000000" pitchFamily="2" charset="2"/>
              </a:rPr>
              <a:t></a:t>
            </a:r>
            <a:r>
              <a:rPr lang="en-US" dirty="0" smtClean="0">
                <a:sym typeface="Wingdings" panose="05000000000000000000" pitchFamily="2" charset="2"/>
              </a:rPr>
              <a:t> 2 novel unsupervised prediction tasks used</a:t>
            </a:r>
            <a:endParaRPr lang="en-US" b="1" dirty="0"/>
          </a:p>
        </p:txBody>
      </p:sp>
      <p:cxnSp>
        <p:nvCxnSpPr>
          <p:cNvPr id="35" name="Elbow Connector 34"/>
          <p:cNvCxnSpPr/>
          <p:nvPr/>
        </p:nvCxnSpPr>
        <p:spPr>
          <a:xfrm rot="5400000">
            <a:off x="6820880" y="2844985"/>
            <a:ext cx="772333" cy="7275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77781" y="3647317"/>
            <a:ext cx="2688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i="1" dirty="0" smtClean="0"/>
              <a:t>Masked LM prediction</a:t>
            </a:r>
          </a:p>
          <a:p>
            <a:r>
              <a:rPr lang="en-US" dirty="0" smtClean="0"/>
              <a:t>15 % of words are masked 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7570840" y="3184839"/>
            <a:ext cx="1848463" cy="18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419303" y="3015074"/>
            <a:ext cx="2718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</a:t>
            </a:r>
            <a:r>
              <a:rPr lang="en-US" i="1" dirty="0" smtClean="0"/>
              <a:t>Next sentence prediction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7570840" y="4402437"/>
            <a:ext cx="7250" cy="4055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497556" y="4876142"/>
            <a:ext cx="296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Fuses left and right context</a:t>
            </a:r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11029676" y="3475492"/>
            <a:ext cx="7250" cy="4055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405855" y="3897543"/>
            <a:ext cx="2969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Learns to handle relations between multiple sentences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639096" y="6352041"/>
            <a:ext cx="12103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BERT: Pre-training of Deep Bidirectional Transformers for Language Understanding, Devlin, Chang, Lee,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Toutanova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834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 animBg="1"/>
      <p:bldP spid="13" grpId="0"/>
      <p:bldP spid="17" grpId="0"/>
      <p:bldP spid="18" grpId="0"/>
      <p:bldP spid="19" grpId="0"/>
      <p:bldP spid="20" grpId="0"/>
      <p:bldP spid="37" grpId="0"/>
      <p:bldP spid="49" grpId="0"/>
      <p:bldP spid="52" grpId="0"/>
      <p:bldP spid="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3716"/>
            <a:ext cx="10515600" cy="1325563"/>
          </a:xfrm>
        </p:spPr>
        <p:txBody>
          <a:bodyPr/>
          <a:lstStyle/>
          <a:p>
            <a:r>
              <a:rPr lang="en-US" dirty="0" smtClean="0"/>
              <a:t>BERT(3) – Fine Tuning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59" y="1332988"/>
            <a:ext cx="11621963" cy="45368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1910" y="902515"/>
            <a:ext cx="9963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Pretrained</a:t>
            </a:r>
            <a:r>
              <a:rPr lang="en-US" dirty="0"/>
              <a:t> </a:t>
            </a:r>
            <a:r>
              <a:rPr lang="en-US" dirty="0" smtClean="0"/>
              <a:t>on these 2 tasks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i="1" dirty="0" smtClean="0">
                <a:sym typeface="Wingdings" panose="05000000000000000000" pitchFamily="2" charset="2"/>
              </a:rPr>
              <a:t>all parameters</a:t>
            </a:r>
            <a:r>
              <a:rPr lang="en-US" dirty="0" smtClean="0">
                <a:sym typeface="Wingdings" panose="05000000000000000000" pitchFamily="2" charset="2"/>
              </a:rPr>
              <a:t> are fine-tuned using labeled data for the downstream tasks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99374" y="5655696"/>
            <a:ext cx="36847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Unified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Same parameters for initialization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Only output layer is task specific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22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DistilBERT</a:t>
            </a:r>
            <a:r>
              <a:rPr lang="en-US" dirty="0" smtClean="0"/>
              <a:t> - Paper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8073" y="1982770"/>
            <a:ext cx="254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Great progress in NLP 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870035" y="1822740"/>
            <a:ext cx="868219" cy="3874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BERT 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052617" y="2598308"/>
            <a:ext cx="1011383" cy="3874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ELMO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070763" y="2404561"/>
            <a:ext cx="1330037" cy="3874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</a:t>
            </a:r>
            <a:r>
              <a:rPr lang="en-US" dirty="0" err="1" smtClean="0"/>
              <a:t>oBERTa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070763" y="1431787"/>
            <a:ext cx="1589809" cy="3874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MegatronLM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8072" y="4194878"/>
            <a:ext cx="394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Bigger Models </a:t>
            </a:r>
            <a:r>
              <a:rPr lang="en-US" dirty="0" smtClean="0">
                <a:sym typeface="Wingdings" panose="05000000000000000000" pitchFamily="2" charset="2"/>
              </a:rPr>
              <a:t> billions of parameters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8073" y="4989207"/>
            <a:ext cx="400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Larger Datasets </a:t>
            </a:r>
            <a:r>
              <a:rPr lang="en-US" dirty="0" smtClean="0">
                <a:sym typeface="Wingdings" panose="05000000000000000000" pitchFamily="2" charset="2"/>
              </a:rPr>
              <a:t> GBs of text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" name="Right Brace 12"/>
          <p:cNvSpPr/>
          <p:nvPr/>
        </p:nvSpPr>
        <p:spPr>
          <a:xfrm>
            <a:off x="4812143" y="4194878"/>
            <a:ext cx="258618" cy="12545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98652" y="4634004"/>
            <a:ext cx="5491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Computational and memory requirements</a:t>
            </a:r>
            <a:endParaRPr lang="en-US" dirty="0"/>
          </a:p>
        </p:txBody>
      </p:sp>
      <p:sp>
        <p:nvSpPr>
          <p:cNvPr id="15" name="Up Arrow 14"/>
          <p:cNvSpPr/>
          <p:nvPr/>
        </p:nvSpPr>
        <p:spPr>
          <a:xfrm>
            <a:off x="9531927" y="4564210"/>
            <a:ext cx="193964" cy="36874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398653" y="5201385"/>
            <a:ext cx="580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Hard to adopt to production + deploy solutions on device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398652" y="5768766"/>
            <a:ext cx="6793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energy efficient </a:t>
            </a:r>
            <a:r>
              <a:rPr lang="en-US" dirty="0" smtClean="0">
                <a:sym typeface="Wingdings" panose="05000000000000000000" pitchFamily="2" charset="2"/>
              </a:rPr>
              <a:t> GPU servers necessary  environmental cost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38200" y="6434743"/>
            <a:ext cx="110612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DistilBERT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 distilled version of BERT: smaller, faster, cheaper and lighter,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Sanh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Debut,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Chaumond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Wolf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23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 animBg="1"/>
      <p:bldP spid="14" grpId="0"/>
      <p:bldP spid="15" grpId="0" animBg="1"/>
      <p:bldP spid="16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973</Words>
  <Application>Microsoft Office PowerPoint</Application>
  <PresentationFormat>Widescreen</PresentationFormat>
  <Paragraphs>126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Wingdings</vt:lpstr>
      <vt:lpstr>Office Theme</vt:lpstr>
      <vt:lpstr>DistilBERT – Paper Presentation</vt:lpstr>
      <vt:lpstr>Introduction</vt:lpstr>
      <vt:lpstr>BERT</vt:lpstr>
      <vt:lpstr>Transformer – Self Attention</vt:lpstr>
      <vt:lpstr>Self Attention</vt:lpstr>
      <vt:lpstr>Transformer(2)</vt:lpstr>
      <vt:lpstr>BERT(2)</vt:lpstr>
      <vt:lpstr>BERT(3) – Fine Tuning</vt:lpstr>
      <vt:lpstr>DistilBERT - Paper</vt:lpstr>
      <vt:lpstr>Goal </vt:lpstr>
      <vt:lpstr>Knowledge Distillation</vt:lpstr>
      <vt:lpstr>Training </vt:lpstr>
      <vt:lpstr>Experiments</vt:lpstr>
      <vt:lpstr>Experiments(2)</vt:lpstr>
      <vt:lpstr>Conclusion</vt:lpstr>
    </vt:vector>
  </TitlesOfParts>
  <Company>Fujitsu TDS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DistilBERT</dc:title>
  <dc:creator>Georgios Tzannetos</dc:creator>
  <cp:lastModifiedBy>Georgios Tzannetos</cp:lastModifiedBy>
  <cp:revision>74</cp:revision>
  <dcterms:created xsi:type="dcterms:W3CDTF">2020-03-14T22:55:25Z</dcterms:created>
  <dcterms:modified xsi:type="dcterms:W3CDTF">2020-03-18T08:56:28Z</dcterms:modified>
</cp:coreProperties>
</file>