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1" r:id="rId4"/>
    <p:sldId id="263" r:id="rId5"/>
    <p:sldId id="264" r:id="rId6"/>
    <p:sldId id="262" r:id="rId7"/>
    <p:sldId id="265" r:id="rId8"/>
    <p:sldId id="266" r:id="rId9"/>
    <p:sldId id="281" r:id="rId10"/>
    <p:sldId id="268" r:id="rId11"/>
    <p:sldId id="273" r:id="rId12"/>
    <p:sldId id="275" r:id="rId13"/>
    <p:sldId id="276" r:id="rId14"/>
    <p:sldId id="277" r:id="rId15"/>
    <p:sldId id="278" r:id="rId16"/>
    <p:sldId id="282" r:id="rId17"/>
    <p:sldId id="292" r:id="rId18"/>
    <p:sldId id="293" r:id="rId19"/>
    <p:sldId id="294" r:id="rId20"/>
    <p:sldId id="295" r:id="rId21"/>
    <p:sldId id="296" r:id="rId22"/>
  </p:sldIdLst>
  <p:sldSz cx="9144000" cy="6858000" type="screen4x3"/>
  <p:notesSz cx="7046913" cy="10186988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completed" id="{A9B7AA9E-9882-4E2A-B1E2-05C0BA71E616}">
          <p14:sldIdLst>
            <p14:sldId id="259"/>
            <p14:sldId id="260"/>
            <p14:sldId id="261"/>
            <p14:sldId id="263"/>
            <p14:sldId id="264"/>
            <p14:sldId id="262"/>
            <p14:sldId id="265"/>
            <p14:sldId id="266"/>
            <p14:sldId id="281"/>
            <p14:sldId id="268"/>
            <p14:sldId id="273"/>
            <p14:sldId id="275"/>
            <p14:sldId id="276"/>
            <p14:sldId id="277"/>
            <p14:sldId id="278"/>
            <p14:sldId id="282"/>
            <p14:sldId id="292"/>
            <p14:sldId id="293"/>
            <p14:sldId id="294"/>
            <p14:sldId id="295"/>
            <p14:sldId id="296"/>
          </p14:sldIdLst>
        </p14:section>
        <p14:section name="template" id="{56C53437-42F6-4EC1-8BD5-79B15C9775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221" y="57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3570D-3438-496B-BFB7-22CE6D2EA48A}" type="doc">
      <dgm:prSet loTypeId="urn:microsoft.com/office/officeart/2005/8/layout/process5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IE"/>
        </a:p>
      </dgm:t>
    </dgm:pt>
    <dgm:pt modelId="{128671DB-69A0-4DF4-9D1C-891DE91E65F6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1" i="0" dirty="0"/>
            <a:t>Pre-1930s</a:t>
          </a:r>
          <a:endParaRPr lang="en-IE" sz="1400" dirty="0"/>
        </a:p>
      </dgm:t>
    </dgm:pt>
    <dgm:pt modelId="{F82AFCE1-2EB3-4FFE-8FC7-69A5DF3813EC}" type="parTrans" cxnId="{28FDB9DF-70B8-44BD-B21F-4C2128C3B057}">
      <dgm:prSet/>
      <dgm:spPr/>
      <dgm:t>
        <a:bodyPr/>
        <a:lstStyle/>
        <a:p>
          <a:endParaRPr lang="en-IE"/>
        </a:p>
      </dgm:t>
    </dgm:pt>
    <dgm:pt modelId="{C67A0267-5E9A-4EB9-A1E6-FD8FBF3AB2F0}" type="sibTrans" cxnId="{28FDB9DF-70B8-44BD-B21F-4C2128C3B057}">
      <dgm:prSet/>
      <dgm:spPr/>
      <dgm:t>
        <a:bodyPr/>
        <a:lstStyle/>
        <a:p>
          <a:endParaRPr lang="en-IE"/>
        </a:p>
      </dgm:t>
    </dgm:pt>
    <dgm:pt modelId="{24714E0B-F338-4F65-92E9-8197D471B072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1" i="0" dirty="0"/>
            <a:t>1933</a:t>
          </a:r>
          <a:endParaRPr lang="en-IE" sz="1400" dirty="0"/>
        </a:p>
      </dgm:t>
    </dgm:pt>
    <dgm:pt modelId="{33C7BABB-72BC-4023-81C9-6F0CC3909971}" type="parTrans" cxnId="{FCE0E076-DD8B-444E-BC3B-47FBE8F42511}">
      <dgm:prSet/>
      <dgm:spPr/>
      <dgm:t>
        <a:bodyPr/>
        <a:lstStyle/>
        <a:p>
          <a:endParaRPr lang="en-IE"/>
        </a:p>
      </dgm:t>
    </dgm:pt>
    <dgm:pt modelId="{207C7645-F02C-489C-B35E-1B1DCBB0D40B}" type="sibTrans" cxnId="{FCE0E076-DD8B-444E-BC3B-47FBE8F42511}">
      <dgm:prSet/>
      <dgm:spPr/>
      <dgm:t>
        <a:bodyPr/>
        <a:lstStyle/>
        <a:p>
          <a:endParaRPr lang="en-IE"/>
        </a:p>
      </dgm:t>
    </dgm:pt>
    <dgm:pt modelId="{2FE3DAAB-2A11-4258-9298-7774202A8913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1" i="0" dirty="0"/>
            <a:t>Post-WWII</a:t>
          </a:r>
          <a:endParaRPr lang="en-IE" sz="1400" dirty="0"/>
        </a:p>
      </dgm:t>
    </dgm:pt>
    <dgm:pt modelId="{E641A419-A193-46C7-9127-C0836D6DA8C0}" type="parTrans" cxnId="{DEEFC538-8CCC-40F7-86D4-ADF26DEDFDBA}">
      <dgm:prSet/>
      <dgm:spPr/>
      <dgm:t>
        <a:bodyPr/>
        <a:lstStyle/>
        <a:p>
          <a:endParaRPr lang="en-IE"/>
        </a:p>
      </dgm:t>
    </dgm:pt>
    <dgm:pt modelId="{70368BB6-0135-4B2E-A449-C402B7719DB2}" type="sibTrans" cxnId="{DEEFC538-8CCC-40F7-86D4-ADF26DEDFDBA}">
      <dgm:prSet/>
      <dgm:spPr/>
      <dgm:t>
        <a:bodyPr/>
        <a:lstStyle/>
        <a:p>
          <a:endParaRPr lang="en-IE"/>
        </a:p>
      </dgm:t>
    </dgm:pt>
    <dgm:pt modelId="{64C0C296-254A-4966-9E1A-65D2AA8C0461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1" i="0" dirty="0"/>
            <a:t>1950s-1960s</a:t>
          </a:r>
          <a:endParaRPr lang="en-IE" sz="1400" dirty="0"/>
        </a:p>
      </dgm:t>
    </dgm:pt>
    <dgm:pt modelId="{A5321FEB-739D-46A2-8944-63AD95B33BFA}" type="parTrans" cxnId="{37A3CDB6-1439-42E6-9989-3A57817F2AD5}">
      <dgm:prSet/>
      <dgm:spPr/>
      <dgm:t>
        <a:bodyPr/>
        <a:lstStyle/>
        <a:p>
          <a:endParaRPr lang="en-IE"/>
        </a:p>
      </dgm:t>
    </dgm:pt>
    <dgm:pt modelId="{2CE4E903-BAB1-440C-B971-21BA3838CED8}" type="sibTrans" cxnId="{37A3CDB6-1439-42E6-9989-3A57817F2AD5}">
      <dgm:prSet/>
      <dgm:spPr/>
      <dgm:t>
        <a:bodyPr/>
        <a:lstStyle/>
        <a:p>
          <a:endParaRPr lang="en-IE"/>
        </a:p>
      </dgm:t>
    </dgm:pt>
    <dgm:pt modelId="{46104D49-5A4A-45C1-9AE1-F825BB8E2E2C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1" i="0" dirty="0"/>
            <a:t>1970s</a:t>
          </a:r>
          <a:endParaRPr lang="en-IE" sz="1400" dirty="0"/>
        </a:p>
      </dgm:t>
    </dgm:pt>
    <dgm:pt modelId="{8EA282C3-8A6C-4842-8CAB-586CA698CAB8}" type="parTrans" cxnId="{2F1E7B96-9BC2-4ACB-8A27-42F2B3F1A1D5}">
      <dgm:prSet/>
      <dgm:spPr/>
      <dgm:t>
        <a:bodyPr/>
        <a:lstStyle/>
        <a:p>
          <a:endParaRPr lang="en-IE"/>
        </a:p>
      </dgm:t>
    </dgm:pt>
    <dgm:pt modelId="{B780CEFB-5159-4DAE-BE21-0C06628725E7}" type="sibTrans" cxnId="{2F1E7B96-9BC2-4ACB-8A27-42F2B3F1A1D5}">
      <dgm:prSet/>
      <dgm:spPr/>
      <dgm:t>
        <a:bodyPr/>
        <a:lstStyle/>
        <a:p>
          <a:endParaRPr lang="en-IE"/>
        </a:p>
      </dgm:t>
    </dgm:pt>
    <dgm:pt modelId="{C42EC80C-AF98-443D-9290-41BBBECE8C69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1" i="0" dirty="0"/>
            <a:t>1980s</a:t>
          </a:r>
          <a:endParaRPr lang="en-IE" sz="1400" dirty="0"/>
        </a:p>
      </dgm:t>
    </dgm:pt>
    <dgm:pt modelId="{C671C45A-4E7B-4C16-9CB2-43C3E411B2D7}" type="parTrans" cxnId="{66762FCD-B102-48D5-827C-ABB127E7414B}">
      <dgm:prSet/>
      <dgm:spPr/>
      <dgm:t>
        <a:bodyPr/>
        <a:lstStyle/>
        <a:p>
          <a:endParaRPr lang="en-IE"/>
        </a:p>
      </dgm:t>
    </dgm:pt>
    <dgm:pt modelId="{10C20B24-6371-4DD5-BA18-6BDA50919485}" type="sibTrans" cxnId="{66762FCD-B102-48D5-827C-ABB127E7414B}">
      <dgm:prSet/>
      <dgm:spPr/>
      <dgm:t>
        <a:bodyPr/>
        <a:lstStyle/>
        <a:p>
          <a:endParaRPr lang="en-IE"/>
        </a:p>
      </dgm:t>
    </dgm:pt>
    <dgm:pt modelId="{AD6BC997-FBE7-4FB0-ABAA-D94224331403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1" i="0" dirty="0"/>
            <a:t>Post-1985</a:t>
          </a:r>
          <a:endParaRPr lang="en-IE" sz="1400" dirty="0"/>
        </a:p>
      </dgm:t>
    </dgm:pt>
    <dgm:pt modelId="{1F19E146-1C9C-4000-9005-3EEACD2FF0EF}" type="parTrans" cxnId="{02C6CB9A-9538-4E05-977C-15F9BB8B0D6F}">
      <dgm:prSet/>
      <dgm:spPr/>
      <dgm:t>
        <a:bodyPr/>
        <a:lstStyle/>
        <a:p>
          <a:endParaRPr lang="en-IE"/>
        </a:p>
      </dgm:t>
    </dgm:pt>
    <dgm:pt modelId="{916B15BA-BC16-4221-A890-D6ECE1EDB4EC}" type="sibTrans" cxnId="{02C6CB9A-9538-4E05-977C-15F9BB8B0D6F}">
      <dgm:prSet/>
      <dgm:spPr/>
      <dgm:t>
        <a:bodyPr/>
        <a:lstStyle/>
        <a:p>
          <a:endParaRPr lang="en-IE"/>
        </a:p>
      </dgm:t>
    </dgm:pt>
    <dgm:pt modelId="{8D269C1B-F413-474D-8F53-D33198052E09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0" i="0" dirty="0"/>
            <a:t>Continued global expansion.</a:t>
          </a:r>
          <a:endParaRPr lang="en-IE" sz="1400" dirty="0"/>
        </a:p>
      </dgm:t>
    </dgm:pt>
    <dgm:pt modelId="{A7491EC3-FD32-411F-B174-989253BFF173}" type="parTrans" cxnId="{A067ECA2-417C-463F-B4AF-3C095528B736}">
      <dgm:prSet/>
      <dgm:spPr/>
      <dgm:t>
        <a:bodyPr/>
        <a:lstStyle/>
        <a:p>
          <a:endParaRPr lang="en-IE"/>
        </a:p>
      </dgm:t>
    </dgm:pt>
    <dgm:pt modelId="{A0417EC2-675B-456C-A2FD-0BC98510F932}" type="sibTrans" cxnId="{A067ECA2-417C-463F-B4AF-3C095528B736}">
      <dgm:prSet/>
      <dgm:spPr/>
      <dgm:t>
        <a:bodyPr/>
        <a:lstStyle/>
        <a:p>
          <a:endParaRPr lang="en-IE"/>
        </a:p>
      </dgm:t>
    </dgm:pt>
    <dgm:pt modelId="{56A629FE-4188-4BF8-B421-E62CA4FEE914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0" i="0" dirty="0"/>
            <a:t>Limited to military and imported kits.</a:t>
          </a:r>
          <a:endParaRPr lang="en-IE" sz="1400" dirty="0"/>
        </a:p>
      </dgm:t>
    </dgm:pt>
    <dgm:pt modelId="{95B133E1-39EE-4EFC-A44C-9207010D53F7}" type="parTrans" cxnId="{31016412-0F35-4FC4-AAE8-2D05698F43DD}">
      <dgm:prSet/>
      <dgm:spPr/>
      <dgm:t>
        <a:bodyPr/>
        <a:lstStyle/>
        <a:p>
          <a:endParaRPr lang="en-IE"/>
        </a:p>
      </dgm:t>
    </dgm:pt>
    <dgm:pt modelId="{7F063826-2C93-4F50-8009-E0EEDCAF7229}" type="sibTrans" cxnId="{31016412-0F35-4FC4-AAE8-2D05698F43DD}">
      <dgm:prSet/>
      <dgm:spPr/>
      <dgm:t>
        <a:bodyPr/>
        <a:lstStyle/>
        <a:p>
          <a:endParaRPr lang="en-IE"/>
        </a:p>
      </dgm:t>
    </dgm:pt>
    <dgm:pt modelId="{9D59A10C-3447-45D1-B0F7-AC9B1FF95841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0" i="0" dirty="0"/>
            <a:t>Founding by Aikawa </a:t>
          </a:r>
          <a:r>
            <a:rPr lang="en-IE" sz="1400" b="0" i="0" dirty="0" err="1"/>
            <a:t>Yoshisuke</a:t>
          </a:r>
          <a:r>
            <a:rPr lang="en-IE" sz="1400" b="0" i="0" dirty="0"/>
            <a:t>.</a:t>
          </a:r>
          <a:endParaRPr lang="en-IE" sz="1400" dirty="0"/>
        </a:p>
      </dgm:t>
    </dgm:pt>
    <dgm:pt modelId="{83399A98-0109-4645-8FB4-6A18DDDA59BF}" type="parTrans" cxnId="{5F768831-BE70-4235-B30C-4967606EF39C}">
      <dgm:prSet/>
      <dgm:spPr/>
      <dgm:t>
        <a:bodyPr/>
        <a:lstStyle/>
        <a:p>
          <a:endParaRPr lang="en-IE"/>
        </a:p>
      </dgm:t>
    </dgm:pt>
    <dgm:pt modelId="{DBCA8D6F-95EE-4A50-8AD2-D28B58737C31}" type="sibTrans" cxnId="{5F768831-BE70-4235-B30C-4967606EF39C}">
      <dgm:prSet/>
      <dgm:spPr/>
      <dgm:t>
        <a:bodyPr/>
        <a:lstStyle/>
        <a:p>
          <a:endParaRPr lang="en-IE"/>
        </a:p>
      </dgm:t>
    </dgm:pt>
    <dgm:pt modelId="{D7C8EEB4-C8DD-49A1-B4B9-DA8A8B73347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0" i="0"/>
            <a:t>Rescued </a:t>
          </a:r>
          <a:r>
            <a:rPr lang="en-IE" sz="1400" b="0" i="0" dirty="0"/>
            <a:t>by government loans and US Army orders.</a:t>
          </a:r>
          <a:endParaRPr lang="en-IE" sz="1400" dirty="0"/>
        </a:p>
      </dgm:t>
    </dgm:pt>
    <dgm:pt modelId="{AF2D21CA-A6DE-443B-8AF5-80A3E1A08523}" type="parTrans" cxnId="{B938EA9C-9BAD-426B-9D91-3BF8B36FA2DC}">
      <dgm:prSet/>
      <dgm:spPr/>
      <dgm:t>
        <a:bodyPr/>
        <a:lstStyle/>
        <a:p>
          <a:endParaRPr lang="en-IE"/>
        </a:p>
      </dgm:t>
    </dgm:pt>
    <dgm:pt modelId="{C6224F18-1BEA-4E45-A1C3-F05ED0E5014A}" type="sibTrans" cxnId="{B938EA9C-9BAD-426B-9D91-3BF8B36FA2DC}">
      <dgm:prSet/>
      <dgm:spPr/>
      <dgm:t>
        <a:bodyPr/>
        <a:lstStyle/>
        <a:p>
          <a:endParaRPr lang="en-IE"/>
        </a:p>
      </dgm:t>
    </dgm:pt>
    <dgm:pt modelId="{933615D6-6892-4A25-8642-759505B12A6C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0" i="0"/>
            <a:t>Shift </a:t>
          </a:r>
          <a:r>
            <a:rPr lang="en-IE" sz="1400" b="0" i="0" dirty="0"/>
            <a:t>to internal R&amp;D.</a:t>
          </a:r>
          <a:endParaRPr lang="en-IE" sz="1400" dirty="0"/>
        </a:p>
      </dgm:t>
    </dgm:pt>
    <dgm:pt modelId="{77306B0C-BF47-4687-91AB-BB7742FBAAFC}" type="parTrans" cxnId="{CA538562-5F76-4A83-A8C3-C60BC261BFFD}">
      <dgm:prSet/>
      <dgm:spPr/>
      <dgm:t>
        <a:bodyPr/>
        <a:lstStyle/>
        <a:p>
          <a:endParaRPr lang="en-IE"/>
        </a:p>
      </dgm:t>
    </dgm:pt>
    <dgm:pt modelId="{C3AA1BF4-A10F-4B25-B99F-37ECE4EE9AAD}" type="sibTrans" cxnId="{CA538562-5F76-4A83-A8C3-C60BC261BFFD}">
      <dgm:prSet/>
      <dgm:spPr/>
      <dgm:t>
        <a:bodyPr/>
        <a:lstStyle/>
        <a:p>
          <a:endParaRPr lang="en-IE"/>
        </a:p>
      </dgm:t>
    </dgm:pt>
    <dgm:pt modelId="{375FE0FE-1968-4726-B49F-957B7C338DD6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0" i="0"/>
            <a:t>Adoption </a:t>
          </a:r>
          <a:r>
            <a:rPr lang="en-IE" sz="1400" b="0" i="0" dirty="0"/>
            <a:t>of just-in-time manufacturing.</a:t>
          </a:r>
          <a:endParaRPr lang="en-IE" sz="1400" dirty="0"/>
        </a:p>
      </dgm:t>
    </dgm:pt>
    <dgm:pt modelId="{4E62DBB1-D007-449E-B541-603B3630CE0E}" type="parTrans" cxnId="{5A117DF9-206A-4370-BD50-43979E74350C}">
      <dgm:prSet/>
      <dgm:spPr/>
      <dgm:t>
        <a:bodyPr/>
        <a:lstStyle/>
        <a:p>
          <a:endParaRPr lang="en-IE"/>
        </a:p>
      </dgm:t>
    </dgm:pt>
    <dgm:pt modelId="{B2AE0E2B-4D68-4615-BFA0-D6CBCE4FCD6D}" type="sibTrans" cxnId="{5A117DF9-206A-4370-BD50-43979E74350C}">
      <dgm:prSet/>
      <dgm:spPr/>
      <dgm:t>
        <a:bodyPr/>
        <a:lstStyle/>
        <a:p>
          <a:endParaRPr lang="en-IE"/>
        </a:p>
      </dgm:t>
    </dgm:pt>
    <dgm:pt modelId="{9CE64899-5632-4278-A2A4-67C5E9D4C785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0" i="0"/>
            <a:t>Increased </a:t>
          </a:r>
          <a:r>
            <a:rPr lang="en-IE" sz="1400" b="0" i="0" dirty="0"/>
            <a:t>production, exports, and North American facilities.</a:t>
          </a:r>
          <a:endParaRPr lang="en-IE" sz="1400" dirty="0"/>
        </a:p>
      </dgm:t>
    </dgm:pt>
    <dgm:pt modelId="{5FAB5543-2DD4-4731-8AD8-773538F4E8BC}" type="parTrans" cxnId="{B9341067-651A-48A8-83CF-AEEB4E7A4F9D}">
      <dgm:prSet/>
      <dgm:spPr/>
      <dgm:t>
        <a:bodyPr/>
        <a:lstStyle/>
        <a:p>
          <a:endParaRPr lang="en-IE"/>
        </a:p>
      </dgm:t>
    </dgm:pt>
    <dgm:pt modelId="{85452945-94D0-4353-80D8-7457CD35C607}" type="sibTrans" cxnId="{B9341067-651A-48A8-83CF-AEEB4E7A4F9D}">
      <dgm:prSet/>
      <dgm:spPr/>
      <dgm:t>
        <a:bodyPr/>
        <a:lstStyle/>
        <a:p>
          <a:endParaRPr lang="en-IE"/>
        </a:p>
      </dgm:t>
    </dgm:pt>
    <dgm:pt modelId="{9362D763-E071-4F39-A909-CA64BF5A8C1F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1" i="0" dirty="0"/>
            <a:t>2000s</a:t>
          </a:r>
          <a:endParaRPr lang="en-IE" sz="1400" dirty="0"/>
        </a:p>
      </dgm:t>
    </dgm:pt>
    <dgm:pt modelId="{36ECF4B9-E284-4EB0-8A1A-180CB097D6B3}" type="parTrans" cxnId="{3B27A321-4F21-4D2E-8E99-64254B620595}">
      <dgm:prSet/>
      <dgm:spPr/>
      <dgm:t>
        <a:bodyPr/>
        <a:lstStyle/>
        <a:p>
          <a:endParaRPr lang="en-IE"/>
        </a:p>
      </dgm:t>
    </dgm:pt>
    <dgm:pt modelId="{F1EEC619-4CF7-468A-88EE-7E0B97A00A4A}" type="sibTrans" cxnId="{3B27A321-4F21-4D2E-8E99-64254B620595}">
      <dgm:prSet/>
      <dgm:spPr/>
      <dgm:t>
        <a:bodyPr/>
        <a:lstStyle/>
        <a:p>
          <a:endParaRPr lang="en-IE"/>
        </a:p>
      </dgm:t>
    </dgm:pt>
    <dgm:pt modelId="{53A68E12-FF93-438C-8F30-C7EB1BD6ED5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0" i="0" dirty="0"/>
            <a:t>Alliance with Renault in 1999 enhanced global market reach.</a:t>
          </a:r>
          <a:endParaRPr lang="en-IE" sz="1400" dirty="0"/>
        </a:p>
      </dgm:t>
    </dgm:pt>
    <dgm:pt modelId="{5D070E4B-03F7-4F88-A194-EEB390C71E73}" type="parTrans" cxnId="{D0F8FB24-DA94-4F86-86D7-1919C2E66501}">
      <dgm:prSet/>
      <dgm:spPr/>
      <dgm:t>
        <a:bodyPr/>
        <a:lstStyle/>
        <a:p>
          <a:endParaRPr lang="en-IE"/>
        </a:p>
      </dgm:t>
    </dgm:pt>
    <dgm:pt modelId="{360BB96C-83E4-4B7B-96D3-05371270422D}" type="sibTrans" cxnId="{D0F8FB24-DA94-4F86-86D7-1919C2E66501}">
      <dgm:prSet/>
      <dgm:spPr/>
      <dgm:t>
        <a:bodyPr/>
        <a:lstStyle/>
        <a:p>
          <a:endParaRPr lang="en-IE"/>
        </a:p>
      </dgm:t>
    </dgm:pt>
    <dgm:pt modelId="{DBCC26FA-BA1D-4F73-BB1F-96CDC8554191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b="1" dirty="0"/>
            <a:t>2010s</a:t>
          </a:r>
        </a:p>
      </dgm:t>
    </dgm:pt>
    <dgm:pt modelId="{844C72E7-E407-4AD8-BAA2-EC337F233A7A}" type="parTrans" cxnId="{840FD7C5-CC1F-4C56-B41C-BF845FCA5FB1}">
      <dgm:prSet/>
      <dgm:spPr/>
      <dgm:t>
        <a:bodyPr/>
        <a:lstStyle/>
        <a:p>
          <a:endParaRPr lang="en-IE"/>
        </a:p>
      </dgm:t>
    </dgm:pt>
    <dgm:pt modelId="{1D6122A4-2E85-453A-BDA9-765A26CCD255}" type="sibTrans" cxnId="{840FD7C5-CC1F-4C56-B41C-BF845FCA5FB1}">
      <dgm:prSet/>
      <dgm:spPr/>
      <dgm:t>
        <a:bodyPr/>
        <a:lstStyle/>
        <a:p>
          <a:endParaRPr lang="en-IE"/>
        </a:p>
      </dgm:t>
    </dgm:pt>
    <dgm:pt modelId="{CD52A2DB-F171-4366-A271-A622D41557C0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IE" sz="1400" dirty="0"/>
            <a:t>Implemented robust </a:t>
          </a:r>
          <a:r>
            <a:rPr lang="en-IE" sz="1400" b="1" dirty="0"/>
            <a:t>risk management practices.</a:t>
          </a:r>
        </a:p>
      </dgm:t>
    </dgm:pt>
    <dgm:pt modelId="{40DEE484-45F1-4194-BCF7-1356A4623FAA}" type="parTrans" cxnId="{73E74071-6E01-4B8B-89FA-7DFD14DD6787}">
      <dgm:prSet/>
      <dgm:spPr/>
      <dgm:t>
        <a:bodyPr/>
        <a:lstStyle/>
        <a:p>
          <a:endParaRPr lang="en-IE"/>
        </a:p>
      </dgm:t>
    </dgm:pt>
    <dgm:pt modelId="{015D6F73-B5A6-4E43-8150-54B91EA16A69}" type="sibTrans" cxnId="{73E74071-6E01-4B8B-89FA-7DFD14DD6787}">
      <dgm:prSet/>
      <dgm:spPr/>
      <dgm:t>
        <a:bodyPr/>
        <a:lstStyle/>
        <a:p>
          <a:endParaRPr lang="en-IE"/>
        </a:p>
      </dgm:t>
    </dgm:pt>
    <dgm:pt modelId="{DE1D0E59-27EE-4DB4-8196-C072970E8912}" type="pres">
      <dgm:prSet presAssocID="{7663570D-3438-496B-BFB7-22CE6D2EA48A}" presName="diagram" presStyleCnt="0">
        <dgm:presLayoutVars>
          <dgm:dir/>
          <dgm:resizeHandles val="exact"/>
        </dgm:presLayoutVars>
      </dgm:prSet>
      <dgm:spPr/>
    </dgm:pt>
    <dgm:pt modelId="{EDEA7662-DF17-40C3-892F-957ED23A8D68}" type="pres">
      <dgm:prSet presAssocID="{128671DB-69A0-4DF4-9D1C-891DE91E65F6}" presName="node" presStyleLbl="node1" presStyleIdx="0" presStyleCnt="9">
        <dgm:presLayoutVars>
          <dgm:bulletEnabled val="1"/>
        </dgm:presLayoutVars>
      </dgm:prSet>
      <dgm:spPr/>
    </dgm:pt>
    <dgm:pt modelId="{25902A86-A14A-4388-BCB8-0A1D09247EF6}" type="pres">
      <dgm:prSet presAssocID="{C67A0267-5E9A-4EB9-A1E6-FD8FBF3AB2F0}" presName="sibTrans" presStyleLbl="sibTrans2D1" presStyleIdx="0" presStyleCnt="8"/>
      <dgm:spPr/>
    </dgm:pt>
    <dgm:pt modelId="{FB14B7CC-D1C1-4835-A04D-67609E72DA9A}" type="pres">
      <dgm:prSet presAssocID="{C67A0267-5E9A-4EB9-A1E6-FD8FBF3AB2F0}" presName="connectorText" presStyleLbl="sibTrans2D1" presStyleIdx="0" presStyleCnt="8"/>
      <dgm:spPr/>
    </dgm:pt>
    <dgm:pt modelId="{B8ADDC53-F22C-4E1A-AEA2-7957002E82CA}" type="pres">
      <dgm:prSet presAssocID="{24714E0B-F338-4F65-92E9-8197D471B072}" presName="node" presStyleLbl="node1" presStyleIdx="1" presStyleCnt="9">
        <dgm:presLayoutVars>
          <dgm:bulletEnabled val="1"/>
        </dgm:presLayoutVars>
      </dgm:prSet>
      <dgm:spPr/>
    </dgm:pt>
    <dgm:pt modelId="{8CA95859-2AE7-460D-9AB7-0F314E2657A7}" type="pres">
      <dgm:prSet presAssocID="{207C7645-F02C-489C-B35E-1B1DCBB0D40B}" presName="sibTrans" presStyleLbl="sibTrans2D1" presStyleIdx="1" presStyleCnt="8"/>
      <dgm:spPr/>
    </dgm:pt>
    <dgm:pt modelId="{2AA85870-47F6-4C22-8D08-6A7B9EFB067F}" type="pres">
      <dgm:prSet presAssocID="{207C7645-F02C-489C-B35E-1B1DCBB0D40B}" presName="connectorText" presStyleLbl="sibTrans2D1" presStyleIdx="1" presStyleCnt="8"/>
      <dgm:spPr/>
    </dgm:pt>
    <dgm:pt modelId="{D101F7B0-E75B-4F76-ACE8-6EC77472F1F0}" type="pres">
      <dgm:prSet presAssocID="{2FE3DAAB-2A11-4258-9298-7774202A8913}" presName="node" presStyleLbl="node1" presStyleIdx="2" presStyleCnt="9">
        <dgm:presLayoutVars>
          <dgm:bulletEnabled val="1"/>
        </dgm:presLayoutVars>
      </dgm:prSet>
      <dgm:spPr/>
    </dgm:pt>
    <dgm:pt modelId="{CECF6BBF-418C-478A-A374-D5B94A65EA41}" type="pres">
      <dgm:prSet presAssocID="{70368BB6-0135-4B2E-A449-C402B7719DB2}" presName="sibTrans" presStyleLbl="sibTrans2D1" presStyleIdx="2" presStyleCnt="8"/>
      <dgm:spPr/>
    </dgm:pt>
    <dgm:pt modelId="{0CC35588-49F1-4EA6-83FD-D0631DD8904C}" type="pres">
      <dgm:prSet presAssocID="{70368BB6-0135-4B2E-A449-C402B7719DB2}" presName="connectorText" presStyleLbl="sibTrans2D1" presStyleIdx="2" presStyleCnt="8"/>
      <dgm:spPr/>
    </dgm:pt>
    <dgm:pt modelId="{11FCEFD2-AA1D-4D0F-8967-5FAD5FD73206}" type="pres">
      <dgm:prSet presAssocID="{64C0C296-254A-4966-9E1A-65D2AA8C0461}" presName="node" presStyleLbl="node1" presStyleIdx="3" presStyleCnt="9">
        <dgm:presLayoutVars>
          <dgm:bulletEnabled val="1"/>
        </dgm:presLayoutVars>
      </dgm:prSet>
      <dgm:spPr/>
    </dgm:pt>
    <dgm:pt modelId="{931CBDC1-458E-4857-A250-FE045DA4278D}" type="pres">
      <dgm:prSet presAssocID="{2CE4E903-BAB1-440C-B971-21BA3838CED8}" presName="sibTrans" presStyleLbl="sibTrans2D1" presStyleIdx="3" presStyleCnt="8"/>
      <dgm:spPr/>
    </dgm:pt>
    <dgm:pt modelId="{6212CB9C-6654-49BF-9F18-00C590F53DD4}" type="pres">
      <dgm:prSet presAssocID="{2CE4E903-BAB1-440C-B971-21BA3838CED8}" presName="connectorText" presStyleLbl="sibTrans2D1" presStyleIdx="3" presStyleCnt="8"/>
      <dgm:spPr/>
    </dgm:pt>
    <dgm:pt modelId="{7C82B978-350D-4EFF-9E8E-1D6D349DA237}" type="pres">
      <dgm:prSet presAssocID="{46104D49-5A4A-45C1-9AE1-F825BB8E2E2C}" presName="node" presStyleLbl="node1" presStyleIdx="4" presStyleCnt="9">
        <dgm:presLayoutVars>
          <dgm:bulletEnabled val="1"/>
        </dgm:presLayoutVars>
      </dgm:prSet>
      <dgm:spPr/>
    </dgm:pt>
    <dgm:pt modelId="{D11950C7-A737-4999-9489-422F5594B401}" type="pres">
      <dgm:prSet presAssocID="{B780CEFB-5159-4DAE-BE21-0C06628725E7}" presName="sibTrans" presStyleLbl="sibTrans2D1" presStyleIdx="4" presStyleCnt="8"/>
      <dgm:spPr/>
    </dgm:pt>
    <dgm:pt modelId="{A1524C3D-D607-40DD-B462-B4321BC140A6}" type="pres">
      <dgm:prSet presAssocID="{B780CEFB-5159-4DAE-BE21-0C06628725E7}" presName="connectorText" presStyleLbl="sibTrans2D1" presStyleIdx="4" presStyleCnt="8"/>
      <dgm:spPr/>
    </dgm:pt>
    <dgm:pt modelId="{72DF2309-2EA0-4695-BF10-C714CEC21C63}" type="pres">
      <dgm:prSet presAssocID="{C42EC80C-AF98-443D-9290-41BBBECE8C69}" presName="node" presStyleLbl="node1" presStyleIdx="5" presStyleCnt="9">
        <dgm:presLayoutVars>
          <dgm:bulletEnabled val="1"/>
        </dgm:presLayoutVars>
      </dgm:prSet>
      <dgm:spPr/>
    </dgm:pt>
    <dgm:pt modelId="{21AF9B89-E0D4-4BA0-B390-AC30BD92470C}" type="pres">
      <dgm:prSet presAssocID="{10C20B24-6371-4DD5-BA18-6BDA50919485}" presName="sibTrans" presStyleLbl="sibTrans2D1" presStyleIdx="5" presStyleCnt="8"/>
      <dgm:spPr/>
    </dgm:pt>
    <dgm:pt modelId="{F9B20B6A-4A9E-4CAF-BD5C-282AABA6E5FC}" type="pres">
      <dgm:prSet presAssocID="{10C20B24-6371-4DD5-BA18-6BDA50919485}" presName="connectorText" presStyleLbl="sibTrans2D1" presStyleIdx="5" presStyleCnt="8"/>
      <dgm:spPr/>
    </dgm:pt>
    <dgm:pt modelId="{7C8B270F-2757-4908-A682-4830023E1BF7}" type="pres">
      <dgm:prSet presAssocID="{AD6BC997-FBE7-4FB0-ABAA-D94224331403}" presName="node" presStyleLbl="node1" presStyleIdx="6" presStyleCnt="9">
        <dgm:presLayoutVars>
          <dgm:bulletEnabled val="1"/>
        </dgm:presLayoutVars>
      </dgm:prSet>
      <dgm:spPr/>
    </dgm:pt>
    <dgm:pt modelId="{EBF3F941-B47C-4361-97AF-B9DAB6531495}" type="pres">
      <dgm:prSet presAssocID="{916B15BA-BC16-4221-A890-D6ECE1EDB4EC}" presName="sibTrans" presStyleLbl="sibTrans2D1" presStyleIdx="6" presStyleCnt="8"/>
      <dgm:spPr/>
    </dgm:pt>
    <dgm:pt modelId="{C5A90076-DAD7-49E8-85F5-021A78973C07}" type="pres">
      <dgm:prSet presAssocID="{916B15BA-BC16-4221-A890-D6ECE1EDB4EC}" presName="connectorText" presStyleLbl="sibTrans2D1" presStyleIdx="6" presStyleCnt="8"/>
      <dgm:spPr/>
    </dgm:pt>
    <dgm:pt modelId="{029A8E1A-C67B-47CF-8AFD-8912BA0DBDE3}" type="pres">
      <dgm:prSet presAssocID="{9362D763-E071-4F39-A909-CA64BF5A8C1F}" presName="node" presStyleLbl="node1" presStyleIdx="7" presStyleCnt="9">
        <dgm:presLayoutVars>
          <dgm:bulletEnabled val="1"/>
        </dgm:presLayoutVars>
      </dgm:prSet>
      <dgm:spPr/>
    </dgm:pt>
    <dgm:pt modelId="{5AF4BBBA-DB45-48BF-B82E-01DCDC7DED56}" type="pres">
      <dgm:prSet presAssocID="{F1EEC619-4CF7-468A-88EE-7E0B97A00A4A}" presName="sibTrans" presStyleLbl="sibTrans2D1" presStyleIdx="7" presStyleCnt="8"/>
      <dgm:spPr/>
    </dgm:pt>
    <dgm:pt modelId="{D7D41D0E-5518-4BED-BFC5-417AC2706329}" type="pres">
      <dgm:prSet presAssocID="{F1EEC619-4CF7-468A-88EE-7E0B97A00A4A}" presName="connectorText" presStyleLbl="sibTrans2D1" presStyleIdx="7" presStyleCnt="8"/>
      <dgm:spPr/>
    </dgm:pt>
    <dgm:pt modelId="{40A97596-E2BD-4D2D-B080-DFFF6F147F4D}" type="pres">
      <dgm:prSet presAssocID="{DBCC26FA-BA1D-4F73-BB1F-96CDC8554191}" presName="node" presStyleLbl="node1" presStyleIdx="8" presStyleCnt="9">
        <dgm:presLayoutVars>
          <dgm:bulletEnabled val="1"/>
        </dgm:presLayoutVars>
      </dgm:prSet>
      <dgm:spPr/>
    </dgm:pt>
  </dgm:ptLst>
  <dgm:cxnLst>
    <dgm:cxn modelId="{BD689611-3534-4EF4-9174-80817E7E4062}" type="presOf" srcId="{9CE64899-5632-4278-A2A4-67C5E9D4C785}" destId="{72DF2309-2EA0-4695-BF10-C714CEC21C63}" srcOrd="0" destOrd="1" presId="urn:microsoft.com/office/officeart/2005/8/layout/process5#1"/>
    <dgm:cxn modelId="{31016412-0F35-4FC4-AAE8-2D05698F43DD}" srcId="{128671DB-69A0-4DF4-9D1C-891DE91E65F6}" destId="{56A629FE-4188-4BF8-B421-E62CA4FEE914}" srcOrd="0" destOrd="0" parTransId="{95B133E1-39EE-4EFC-A44C-9207010D53F7}" sibTransId="{7F063826-2C93-4F50-8009-E0EEDCAF7229}"/>
    <dgm:cxn modelId="{B3DC4013-F28C-4592-BA63-4ABAF7E07384}" type="presOf" srcId="{24714E0B-F338-4F65-92E9-8197D471B072}" destId="{B8ADDC53-F22C-4E1A-AEA2-7957002E82CA}" srcOrd="0" destOrd="0" presId="urn:microsoft.com/office/officeart/2005/8/layout/process5#1"/>
    <dgm:cxn modelId="{2956D215-AD54-4D3B-AA30-FE89EF708825}" type="presOf" srcId="{70368BB6-0135-4B2E-A449-C402B7719DB2}" destId="{0CC35588-49F1-4EA6-83FD-D0631DD8904C}" srcOrd="1" destOrd="0" presId="urn:microsoft.com/office/officeart/2005/8/layout/process5#1"/>
    <dgm:cxn modelId="{C595DF1C-1910-402C-9FDF-BC4D6A00F2AE}" type="presOf" srcId="{2CE4E903-BAB1-440C-B971-21BA3838CED8}" destId="{931CBDC1-458E-4857-A250-FE045DA4278D}" srcOrd="0" destOrd="0" presId="urn:microsoft.com/office/officeart/2005/8/layout/process5#1"/>
    <dgm:cxn modelId="{3B27A321-4F21-4D2E-8E99-64254B620595}" srcId="{7663570D-3438-496B-BFB7-22CE6D2EA48A}" destId="{9362D763-E071-4F39-A909-CA64BF5A8C1F}" srcOrd="7" destOrd="0" parTransId="{36ECF4B9-E284-4EB0-8A1A-180CB097D6B3}" sibTransId="{F1EEC619-4CF7-468A-88EE-7E0B97A00A4A}"/>
    <dgm:cxn modelId="{D0F8FB24-DA94-4F86-86D7-1919C2E66501}" srcId="{9362D763-E071-4F39-A909-CA64BF5A8C1F}" destId="{53A68E12-FF93-438C-8F30-C7EB1BD6ED5A}" srcOrd="0" destOrd="0" parTransId="{5D070E4B-03F7-4F88-A194-EEB390C71E73}" sibTransId="{360BB96C-83E4-4B7B-96D3-05371270422D}"/>
    <dgm:cxn modelId="{1F036625-89F8-44B8-895C-80A76B2E8FF5}" type="presOf" srcId="{70368BB6-0135-4B2E-A449-C402B7719DB2}" destId="{CECF6BBF-418C-478A-A374-D5B94A65EA41}" srcOrd="0" destOrd="0" presId="urn:microsoft.com/office/officeart/2005/8/layout/process5#1"/>
    <dgm:cxn modelId="{83BF9B27-DB29-4CAA-BABE-DECCF8ED08D1}" type="presOf" srcId="{64C0C296-254A-4966-9E1A-65D2AA8C0461}" destId="{11FCEFD2-AA1D-4D0F-8967-5FAD5FD73206}" srcOrd="0" destOrd="0" presId="urn:microsoft.com/office/officeart/2005/8/layout/process5#1"/>
    <dgm:cxn modelId="{B90DDF29-602C-492B-9024-21053572AFFF}" type="presOf" srcId="{8D269C1B-F413-474D-8F53-D33198052E09}" destId="{7C8B270F-2757-4908-A682-4830023E1BF7}" srcOrd="0" destOrd="1" presId="urn:microsoft.com/office/officeart/2005/8/layout/process5#1"/>
    <dgm:cxn modelId="{CD59132F-C4D2-4B82-8638-DE62A764DE1D}" type="presOf" srcId="{375FE0FE-1968-4726-B49F-957B7C338DD6}" destId="{7C82B978-350D-4EFF-9E8E-1D6D349DA237}" srcOrd="0" destOrd="1" presId="urn:microsoft.com/office/officeart/2005/8/layout/process5#1"/>
    <dgm:cxn modelId="{5F768831-BE70-4235-B30C-4967606EF39C}" srcId="{24714E0B-F338-4F65-92E9-8197D471B072}" destId="{9D59A10C-3447-45D1-B0F7-AC9B1FF95841}" srcOrd="0" destOrd="0" parTransId="{83399A98-0109-4645-8FB4-6A18DDDA59BF}" sibTransId="{DBCA8D6F-95EE-4A50-8AD2-D28B58737C31}"/>
    <dgm:cxn modelId="{C453EB33-B734-4783-828D-BAEF998BB249}" type="presOf" srcId="{CD52A2DB-F171-4366-A271-A622D41557C0}" destId="{40A97596-E2BD-4D2D-B080-DFFF6F147F4D}" srcOrd="0" destOrd="1" presId="urn:microsoft.com/office/officeart/2005/8/layout/process5#1"/>
    <dgm:cxn modelId="{30200338-D47D-4430-A473-E7D1BE939446}" type="presOf" srcId="{DBCC26FA-BA1D-4F73-BB1F-96CDC8554191}" destId="{40A97596-E2BD-4D2D-B080-DFFF6F147F4D}" srcOrd="0" destOrd="0" presId="urn:microsoft.com/office/officeart/2005/8/layout/process5#1"/>
    <dgm:cxn modelId="{DEEFC538-8CCC-40F7-86D4-ADF26DEDFDBA}" srcId="{7663570D-3438-496B-BFB7-22CE6D2EA48A}" destId="{2FE3DAAB-2A11-4258-9298-7774202A8913}" srcOrd="2" destOrd="0" parTransId="{E641A419-A193-46C7-9127-C0836D6DA8C0}" sibTransId="{70368BB6-0135-4B2E-A449-C402B7719DB2}"/>
    <dgm:cxn modelId="{CB3DF83B-E046-4F92-AFBC-C9E8D457CEB5}" type="presOf" srcId="{C67A0267-5E9A-4EB9-A1E6-FD8FBF3AB2F0}" destId="{FB14B7CC-D1C1-4835-A04D-67609E72DA9A}" srcOrd="1" destOrd="0" presId="urn:microsoft.com/office/officeart/2005/8/layout/process5#1"/>
    <dgm:cxn modelId="{A9B84D3C-1F94-4CB5-9A96-BE386942702C}" type="presOf" srcId="{10C20B24-6371-4DD5-BA18-6BDA50919485}" destId="{21AF9B89-E0D4-4BA0-B390-AC30BD92470C}" srcOrd="0" destOrd="0" presId="urn:microsoft.com/office/officeart/2005/8/layout/process5#1"/>
    <dgm:cxn modelId="{AAAA655B-ACAD-4CCE-A24C-5FB38BE5F4FE}" type="presOf" srcId="{7663570D-3438-496B-BFB7-22CE6D2EA48A}" destId="{DE1D0E59-27EE-4DB4-8196-C072970E8912}" srcOrd="0" destOrd="0" presId="urn:microsoft.com/office/officeart/2005/8/layout/process5#1"/>
    <dgm:cxn modelId="{CA538562-5F76-4A83-A8C3-C60BC261BFFD}" srcId="{64C0C296-254A-4966-9E1A-65D2AA8C0461}" destId="{933615D6-6892-4A25-8642-759505B12A6C}" srcOrd="0" destOrd="0" parTransId="{77306B0C-BF47-4687-91AB-BB7742FBAAFC}" sibTransId="{C3AA1BF4-A10F-4B25-B99F-37ECE4EE9AAD}"/>
    <dgm:cxn modelId="{F9EA2D64-FD5A-4EE7-B6D6-9C118F4CB7CE}" type="presOf" srcId="{AD6BC997-FBE7-4FB0-ABAA-D94224331403}" destId="{7C8B270F-2757-4908-A682-4830023E1BF7}" srcOrd="0" destOrd="0" presId="urn:microsoft.com/office/officeart/2005/8/layout/process5#1"/>
    <dgm:cxn modelId="{B9341067-651A-48A8-83CF-AEEB4E7A4F9D}" srcId="{C42EC80C-AF98-443D-9290-41BBBECE8C69}" destId="{9CE64899-5632-4278-A2A4-67C5E9D4C785}" srcOrd="0" destOrd="0" parTransId="{5FAB5543-2DD4-4731-8AD8-773538F4E8BC}" sibTransId="{85452945-94D0-4353-80D8-7457CD35C607}"/>
    <dgm:cxn modelId="{95EC1449-6543-4DA1-B8D6-E5B96014BF0D}" type="presOf" srcId="{933615D6-6892-4A25-8642-759505B12A6C}" destId="{11FCEFD2-AA1D-4D0F-8967-5FAD5FD73206}" srcOrd="0" destOrd="1" presId="urn:microsoft.com/office/officeart/2005/8/layout/process5#1"/>
    <dgm:cxn modelId="{8A57EB4E-D9F7-4857-AA32-F49AA467B5B0}" type="presOf" srcId="{53A68E12-FF93-438C-8F30-C7EB1BD6ED5A}" destId="{029A8E1A-C67B-47CF-8AFD-8912BA0DBDE3}" srcOrd="0" destOrd="1" presId="urn:microsoft.com/office/officeart/2005/8/layout/process5#1"/>
    <dgm:cxn modelId="{C3AD546F-1575-40B3-B05A-E4F37D19ACAB}" type="presOf" srcId="{2FE3DAAB-2A11-4258-9298-7774202A8913}" destId="{D101F7B0-E75B-4F76-ACE8-6EC77472F1F0}" srcOrd="0" destOrd="0" presId="urn:microsoft.com/office/officeart/2005/8/layout/process5#1"/>
    <dgm:cxn modelId="{73E74071-6E01-4B8B-89FA-7DFD14DD6787}" srcId="{DBCC26FA-BA1D-4F73-BB1F-96CDC8554191}" destId="{CD52A2DB-F171-4366-A271-A622D41557C0}" srcOrd="0" destOrd="0" parTransId="{40DEE484-45F1-4194-BCF7-1356A4623FAA}" sibTransId="{015D6F73-B5A6-4E43-8150-54B91EA16A69}"/>
    <dgm:cxn modelId="{FCE0E076-DD8B-444E-BC3B-47FBE8F42511}" srcId="{7663570D-3438-496B-BFB7-22CE6D2EA48A}" destId="{24714E0B-F338-4F65-92E9-8197D471B072}" srcOrd="1" destOrd="0" parTransId="{33C7BABB-72BC-4023-81C9-6F0CC3909971}" sibTransId="{207C7645-F02C-489C-B35E-1B1DCBB0D40B}"/>
    <dgm:cxn modelId="{E492A382-C901-4472-BAA8-FF0D3CC8FC69}" type="presOf" srcId="{B780CEFB-5159-4DAE-BE21-0C06628725E7}" destId="{D11950C7-A737-4999-9489-422F5594B401}" srcOrd="0" destOrd="0" presId="urn:microsoft.com/office/officeart/2005/8/layout/process5#1"/>
    <dgm:cxn modelId="{07F57D87-D7A8-434E-872C-E6A87FDE0162}" type="presOf" srcId="{916B15BA-BC16-4221-A890-D6ECE1EDB4EC}" destId="{C5A90076-DAD7-49E8-85F5-021A78973C07}" srcOrd="1" destOrd="0" presId="urn:microsoft.com/office/officeart/2005/8/layout/process5#1"/>
    <dgm:cxn modelId="{6B094992-D237-4554-A522-A6662AFCE96F}" type="presOf" srcId="{207C7645-F02C-489C-B35E-1B1DCBB0D40B}" destId="{8CA95859-2AE7-460D-9AB7-0F314E2657A7}" srcOrd="0" destOrd="0" presId="urn:microsoft.com/office/officeart/2005/8/layout/process5#1"/>
    <dgm:cxn modelId="{2F1E7B96-9BC2-4ACB-8A27-42F2B3F1A1D5}" srcId="{7663570D-3438-496B-BFB7-22CE6D2EA48A}" destId="{46104D49-5A4A-45C1-9AE1-F825BB8E2E2C}" srcOrd="4" destOrd="0" parTransId="{8EA282C3-8A6C-4842-8CAB-586CA698CAB8}" sibTransId="{B780CEFB-5159-4DAE-BE21-0C06628725E7}"/>
    <dgm:cxn modelId="{02C6CB9A-9538-4E05-977C-15F9BB8B0D6F}" srcId="{7663570D-3438-496B-BFB7-22CE6D2EA48A}" destId="{AD6BC997-FBE7-4FB0-ABAA-D94224331403}" srcOrd="6" destOrd="0" parTransId="{1F19E146-1C9C-4000-9005-3EEACD2FF0EF}" sibTransId="{916B15BA-BC16-4221-A890-D6ECE1EDB4EC}"/>
    <dgm:cxn modelId="{B938EA9C-9BAD-426B-9D91-3BF8B36FA2DC}" srcId="{2FE3DAAB-2A11-4258-9298-7774202A8913}" destId="{D7C8EEB4-C8DD-49A1-B4B9-DA8A8B73347A}" srcOrd="0" destOrd="0" parTransId="{AF2D21CA-A6DE-443B-8AF5-80A3E1A08523}" sibTransId="{C6224F18-1BEA-4E45-A1C3-F05ED0E5014A}"/>
    <dgm:cxn modelId="{316575A1-D33A-4F34-8AE0-832CBD27A012}" type="presOf" srcId="{9362D763-E071-4F39-A909-CA64BF5A8C1F}" destId="{029A8E1A-C67B-47CF-8AFD-8912BA0DBDE3}" srcOrd="0" destOrd="0" presId="urn:microsoft.com/office/officeart/2005/8/layout/process5#1"/>
    <dgm:cxn modelId="{A067ECA2-417C-463F-B4AF-3C095528B736}" srcId="{AD6BC997-FBE7-4FB0-ABAA-D94224331403}" destId="{8D269C1B-F413-474D-8F53-D33198052E09}" srcOrd="0" destOrd="0" parTransId="{A7491EC3-FD32-411F-B174-989253BFF173}" sibTransId="{A0417EC2-675B-456C-A2FD-0BC98510F932}"/>
    <dgm:cxn modelId="{A03810A7-2BC2-46F7-BF87-58453121884F}" type="presOf" srcId="{F1EEC619-4CF7-468A-88EE-7E0B97A00A4A}" destId="{5AF4BBBA-DB45-48BF-B82E-01DCDC7DED56}" srcOrd="0" destOrd="0" presId="urn:microsoft.com/office/officeart/2005/8/layout/process5#1"/>
    <dgm:cxn modelId="{8C063DAD-9417-4891-BABC-187B870DC4E4}" type="presOf" srcId="{C42EC80C-AF98-443D-9290-41BBBECE8C69}" destId="{72DF2309-2EA0-4695-BF10-C714CEC21C63}" srcOrd="0" destOrd="0" presId="urn:microsoft.com/office/officeart/2005/8/layout/process5#1"/>
    <dgm:cxn modelId="{6E51DAAE-6598-48D4-BD5F-887F3714ACC8}" type="presOf" srcId="{128671DB-69A0-4DF4-9D1C-891DE91E65F6}" destId="{EDEA7662-DF17-40C3-892F-957ED23A8D68}" srcOrd="0" destOrd="0" presId="urn:microsoft.com/office/officeart/2005/8/layout/process5#1"/>
    <dgm:cxn modelId="{E8DF68B1-FB5B-4AA6-9B00-586D71021160}" type="presOf" srcId="{10C20B24-6371-4DD5-BA18-6BDA50919485}" destId="{F9B20B6A-4A9E-4CAF-BD5C-282AABA6E5FC}" srcOrd="1" destOrd="0" presId="urn:microsoft.com/office/officeart/2005/8/layout/process5#1"/>
    <dgm:cxn modelId="{37A3CDB6-1439-42E6-9989-3A57817F2AD5}" srcId="{7663570D-3438-496B-BFB7-22CE6D2EA48A}" destId="{64C0C296-254A-4966-9E1A-65D2AA8C0461}" srcOrd="3" destOrd="0" parTransId="{A5321FEB-739D-46A2-8944-63AD95B33BFA}" sibTransId="{2CE4E903-BAB1-440C-B971-21BA3838CED8}"/>
    <dgm:cxn modelId="{D43B5EBF-01C7-4D54-AD95-AF457FFA5A1E}" type="presOf" srcId="{56A629FE-4188-4BF8-B421-E62CA4FEE914}" destId="{EDEA7662-DF17-40C3-892F-957ED23A8D68}" srcOrd="0" destOrd="1" presId="urn:microsoft.com/office/officeart/2005/8/layout/process5#1"/>
    <dgm:cxn modelId="{840FD7C5-CC1F-4C56-B41C-BF845FCA5FB1}" srcId="{7663570D-3438-496B-BFB7-22CE6D2EA48A}" destId="{DBCC26FA-BA1D-4F73-BB1F-96CDC8554191}" srcOrd="8" destOrd="0" parTransId="{844C72E7-E407-4AD8-BAA2-EC337F233A7A}" sibTransId="{1D6122A4-2E85-453A-BDA9-765A26CCD255}"/>
    <dgm:cxn modelId="{301A90CA-D2E2-4763-9079-22EDC6B0D16E}" type="presOf" srcId="{2CE4E903-BAB1-440C-B971-21BA3838CED8}" destId="{6212CB9C-6654-49BF-9F18-00C590F53DD4}" srcOrd="1" destOrd="0" presId="urn:microsoft.com/office/officeart/2005/8/layout/process5#1"/>
    <dgm:cxn modelId="{71B0F1CC-285E-48F3-B2B4-E0F16ED0011D}" type="presOf" srcId="{C67A0267-5E9A-4EB9-A1E6-FD8FBF3AB2F0}" destId="{25902A86-A14A-4388-BCB8-0A1D09247EF6}" srcOrd="0" destOrd="0" presId="urn:microsoft.com/office/officeart/2005/8/layout/process5#1"/>
    <dgm:cxn modelId="{66762FCD-B102-48D5-827C-ABB127E7414B}" srcId="{7663570D-3438-496B-BFB7-22CE6D2EA48A}" destId="{C42EC80C-AF98-443D-9290-41BBBECE8C69}" srcOrd="5" destOrd="0" parTransId="{C671C45A-4E7B-4C16-9CB2-43C3E411B2D7}" sibTransId="{10C20B24-6371-4DD5-BA18-6BDA50919485}"/>
    <dgm:cxn modelId="{19DCF0DC-0B0A-4C81-A8DC-ABD36FCCE026}" type="presOf" srcId="{207C7645-F02C-489C-B35E-1B1DCBB0D40B}" destId="{2AA85870-47F6-4C22-8D08-6A7B9EFB067F}" srcOrd="1" destOrd="0" presId="urn:microsoft.com/office/officeart/2005/8/layout/process5#1"/>
    <dgm:cxn modelId="{28FDB9DF-70B8-44BD-B21F-4C2128C3B057}" srcId="{7663570D-3438-496B-BFB7-22CE6D2EA48A}" destId="{128671DB-69A0-4DF4-9D1C-891DE91E65F6}" srcOrd="0" destOrd="0" parTransId="{F82AFCE1-2EB3-4FFE-8FC7-69A5DF3813EC}" sibTransId="{C67A0267-5E9A-4EB9-A1E6-FD8FBF3AB2F0}"/>
    <dgm:cxn modelId="{052108E6-11FC-44ED-A8C4-74B7CA39FC78}" type="presOf" srcId="{916B15BA-BC16-4221-A890-D6ECE1EDB4EC}" destId="{EBF3F941-B47C-4361-97AF-B9DAB6531495}" srcOrd="0" destOrd="0" presId="urn:microsoft.com/office/officeart/2005/8/layout/process5#1"/>
    <dgm:cxn modelId="{BF0B58E6-E4B0-4C96-9BCC-F6232A7A1B9F}" type="presOf" srcId="{B780CEFB-5159-4DAE-BE21-0C06628725E7}" destId="{A1524C3D-D607-40DD-B462-B4321BC140A6}" srcOrd="1" destOrd="0" presId="urn:microsoft.com/office/officeart/2005/8/layout/process5#1"/>
    <dgm:cxn modelId="{143D2AEC-13E4-44AC-A2AD-A7D8CF4A983A}" type="presOf" srcId="{9D59A10C-3447-45D1-B0F7-AC9B1FF95841}" destId="{B8ADDC53-F22C-4E1A-AEA2-7957002E82CA}" srcOrd="0" destOrd="1" presId="urn:microsoft.com/office/officeart/2005/8/layout/process5#1"/>
    <dgm:cxn modelId="{1ADEB1F0-92C4-4B55-A302-F83A91F170E6}" type="presOf" srcId="{D7C8EEB4-C8DD-49A1-B4B9-DA8A8B73347A}" destId="{D101F7B0-E75B-4F76-ACE8-6EC77472F1F0}" srcOrd="0" destOrd="1" presId="urn:microsoft.com/office/officeart/2005/8/layout/process5#1"/>
    <dgm:cxn modelId="{5611CDF3-F916-4EC6-9D6A-AF59EFB64E19}" type="presOf" srcId="{F1EEC619-4CF7-468A-88EE-7E0B97A00A4A}" destId="{D7D41D0E-5518-4BED-BFC5-417AC2706329}" srcOrd="1" destOrd="0" presId="urn:microsoft.com/office/officeart/2005/8/layout/process5#1"/>
    <dgm:cxn modelId="{FA1796F7-F0EF-417F-92A1-0D7FE7FEA75E}" type="presOf" srcId="{46104D49-5A4A-45C1-9AE1-F825BB8E2E2C}" destId="{7C82B978-350D-4EFF-9E8E-1D6D349DA237}" srcOrd="0" destOrd="0" presId="urn:microsoft.com/office/officeart/2005/8/layout/process5#1"/>
    <dgm:cxn modelId="{5A117DF9-206A-4370-BD50-43979E74350C}" srcId="{46104D49-5A4A-45C1-9AE1-F825BB8E2E2C}" destId="{375FE0FE-1968-4726-B49F-957B7C338DD6}" srcOrd="0" destOrd="0" parTransId="{4E62DBB1-D007-449E-B541-603B3630CE0E}" sibTransId="{B2AE0E2B-4D68-4615-BFA0-D6CBCE4FCD6D}"/>
    <dgm:cxn modelId="{33B02B68-BF9E-48EB-9421-25F588FC2FF9}" type="presParOf" srcId="{DE1D0E59-27EE-4DB4-8196-C072970E8912}" destId="{EDEA7662-DF17-40C3-892F-957ED23A8D68}" srcOrd="0" destOrd="0" presId="urn:microsoft.com/office/officeart/2005/8/layout/process5#1"/>
    <dgm:cxn modelId="{D5CB8C94-BA7B-4366-B4DE-70ACECC89970}" type="presParOf" srcId="{DE1D0E59-27EE-4DB4-8196-C072970E8912}" destId="{25902A86-A14A-4388-BCB8-0A1D09247EF6}" srcOrd="1" destOrd="0" presId="urn:microsoft.com/office/officeart/2005/8/layout/process5#1"/>
    <dgm:cxn modelId="{EE9F9CB4-A101-492E-A080-3086B90866FA}" type="presParOf" srcId="{25902A86-A14A-4388-BCB8-0A1D09247EF6}" destId="{FB14B7CC-D1C1-4835-A04D-67609E72DA9A}" srcOrd="0" destOrd="0" presId="urn:microsoft.com/office/officeart/2005/8/layout/process5#1"/>
    <dgm:cxn modelId="{BFDD5840-30CC-445D-A636-66CEDEE45725}" type="presParOf" srcId="{DE1D0E59-27EE-4DB4-8196-C072970E8912}" destId="{B8ADDC53-F22C-4E1A-AEA2-7957002E82CA}" srcOrd="2" destOrd="0" presId="urn:microsoft.com/office/officeart/2005/8/layout/process5#1"/>
    <dgm:cxn modelId="{D39ADF21-F116-47AF-AFC5-E19FC92BB748}" type="presParOf" srcId="{DE1D0E59-27EE-4DB4-8196-C072970E8912}" destId="{8CA95859-2AE7-460D-9AB7-0F314E2657A7}" srcOrd="3" destOrd="0" presId="urn:microsoft.com/office/officeart/2005/8/layout/process5#1"/>
    <dgm:cxn modelId="{1EBC72C4-4399-4F5B-9A64-99D79EB3E38A}" type="presParOf" srcId="{8CA95859-2AE7-460D-9AB7-0F314E2657A7}" destId="{2AA85870-47F6-4C22-8D08-6A7B9EFB067F}" srcOrd="0" destOrd="0" presId="urn:microsoft.com/office/officeart/2005/8/layout/process5#1"/>
    <dgm:cxn modelId="{A990D334-5D9F-4D4F-9E2E-075DC81C8787}" type="presParOf" srcId="{DE1D0E59-27EE-4DB4-8196-C072970E8912}" destId="{D101F7B0-E75B-4F76-ACE8-6EC77472F1F0}" srcOrd="4" destOrd="0" presId="urn:microsoft.com/office/officeart/2005/8/layout/process5#1"/>
    <dgm:cxn modelId="{3E28598C-0D97-4446-91E3-F4804799BD1E}" type="presParOf" srcId="{DE1D0E59-27EE-4DB4-8196-C072970E8912}" destId="{CECF6BBF-418C-478A-A374-D5B94A65EA41}" srcOrd="5" destOrd="0" presId="urn:microsoft.com/office/officeart/2005/8/layout/process5#1"/>
    <dgm:cxn modelId="{08AB68B7-CE2E-4B07-B8E2-CE4FCC23743E}" type="presParOf" srcId="{CECF6BBF-418C-478A-A374-D5B94A65EA41}" destId="{0CC35588-49F1-4EA6-83FD-D0631DD8904C}" srcOrd="0" destOrd="0" presId="urn:microsoft.com/office/officeart/2005/8/layout/process5#1"/>
    <dgm:cxn modelId="{5E95A927-9904-404A-9C27-6F6D4EBCB277}" type="presParOf" srcId="{DE1D0E59-27EE-4DB4-8196-C072970E8912}" destId="{11FCEFD2-AA1D-4D0F-8967-5FAD5FD73206}" srcOrd="6" destOrd="0" presId="urn:microsoft.com/office/officeart/2005/8/layout/process5#1"/>
    <dgm:cxn modelId="{7CFC38C4-6DDF-4B74-9DAE-27DCE4CDDB57}" type="presParOf" srcId="{DE1D0E59-27EE-4DB4-8196-C072970E8912}" destId="{931CBDC1-458E-4857-A250-FE045DA4278D}" srcOrd="7" destOrd="0" presId="urn:microsoft.com/office/officeart/2005/8/layout/process5#1"/>
    <dgm:cxn modelId="{68833F53-13D8-46FF-98A8-B15D8AD8844F}" type="presParOf" srcId="{931CBDC1-458E-4857-A250-FE045DA4278D}" destId="{6212CB9C-6654-49BF-9F18-00C590F53DD4}" srcOrd="0" destOrd="0" presId="urn:microsoft.com/office/officeart/2005/8/layout/process5#1"/>
    <dgm:cxn modelId="{B997C926-9102-4C3E-8A5C-F127363DE241}" type="presParOf" srcId="{DE1D0E59-27EE-4DB4-8196-C072970E8912}" destId="{7C82B978-350D-4EFF-9E8E-1D6D349DA237}" srcOrd="8" destOrd="0" presId="urn:microsoft.com/office/officeart/2005/8/layout/process5#1"/>
    <dgm:cxn modelId="{E146526C-D5EE-463C-A1A5-CB96D5DED50B}" type="presParOf" srcId="{DE1D0E59-27EE-4DB4-8196-C072970E8912}" destId="{D11950C7-A737-4999-9489-422F5594B401}" srcOrd="9" destOrd="0" presId="urn:microsoft.com/office/officeart/2005/8/layout/process5#1"/>
    <dgm:cxn modelId="{5BD8BAA7-F9E7-4C2B-9762-D314DDFC5D18}" type="presParOf" srcId="{D11950C7-A737-4999-9489-422F5594B401}" destId="{A1524C3D-D607-40DD-B462-B4321BC140A6}" srcOrd="0" destOrd="0" presId="urn:microsoft.com/office/officeart/2005/8/layout/process5#1"/>
    <dgm:cxn modelId="{B899A400-5C2C-4470-A092-745D0A4FAD14}" type="presParOf" srcId="{DE1D0E59-27EE-4DB4-8196-C072970E8912}" destId="{72DF2309-2EA0-4695-BF10-C714CEC21C63}" srcOrd="10" destOrd="0" presId="urn:microsoft.com/office/officeart/2005/8/layout/process5#1"/>
    <dgm:cxn modelId="{FFB0C23F-5D24-4E66-98DC-79F58120FE40}" type="presParOf" srcId="{DE1D0E59-27EE-4DB4-8196-C072970E8912}" destId="{21AF9B89-E0D4-4BA0-B390-AC30BD92470C}" srcOrd="11" destOrd="0" presId="urn:microsoft.com/office/officeart/2005/8/layout/process5#1"/>
    <dgm:cxn modelId="{715ADE92-6A14-4A94-9A82-7F931267A18E}" type="presParOf" srcId="{21AF9B89-E0D4-4BA0-B390-AC30BD92470C}" destId="{F9B20B6A-4A9E-4CAF-BD5C-282AABA6E5FC}" srcOrd="0" destOrd="0" presId="urn:microsoft.com/office/officeart/2005/8/layout/process5#1"/>
    <dgm:cxn modelId="{941EDA8E-FAC7-4009-867C-BB8D6E11653F}" type="presParOf" srcId="{DE1D0E59-27EE-4DB4-8196-C072970E8912}" destId="{7C8B270F-2757-4908-A682-4830023E1BF7}" srcOrd="12" destOrd="0" presId="urn:microsoft.com/office/officeart/2005/8/layout/process5#1"/>
    <dgm:cxn modelId="{B6180A9E-C734-404F-886A-1ECD5EA2741B}" type="presParOf" srcId="{DE1D0E59-27EE-4DB4-8196-C072970E8912}" destId="{EBF3F941-B47C-4361-97AF-B9DAB6531495}" srcOrd="13" destOrd="0" presId="urn:microsoft.com/office/officeart/2005/8/layout/process5#1"/>
    <dgm:cxn modelId="{6AE67161-1A42-4352-9532-D043EA214416}" type="presParOf" srcId="{EBF3F941-B47C-4361-97AF-B9DAB6531495}" destId="{C5A90076-DAD7-49E8-85F5-021A78973C07}" srcOrd="0" destOrd="0" presId="urn:microsoft.com/office/officeart/2005/8/layout/process5#1"/>
    <dgm:cxn modelId="{FA48513F-1D72-4D19-9970-C5F884BA3963}" type="presParOf" srcId="{DE1D0E59-27EE-4DB4-8196-C072970E8912}" destId="{029A8E1A-C67B-47CF-8AFD-8912BA0DBDE3}" srcOrd="14" destOrd="0" presId="urn:microsoft.com/office/officeart/2005/8/layout/process5#1"/>
    <dgm:cxn modelId="{7FCDA670-276B-4F31-92BC-E5B1101B68CA}" type="presParOf" srcId="{DE1D0E59-27EE-4DB4-8196-C072970E8912}" destId="{5AF4BBBA-DB45-48BF-B82E-01DCDC7DED56}" srcOrd="15" destOrd="0" presId="urn:microsoft.com/office/officeart/2005/8/layout/process5#1"/>
    <dgm:cxn modelId="{C466C69C-A952-4356-BDE9-FD9F291322E1}" type="presParOf" srcId="{5AF4BBBA-DB45-48BF-B82E-01DCDC7DED56}" destId="{D7D41D0E-5518-4BED-BFC5-417AC2706329}" srcOrd="0" destOrd="0" presId="urn:microsoft.com/office/officeart/2005/8/layout/process5#1"/>
    <dgm:cxn modelId="{DD13B50B-0E23-40AF-969F-8605F27F4981}" type="presParOf" srcId="{DE1D0E59-27EE-4DB4-8196-C072970E8912}" destId="{40A97596-E2BD-4D2D-B080-DFFF6F147F4D}" srcOrd="16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A7662-DF17-40C3-892F-957ED23A8D68}">
      <dsp:nvSpPr>
        <dsp:cNvPr id="0" name=""/>
        <dsp:cNvSpPr/>
      </dsp:nvSpPr>
      <dsp:spPr>
        <a:xfrm>
          <a:off x="6328" y="360264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E" sz="1400" b="1" i="0" kern="1200" dirty="0"/>
            <a:t>Pre-1930s</a:t>
          </a:r>
          <a:endParaRPr lang="en-I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1400" b="0" i="0" kern="1200" dirty="0"/>
            <a:t>Limited to military and imported kits.</a:t>
          </a:r>
          <a:endParaRPr lang="en-IE" sz="1400" kern="1200" dirty="0"/>
        </a:p>
      </dsp:txBody>
      <dsp:txXfrm>
        <a:off x="39571" y="393507"/>
        <a:ext cx="1825156" cy="1068499"/>
      </dsp:txXfrm>
    </dsp:sp>
    <dsp:sp modelId="{25902A86-A14A-4388-BCB8-0A1D09247EF6}">
      <dsp:nvSpPr>
        <dsp:cNvPr id="0" name=""/>
        <dsp:cNvSpPr/>
      </dsp:nvSpPr>
      <dsp:spPr>
        <a:xfrm>
          <a:off x="2064436" y="693193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000" kern="1200"/>
        </a:p>
      </dsp:txBody>
      <dsp:txXfrm>
        <a:off x="2064436" y="787018"/>
        <a:ext cx="280720" cy="281477"/>
      </dsp:txXfrm>
    </dsp:sp>
    <dsp:sp modelId="{B8ADDC53-F22C-4E1A-AEA2-7957002E82CA}">
      <dsp:nvSpPr>
        <dsp:cNvPr id="0" name=""/>
        <dsp:cNvSpPr/>
      </dsp:nvSpPr>
      <dsp:spPr>
        <a:xfrm>
          <a:off x="2654628" y="360264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E" sz="1400" b="1" i="0" kern="1200" dirty="0"/>
            <a:t>1933</a:t>
          </a:r>
          <a:endParaRPr lang="en-I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1400" b="0" i="0" kern="1200" dirty="0"/>
            <a:t>Founding by Aikawa </a:t>
          </a:r>
          <a:r>
            <a:rPr lang="en-IE" sz="1400" b="0" i="0" kern="1200" dirty="0" err="1"/>
            <a:t>Yoshisuke</a:t>
          </a:r>
          <a:r>
            <a:rPr lang="en-IE" sz="1400" b="0" i="0" kern="1200" dirty="0"/>
            <a:t>.</a:t>
          </a:r>
          <a:endParaRPr lang="en-IE" sz="1400" kern="1200" dirty="0"/>
        </a:p>
      </dsp:txBody>
      <dsp:txXfrm>
        <a:off x="2687871" y="393507"/>
        <a:ext cx="1825156" cy="1068499"/>
      </dsp:txXfrm>
    </dsp:sp>
    <dsp:sp modelId="{8CA95859-2AE7-460D-9AB7-0F314E2657A7}">
      <dsp:nvSpPr>
        <dsp:cNvPr id="0" name=""/>
        <dsp:cNvSpPr/>
      </dsp:nvSpPr>
      <dsp:spPr>
        <a:xfrm>
          <a:off x="4712735" y="693193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000" kern="1200"/>
        </a:p>
      </dsp:txBody>
      <dsp:txXfrm>
        <a:off x="4712735" y="787018"/>
        <a:ext cx="280720" cy="281477"/>
      </dsp:txXfrm>
    </dsp:sp>
    <dsp:sp modelId="{D101F7B0-E75B-4F76-ACE8-6EC77472F1F0}">
      <dsp:nvSpPr>
        <dsp:cNvPr id="0" name=""/>
        <dsp:cNvSpPr/>
      </dsp:nvSpPr>
      <dsp:spPr>
        <a:xfrm>
          <a:off x="5302928" y="360264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E" sz="1400" b="1" i="0" kern="1200" dirty="0"/>
            <a:t>Post-WWII</a:t>
          </a:r>
          <a:endParaRPr lang="en-I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1400" b="0" i="0" kern="1200"/>
            <a:t>Rescued </a:t>
          </a:r>
          <a:r>
            <a:rPr lang="en-IE" sz="1400" b="0" i="0" kern="1200" dirty="0"/>
            <a:t>by government loans and US Army orders.</a:t>
          </a:r>
          <a:endParaRPr lang="en-IE" sz="1400" kern="1200" dirty="0"/>
        </a:p>
      </dsp:txBody>
      <dsp:txXfrm>
        <a:off x="5336171" y="393507"/>
        <a:ext cx="1825156" cy="1068499"/>
      </dsp:txXfrm>
    </dsp:sp>
    <dsp:sp modelId="{CECF6BBF-418C-478A-A374-D5B94A65EA41}">
      <dsp:nvSpPr>
        <dsp:cNvPr id="0" name=""/>
        <dsp:cNvSpPr/>
      </dsp:nvSpPr>
      <dsp:spPr>
        <a:xfrm rot="5400000">
          <a:off x="6048235" y="1627664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000" kern="1200"/>
        </a:p>
      </dsp:txBody>
      <dsp:txXfrm rot="-5400000">
        <a:off x="6108011" y="1661713"/>
        <a:ext cx="281477" cy="280720"/>
      </dsp:txXfrm>
    </dsp:sp>
    <dsp:sp modelId="{11FCEFD2-AA1D-4D0F-8967-5FAD5FD73206}">
      <dsp:nvSpPr>
        <dsp:cNvPr id="0" name=""/>
        <dsp:cNvSpPr/>
      </dsp:nvSpPr>
      <dsp:spPr>
        <a:xfrm>
          <a:off x="5302928" y="2251906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E" sz="1400" b="1" i="0" kern="1200" dirty="0"/>
            <a:t>1950s-1960s</a:t>
          </a:r>
          <a:endParaRPr lang="en-I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1400" b="0" i="0" kern="1200"/>
            <a:t>Shift </a:t>
          </a:r>
          <a:r>
            <a:rPr lang="en-IE" sz="1400" b="0" i="0" kern="1200" dirty="0"/>
            <a:t>to internal R&amp;D.</a:t>
          </a:r>
          <a:endParaRPr lang="en-IE" sz="1400" kern="1200" dirty="0"/>
        </a:p>
      </dsp:txBody>
      <dsp:txXfrm>
        <a:off x="5336171" y="2285149"/>
        <a:ext cx="1825156" cy="1068499"/>
      </dsp:txXfrm>
    </dsp:sp>
    <dsp:sp modelId="{931CBDC1-458E-4857-A250-FE045DA4278D}">
      <dsp:nvSpPr>
        <dsp:cNvPr id="0" name=""/>
        <dsp:cNvSpPr/>
      </dsp:nvSpPr>
      <dsp:spPr>
        <a:xfrm rot="10800000">
          <a:off x="4735435" y="2584835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000" kern="1200"/>
        </a:p>
      </dsp:txBody>
      <dsp:txXfrm rot="10800000">
        <a:off x="4855743" y="2678660"/>
        <a:ext cx="280720" cy="281477"/>
      </dsp:txXfrm>
    </dsp:sp>
    <dsp:sp modelId="{7C82B978-350D-4EFF-9E8E-1D6D349DA237}">
      <dsp:nvSpPr>
        <dsp:cNvPr id="0" name=""/>
        <dsp:cNvSpPr/>
      </dsp:nvSpPr>
      <dsp:spPr>
        <a:xfrm>
          <a:off x="2654628" y="2251906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E" sz="1400" b="1" i="0" kern="1200" dirty="0"/>
            <a:t>1970s</a:t>
          </a:r>
          <a:endParaRPr lang="en-I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1400" b="0" i="0" kern="1200"/>
            <a:t>Adoption </a:t>
          </a:r>
          <a:r>
            <a:rPr lang="en-IE" sz="1400" b="0" i="0" kern="1200" dirty="0"/>
            <a:t>of just-in-time manufacturing.</a:t>
          </a:r>
          <a:endParaRPr lang="en-IE" sz="1400" kern="1200" dirty="0"/>
        </a:p>
      </dsp:txBody>
      <dsp:txXfrm>
        <a:off x="2687871" y="2285149"/>
        <a:ext cx="1825156" cy="1068499"/>
      </dsp:txXfrm>
    </dsp:sp>
    <dsp:sp modelId="{D11950C7-A737-4999-9489-422F5594B401}">
      <dsp:nvSpPr>
        <dsp:cNvPr id="0" name=""/>
        <dsp:cNvSpPr/>
      </dsp:nvSpPr>
      <dsp:spPr>
        <a:xfrm rot="10800000">
          <a:off x="2087135" y="2584835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000" kern="1200"/>
        </a:p>
      </dsp:txBody>
      <dsp:txXfrm rot="10800000">
        <a:off x="2207443" y="2678660"/>
        <a:ext cx="280720" cy="281477"/>
      </dsp:txXfrm>
    </dsp:sp>
    <dsp:sp modelId="{72DF2309-2EA0-4695-BF10-C714CEC21C63}">
      <dsp:nvSpPr>
        <dsp:cNvPr id="0" name=""/>
        <dsp:cNvSpPr/>
      </dsp:nvSpPr>
      <dsp:spPr>
        <a:xfrm>
          <a:off x="6328" y="2251906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E" sz="1400" b="1" i="0" kern="1200" dirty="0"/>
            <a:t>1980s</a:t>
          </a:r>
          <a:endParaRPr lang="en-I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1400" b="0" i="0" kern="1200"/>
            <a:t>Increased </a:t>
          </a:r>
          <a:r>
            <a:rPr lang="en-IE" sz="1400" b="0" i="0" kern="1200" dirty="0"/>
            <a:t>production, exports, and North American facilities.</a:t>
          </a:r>
          <a:endParaRPr lang="en-IE" sz="1400" kern="1200" dirty="0"/>
        </a:p>
      </dsp:txBody>
      <dsp:txXfrm>
        <a:off x="39571" y="2285149"/>
        <a:ext cx="1825156" cy="1068499"/>
      </dsp:txXfrm>
    </dsp:sp>
    <dsp:sp modelId="{21AF9B89-E0D4-4BA0-B390-AC30BD92470C}">
      <dsp:nvSpPr>
        <dsp:cNvPr id="0" name=""/>
        <dsp:cNvSpPr/>
      </dsp:nvSpPr>
      <dsp:spPr>
        <a:xfrm rot="5400000">
          <a:off x="751636" y="3519307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000" kern="1200"/>
        </a:p>
      </dsp:txBody>
      <dsp:txXfrm rot="-5400000">
        <a:off x="811412" y="3553356"/>
        <a:ext cx="281477" cy="280720"/>
      </dsp:txXfrm>
    </dsp:sp>
    <dsp:sp modelId="{7C8B270F-2757-4908-A682-4830023E1BF7}">
      <dsp:nvSpPr>
        <dsp:cNvPr id="0" name=""/>
        <dsp:cNvSpPr/>
      </dsp:nvSpPr>
      <dsp:spPr>
        <a:xfrm>
          <a:off x="6328" y="4143549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E" sz="1400" b="1" i="0" kern="1200" dirty="0"/>
            <a:t>Post-1985</a:t>
          </a:r>
          <a:endParaRPr lang="en-I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1400" b="0" i="0" kern="1200" dirty="0"/>
            <a:t>Continued global expansion.</a:t>
          </a:r>
          <a:endParaRPr lang="en-IE" sz="1400" kern="1200" dirty="0"/>
        </a:p>
      </dsp:txBody>
      <dsp:txXfrm>
        <a:off x="39571" y="4176792"/>
        <a:ext cx="1825156" cy="1068499"/>
      </dsp:txXfrm>
    </dsp:sp>
    <dsp:sp modelId="{EBF3F941-B47C-4361-97AF-B9DAB6531495}">
      <dsp:nvSpPr>
        <dsp:cNvPr id="0" name=""/>
        <dsp:cNvSpPr/>
      </dsp:nvSpPr>
      <dsp:spPr>
        <a:xfrm>
          <a:off x="2064436" y="4476478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000" kern="1200"/>
        </a:p>
      </dsp:txBody>
      <dsp:txXfrm>
        <a:off x="2064436" y="4570303"/>
        <a:ext cx="280720" cy="281477"/>
      </dsp:txXfrm>
    </dsp:sp>
    <dsp:sp modelId="{029A8E1A-C67B-47CF-8AFD-8912BA0DBDE3}">
      <dsp:nvSpPr>
        <dsp:cNvPr id="0" name=""/>
        <dsp:cNvSpPr/>
      </dsp:nvSpPr>
      <dsp:spPr>
        <a:xfrm>
          <a:off x="2654628" y="4143549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E" sz="1400" b="1" i="0" kern="1200" dirty="0"/>
            <a:t>2000s</a:t>
          </a:r>
          <a:endParaRPr lang="en-I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1400" b="0" i="0" kern="1200" dirty="0"/>
            <a:t>Alliance with Renault in 1999 enhanced global market reach.</a:t>
          </a:r>
          <a:endParaRPr lang="en-IE" sz="1400" kern="1200" dirty="0"/>
        </a:p>
      </dsp:txBody>
      <dsp:txXfrm>
        <a:off x="2687871" y="4176792"/>
        <a:ext cx="1825156" cy="1068499"/>
      </dsp:txXfrm>
    </dsp:sp>
    <dsp:sp modelId="{5AF4BBBA-DB45-48BF-B82E-01DCDC7DED56}">
      <dsp:nvSpPr>
        <dsp:cNvPr id="0" name=""/>
        <dsp:cNvSpPr/>
      </dsp:nvSpPr>
      <dsp:spPr>
        <a:xfrm>
          <a:off x="4712735" y="4476478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000" kern="1200"/>
        </a:p>
      </dsp:txBody>
      <dsp:txXfrm>
        <a:off x="4712735" y="4570303"/>
        <a:ext cx="280720" cy="281477"/>
      </dsp:txXfrm>
    </dsp:sp>
    <dsp:sp modelId="{40A97596-E2BD-4D2D-B080-DFFF6F147F4D}">
      <dsp:nvSpPr>
        <dsp:cNvPr id="0" name=""/>
        <dsp:cNvSpPr/>
      </dsp:nvSpPr>
      <dsp:spPr>
        <a:xfrm>
          <a:off x="5302928" y="4143549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E" sz="1400" b="1" kern="1200" dirty="0"/>
            <a:t>2010s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E" sz="1400" kern="1200" dirty="0"/>
            <a:t>Implemented robust </a:t>
          </a:r>
          <a:r>
            <a:rPr lang="en-IE" sz="1400" b="1" kern="1200" dirty="0"/>
            <a:t>risk management practices.</a:t>
          </a:r>
        </a:p>
      </dsp:txBody>
      <dsp:txXfrm>
        <a:off x="5336171" y="4176792"/>
        <a:ext cx="1825156" cy="106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3662" cy="509349"/>
          </a:xfrm>
          <a:prstGeom prst="rect">
            <a:avLst/>
          </a:prstGeom>
        </p:spPr>
        <p:txBody>
          <a:bodyPr vert="horz" wrap="square" lIns="98472" tIns="49236" rIns="98472" bIns="49236" numCol="1" anchor="t" anchorCtr="0" compatLnSpc="1"/>
          <a:lstStyle>
            <a:lvl1pPr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1620" y="0"/>
            <a:ext cx="3053662" cy="509349"/>
          </a:xfrm>
          <a:prstGeom prst="rect">
            <a:avLst/>
          </a:prstGeom>
        </p:spPr>
        <p:txBody>
          <a:bodyPr vert="horz" wrap="square" lIns="98472" tIns="49236" rIns="98472" bIns="49236" numCol="1" anchor="t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CD05717-494E-4727-A834-1A9CAC425061}" type="datetimeFigureOut">
              <a:rPr lang="en-US" altLang="zh-CN"/>
              <a:t>6/3/2024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6313" y="763588"/>
            <a:ext cx="5094287" cy="382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2" tIns="49236" rIns="98472" bIns="4923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692" y="4838819"/>
            <a:ext cx="5637530" cy="4584145"/>
          </a:xfrm>
          <a:prstGeom prst="rect">
            <a:avLst/>
          </a:prstGeom>
        </p:spPr>
        <p:txBody>
          <a:bodyPr vert="horz" lIns="98472" tIns="49236" rIns="98472" bIns="4923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5871"/>
            <a:ext cx="3053662" cy="509349"/>
          </a:xfrm>
          <a:prstGeom prst="rect">
            <a:avLst/>
          </a:prstGeom>
        </p:spPr>
        <p:txBody>
          <a:bodyPr vert="horz" wrap="square" lIns="98472" tIns="49236" rIns="98472" bIns="49236" numCol="1" anchor="b" anchorCtr="0" compatLnSpc="1"/>
          <a:lstStyle>
            <a:lvl1pPr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1620" y="9675871"/>
            <a:ext cx="3053662" cy="509349"/>
          </a:xfrm>
          <a:prstGeom prst="rect">
            <a:avLst/>
          </a:prstGeom>
        </p:spPr>
        <p:txBody>
          <a:bodyPr vert="horz" wrap="square" lIns="98472" tIns="49236" rIns="98472" bIns="49236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028845B7-9EBB-43BF-AEA3-993E81639F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大家晚上好，我们组今天要</a:t>
            </a:r>
            <a:r>
              <a:rPr lang="en-US" altLang="zh-CN" dirty="0"/>
              <a:t>present</a:t>
            </a:r>
            <a:r>
              <a:rPr lang="zh-CN" altLang="en-US" dirty="0"/>
              <a:t>的</a:t>
            </a:r>
            <a:r>
              <a:rPr lang="en-US" altLang="zh-CN" dirty="0"/>
              <a:t>case</a:t>
            </a:r>
            <a:r>
              <a:rPr lang="zh-CN" altLang="en-US" dirty="0"/>
              <a:t>是一篇关于尼桑汽车有限公司，也就是</a:t>
            </a:r>
            <a:r>
              <a:rPr lang="en-US" altLang="zh-CN" dirty="0"/>
              <a:t>Nissan Motor Company Ltd.</a:t>
            </a:r>
            <a:r>
              <a:rPr lang="zh-CN" altLang="en-US" dirty="0"/>
              <a:t>的风险管理案例分析。我们组有我王国智还有肖淇文同学为大家展示。</a:t>
            </a:r>
            <a:endParaRPr lang="zh-CN" altLang="zh-CN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27DECE-D38E-4113-A7B5-FF6505ACEAC3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我们的展示分成四个部分，分别是尼桑公司的介绍，尼桑遇到的风险，尼桑公司的风险评估措施，和案例的讨论。由我讲述前两部分，淇文同学讲述后两部分。</a:t>
            </a:r>
            <a:endParaRPr lang="zh-CN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27DECE-D38E-4113-A7B5-FF6505ACEAC3}" type="slidenum">
              <a:rPr lang="en-US" altLang="zh-CN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首先，尼桑公司的介绍。尼桑公司在中国的名字叫做日产，从这个名字也能看出，尼桑汽车进入中国市场毫不避讳自己的身份来自日本。我们介绍的这篇案例是</a:t>
            </a:r>
            <a:r>
              <a:rPr lang="en-IE" altLang="zh-CN" dirty="0"/>
              <a:t>2013</a:t>
            </a:r>
            <a:r>
              <a:rPr lang="zh-CN" altLang="en-US" dirty="0"/>
              <a:t>年发布的，所以这次</a:t>
            </a:r>
            <a:r>
              <a:rPr lang="en-US" altLang="zh-CN" dirty="0"/>
              <a:t>presentation</a:t>
            </a:r>
            <a:r>
              <a:rPr lang="zh-CN" altLang="en-US" dirty="0"/>
              <a:t>我们也重点关注在</a:t>
            </a:r>
            <a:r>
              <a:rPr lang="en-IE" altLang="zh-CN" dirty="0"/>
              <a:t>2013</a:t>
            </a:r>
            <a:r>
              <a:rPr lang="zh-CN" altLang="en-US" dirty="0"/>
              <a:t>年之前的尼桑，是怎么发展的。</a:t>
            </a:r>
            <a:endParaRPr lang="zh-CN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可以看到图片梳理的时间线，我们从左上角，</a:t>
            </a:r>
            <a:r>
              <a:rPr lang="en-IE" altLang="zh-CN" dirty="0"/>
              <a:t>1930</a:t>
            </a:r>
            <a:r>
              <a:rPr lang="zh-CN" altLang="en-US" dirty="0"/>
              <a:t>年之前来看起。那时日本车企，包括尼桑，还受限于军事订单和进口零部件，并没有自己的制造汽车的能力。在</a:t>
            </a:r>
            <a:r>
              <a:rPr lang="en-IE" altLang="zh-CN" dirty="0"/>
              <a:t>1933</a:t>
            </a:r>
            <a:r>
              <a:rPr lang="zh-CN" altLang="en-US" dirty="0"/>
              <a:t>年，日本汽车走向大生产的大趋势下，尼桑也在这时成立。在二战之后，尼桑由于自己的产能底下，濒临破产，还是在日本政府的贷款和美国军队的订单下才得救。在接下来的</a:t>
            </a:r>
            <a:r>
              <a:rPr lang="en-IE" altLang="zh-CN" dirty="0"/>
              <a:t>50</a:t>
            </a:r>
            <a:r>
              <a:rPr lang="zh-CN" altLang="en-US" dirty="0"/>
              <a:t>年代到</a:t>
            </a:r>
            <a:r>
              <a:rPr lang="en-IE" altLang="zh-CN" dirty="0"/>
              <a:t>80</a:t>
            </a:r>
            <a:r>
              <a:rPr lang="zh-CN" altLang="en-US" dirty="0"/>
              <a:t>年代，尼桑进行了一系列的战略转型，从最初的重度依赖美国的技术转移，到发展自己的</a:t>
            </a:r>
            <a:r>
              <a:rPr lang="en-US" altLang="zh-CN" dirty="0"/>
              <a:t>R&amp;D</a:t>
            </a:r>
            <a:r>
              <a:rPr lang="zh-CN" altLang="en-US" dirty="0"/>
              <a:t>研究与发展战略，到</a:t>
            </a:r>
            <a:r>
              <a:rPr lang="en-IE" altLang="zh-CN" dirty="0"/>
              <a:t>80</a:t>
            </a:r>
            <a:r>
              <a:rPr lang="zh-CN" altLang="en-US" dirty="0"/>
              <a:t>年代的大量出口，尼桑和其他日本车企慢慢走向了全球化的战略格局。直到</a:t>
            </a:r>
            <a:r>
              <a:rPr lang="en-IE" altLang="zh-CN" dirty="0"/>
              <a:t>90</a:t>
            </a:r>
            <a:r>
              <a:rPr lang="zh-CN" altLang="en-US" dirty="0"/>
              <a:t>年代的日本经济危机，尼桑又一次陷入破产的泥潭，最后靠着和法国雷诺的联盟，得到雷诺的支持才得与喘息，并且在</a:t>
            </a:r>
            <a:r>
              <a:rPr lang="en-IE" altLang="zh-CN" dirty="0"/>
              <a:t>08</a:t>
            </a:r>
            <a:r>
              <a:rPr lang="zh-CN" altLang="en-US" dirty="0"/>
              <a:t>年全球经济危机时吸取前车之鉴，在</a:t>
            </a:r>
            <a:r>
              <a:rPr lang="en-US" altLang="zh-CN" dirty="0"/>
              <a:t>Nissan</a:t>
            </a:r>
            <a:r>
              <a:rPr lang="zh-CN" altLang="en-US" dirty="0"/>
              <a:t>特色的风险管理策略中度过了那段时期。</a:t>
            </a:r>
            <a:endParaRPr lang="en-IE" altLang="zh-CN" dirty="0"/>
          </a:p>
          <a:p>
            <a:pPr eaLnBrk="1" hangingPunct="1">
              <a:spcBef>
                <a:spcPct val="0"/>
              </a:spcBef>
            </a:pPr>
            <a:endParaRPr lang="zh-CN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762F7-1E92-465B-B8F5-05D07364AC3F}" type="slidenum">
              <a:rPr lang="en-US" altLang="zh-CN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在这张图就可以看到，尼桑的流水线走过了一个世纪的发展，已经变得非常成熟和高效了。</a:t>
            </a:r>
            <a:endParaRPr lang="zh-CN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762F7-1E92-465B-B8F5-05D07364AC3F}" type="slidenum">
              <a:rPr lang="en-US" altLang="zh-CN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介绍完尼桑的历史发展，我们就来看看尼桑在发展过程中遇到的风险到底有哪些，不仅有人祸，也就是经济危机，也有天灾。</a:t>
            </a:r>
            <a:endParaRPr lang="zh-CN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首先是尼桑遇到的</a:t>
            </a:r>
            <a:r>
              <a:rPr lang="en-IE" altLang="zh-CN" dirty="0"/>
              <a:t>90</a:t>
            </a:r>
            <a:r>
              <a:rPr lang="zh-CN" altLang="en-US" dirty="0"/>
              <a:t>年代后期的经济危机，那一段时间呗称为日本失落的十年，对日本经济造成了极大的影响，也对汽车行业造成了很大的影响。从图中就可以看到，日本经济的实际</a:t>
            </a:r>
            <a:r>
              <a:rPr lang="en-US" altLang="zh-CN" dirty="0"/>
              <a:t>GDP</a:t>
            </a:r>
            <a:r>
              <a:rPr lang="zh-CN" altLang="en-US" dirty="0"/>
              <a:t>增长率，从二战后的</a:t>
            </a:r>
            <a:r>
              <a:rPr lang="en-IE" altLang="zh-CN" dirty="0"/>
              <a:t>9%</a:t>
            </a:r>
            <a:r>
              <a:rPr lang="zh-CN" altLang="en-US" dirty="0"/>
              <a:t>左右，到七八十年代的</a:t>
            </a:r>
            <a:r>
              <a:rPr lang="en-IE" altLang="zh-CN" dirty="0"/>
              <a:t>4%</a:t>
            </a:r>
            <a:r>
              <a:rPr lang="zh-CN" altLang="en-US" dirty="0"/>
              <a:t>左右，到</a:t>
            </a:r>
            <a:r>
              <a:rPr lang="en-IE" altLang="zh-CN" dirty="0"/>
              <a:t>90</a:t>
            </a:r>
            <a:r>
              <a:rPr lang="zh-CN" altLang="en-US" dirty="0"/>
              <a:t>年代的经济危机已经降到了</a:t>
            </a:r>
            <a:r>
              <a:rPr lang="en-IE" altLang="zh-CN" dirty="0"/>
              <a:t>1%</a:t>
            </a:r>
            <a:r>
              <a:rPr lang="zh-CN" altLang="en-US" dirty="0"/>
              <a:t>。对于尼桑来说，这次经济危机不仅给尼桑债台高筑，它自身的运营问题和商业过程也得不到发展。</a:t>
            </a:r>
            <a:endParaRPr lang="zh-CN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762F7-1E92-465B-B8F5-05D07364AC3F}" type="slidenum">
              <a:rPr lang="en-US" altLang="zh-CN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到</a:t>
            </a:r>
            <a:r>
              <a:rPr lang="en-IE" altLang="zh-CN" dirty="0"/>
              <a:t>2011</a:t>
            </a:r>
            <a:r>
              <a:rPr lang="zh-CN" altLang="en-US" dirty="0"/>
              <a:t>年，日本发生了</a:t>
            </a:r>
            <a:r>
              <a:rPr lang="en-IE" altLang="zh-CN" dirty="0"/>
              <a:t>9</a:t>
            </a:r>
            <a:r>
              <a:rPr lang="zh-CN" altLang="en-US" dirty="0"/>
              <a:t>级大地震，与连带并发的海啸一起狠狠冲击了日本。不仅造成了基础设施的破环，经济上也是一次巨大的冲击。对于尼桑来说一次巨大的冲击，不仅工厂的流水线被毁，生产终止，还殃及了供应链下游的订单交付。所以，尼桑在天灾人祸下，一次次巩固自己的风险管理，不仅没有被危机打垮，反而走到今天成为全球知名的汽车品牌。接下来我的队友将接着介绍尼桑的的风险评估。</a:t>
            </a:r>
            <a:endParaRPr lang="zh-CN" altLang="zh-CN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762F7-1E92-465B-B8F5-05D07364AC3F}" type="slidenum">
              <a:rPr lang="en-US" altLang="zh-CN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083" indent="-307724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0897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23255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15614" indent="-246179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7973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331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92690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85049" indent="-246179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423216-E33B-49AB-8014-56F18A64B9BC}" type="slidenum">
              <a:rPr lang="en-US" altLang="zh-CN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228600"/>
            <a:ext cx="5486400" cy="669926"/>
          </a:xfrm>
        </p:spPr>
        <p:txBody>
          <a:bodyPr/>
          <a:lstStyle>
            <a:lvl1pPr algn="ctr">
              <a:defRPr sz="32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914400"/>
            <a:ext cx="5029200" cy="609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19EF1-33A8-4334-ABFF-19CD52AE5ACD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1E9B3F-207D-4997-AD0E-19BEAC372A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060BE-3DA6-4184-B18C-C40453CCF43A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F7B5F-77D6-4325-A10C-71CD2BFB77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3036D-BE52-423E-8CDC-761260C4360E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032D3-F161-46DC-B970-F563DA2152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60251-9EC6-411A-911F-03245166CF23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605BE-3B03-4A50-97A9-F52CE5833D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8A3DD-8C6F-47B5-BBE1-0A41C6CF58D7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23ADF-BC3F-436D-B921-A61C4BE73A1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83DDE-8A82-48C5-B347-897DC304B812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9DFB5-0C16-4CB9-BB1F-EC7F7A249C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51BFA-7D27-4CCF-95B6-764CB4493AF3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68B60-8EA6-451E-9D51-D98A4272EA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6326D-4982-4BAB-874B-A50EA0454B8E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A1806-B9B6-477D-BCE1-D6F6619FBCB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54BC4-874F-45A9-BD1A-7E487959179C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7F5E0-3C00-4E82-89E4-FBAB1F51F1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5611D-1187-4E04-A680-F35718E5021F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33EBF-D5B9-4ECA-8631-38177AF3A4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D0DC9-5459-446F-A119-D3249DAB97F5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CA5C6-CCAD-4063-967E-2B873238922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147638"/>
            <a:ext cx="6781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Slide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990600"/>
            <a:ext cx="67818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458669-08E8-422A-B9B7-ABB7FBBA6F62}" type="datetime1">
              <a:rPr lang="en-US" altLang="zh-CN" smtClean="0"/>
              <a:t>6/3/2024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97B633F5-0F5F-4544-ADF8-87E3428CF32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rchantsandmechanics.com/2017/04/15/an-economic-history-of-postwar-japan/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uardian.com/business/2011/apr/20/japanese-disasters-cause-fall-in-exports" TargetMode="Externa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191000" cy="669925"/>
          </a:xfrm>
        </p:spPr>
        <p:txBody>
          <a:bodyPr rtlCol="0">
            <a:normAutofit fontScale="90000"/>
          </a:bodyPr>
          <a:lstStyle>
            <a:lvl1pPr algn="ctr">
              <a:defRPr sz="32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/>
              <a:t>Building Operational Resiliency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48400" y="1066800"/>
            <a:ext cx="2819400" cy="1600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 case study of Risk Management of Nissan</a:t>
            </a:r>
            <a:endParaRPr lang="en-US" dirty="0"/>
          </a:p>
        </p:txBody>
      </p:sp>
      <p:sp>
        <p:nvSpPr>
          <p:cNvPr id="2" name="Subtitle 2"/>
          <p:cNvSpPr txBox="1"/>
          <p:nvPr/>
        </p:nvSpPr>
        <p:spPr bwMode="auto">
          <a:xfrm>
            <a:off x="7010400" y="5257800"/>
            <a:ext cx="198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Presenter: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/>
              <a:t>Wang Guozhi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dirty="0"/>
              <a:t>Xiao </a:t>
            </a:r>
            <a:r>
              <a:rPr lang="en-US" dirty="0" err="1"/>
              <a:t>Qiwen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94110-8538-EA26-3561-F8BD7A21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9B3F-207D-4997-AD0E-19BEAC372A8C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Risk Assessment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5875020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600" b="1">
                <a:solidFill>
                  <a:srgbClr val="FFC000"/>
                </a:solidFill>
              </a:rPr>
              <a:t>Sharing information</a:t>
            </a:r>
            <a:endParaRPr lang="en-US" altLang="zh-CN" sz="3600" b="1"/>
          </a:p>
          <a:p>
            <a:r>
              <a:rPr lang="en-US" altLang="zh-CN"/>
              <a:t> </a:t>
            </a:r>
          </a:p>
          <a:p>
            <a:pPr algn="l"/>
            <a:r>
              <a:rPr lang="en-US" altLang="zh-CN" i="1"/>
              <a:t>“... each region was asked to send </a:t>
            </a:r>
            <a:r>
              <a:rPr lang="en-US" altLang="zh-CN" b="1" i="1"/>
              <a:t>two staff members</a:t>
            </a:r>
            <a:r>
              <a:rPr lang="en-US" altLang="zh-CN" i="1"/>
              <a:t> to Japan to gather their own information and to help solve problems holistically...”</a:t>
            </a:r>
          </a:p>
          <a:p>
            <a:pPr algn="l"/>
            <a:endParaRPr lang="en-US" altLang="zh-CN" i="1"/>
          </a:p>
          <a:p>
            <a:pPr algn="ctr"/>
            <a:r>
              <a:rPr lang="en-US" altLang="zh-CN" b="1"/>
              <a:t>Complete </a:t>
            </a:r>
            <a:r>
              <a:rPr lang="en-US" altLang="zh-CN" b="1">
                <a:solidFill>
                  <a:srgbClr val="FFFF00"/>
                </a:solidFill>
              </a:rPr>
              <a:t>Visibility</a:t>
            </a:r>
            <a:endParaRPr lang="en-US" altLang="zh-CN" b="1" i="1">
              <a:solidFill>
                <a:srgbClr val="FFFF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4B60E-26CF-F1FD-9AE1-4E5B95B9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Risk Assessment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5875020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600" b="1">
                <a:solidFill>
                  <a:srgbClr val="FFC000"/>
                </a:solidFill>
              </a:rPr>
              <a:t>Allocating supply</a:t>
            </a:r>
            <a:endParaRPr lang="en-US" altLang="zh-CN" sz="3600" b="1"/>
          </a:p>
          <a:p>
            <a:r>
              <a:rPr lang="en-US" altLang="zh-CN"/>
              <a:t> </a:t>
            </a:r>
          </a:p>
          <a:p>
            <a:pPr algn="l"/>
            <a:r>
              <a:rPr lang="en-US" altLang="zh-CN" i="1"/>
              <a:t>“... The sales, marketing, and the regional supply chain management functions were brought together to identify how to globally allocate supplies to focus on </a:t>
            </a:r>
            <a:r>
              <a:rPr lang="en-US" altLang="zh-CN" b="1" i="1"/>
              <a:t>highest margin goods</a:t>
            </a:r>
            <a:r>
              <a:rPr lang="en-US" altLang="zh-CN" i="1"/>
              <a:t>...”</a:t>
            </a:r>
          </a:p>
          <a:p>
            <a:pPr algn="l"/>
            <a:endParaRPr lang="en-US" altLang="zh-CN" i="1"/>
          </a:p>
          <a:p>
            <a:pPr algn="ctr"/>
            <a:endParaRPr lang="en-US" altLang="zh-CN" b="1" i="1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4267200"/>
            <a:ext cx="1600200" cy="762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Integrated GPS</a:t>
            </a:r>
          </a:p>
        </p:txBody>
      </p:sp>
      <p:sp>
        <p:nvSpPr>
          <p:cNvPr id="4" name="下箭头 3"/>
          <p:cNvSpPr/>
          <p:nvPr/>
        </p:nvSpPr>
        <p:spPr>
          <a:xfrm>
            <a:off x="2133600" y="4038600"/>
            <a:ext cx="304800" cy="1371600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3124200" y="3632200"/>
            <a:ext cx="1600200" cy="9474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High-end</a:t>
            </a:r>
          </a:p>
          <a:p>
            <a:pPr algn="ctr"/>
            <a:r>
              <a:rPr lang="en-US" altLang="zh-CN"/>
              <a:t>high-margin models</a:t>
            </a: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124200" y="4833620"/>
            <a:ext cx="1600200" cy="9474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Low-end</a:t>
            </a:r>
          </a:p>
          <a:p>
            <a:pPr algn="ctr"/>
            <a:r>
              <a:rPr lang="en-US" altLang="zh-CN"/>
              <a:t>low-margin models</a:t>
            </a:r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 flipV="1">
            <a:off x="2427605" y="4105910"/>
            <a:ext cx="696595" cy="43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8" idx="1"/>
          </p:cNvCxnSpPr>
          <p:nvPr/>
        </p:nvCxnSpPr>
        <p:spPr>
          <a:xfrm>
            <a:off x="2432685" y="4561840"/>
            <a:ext cx="691515" cy="74549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乘号 10"/>
          <p:cNvSpPr/>
          <p:nvPr/>
        </p:nvSpPr>
        <p:spPr>
          <a:xfrm rot="2460000">
            <a:off x="2536190" y="4540250"/>
            <a:ext cx="457200" cy="7880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28600" y="5433060"/>
            <a:ext cx="30480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Completed within</a:t>
            </a:r>
          </a:p>
          <a:p>
            <a:r>
              <a:rPr lang="en-US" altLang="zh-CN" sz="4400"/>
              <a:t>2 weeks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93D0-1487-E625-8C2F-279C211B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Risk Assessment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5875020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600" b="1">
                <a:solidFill>
                  <a:srgbClr val="FFC000"/>
                </a:solidFill>
              </a:rPr>
              <a:t>Managing production</a:t>
            </a:r>
            <a:endParaRPr lang="en-US" altLang="zh-CN" sz="3600" b="1"/>
          </a:p>
          <a:p>
            <a:r>
              <a:rPr lang="en-US" altLang="zh-CN"/>
              <a:t> </a:t>
            </a:r>
          </a:p>
          <a:p>
            <a:pPr algn="l"/>
            <a:r>
              <a:rPr lang="en-US" altLang="zh-CN" i="1"/>
              <a:t>“... Management closely considered in-stock and in-transit inventory within their network and slowed production upstream and downstream of anticipated bottlenecks...”</a:t>
            </a:r>
            <a:endParaRPr lang="en-US" altLang="zh-CN" b="1" i="1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57200" y="4191000"/>
            <a:ext cx="1600200" cy="762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Bottleneck production</a:t>
            </a:r>
          </a:p>
        </p:txBody>
      </p:sp>
      <p:sp>
        <p:nvSpPr>
          <p:cNvPr id="4" name="下箭头 3"/>
          <p:cNvSpPr/>
          <p:nvPr>
            <p:custDataLst>
              <p:tags r:id="rId2"/>
            </p:custDataLst>
          </p:nvPr>
        </p:nvSpPr>
        <p:spPr>
          <a:xfrm>
            <a:off x="2133600" y="3962400"/>
            <a:ext cx="304800" cy="1371600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3429000" y="4191000"/>
            <a:ext cx="1600200" cy="762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Costly overtime</a:t>
            </a:r>
          </a:p>
        </p:txBody>
      </p:sp>
      <p:sp>
        <p:nvSpPr>
          <p:cNvPr id="6" name="下箭头 5"/>
          <p:cNvSpPr/>
          <p:nvPr>
            <p:custDataLst>
              <p:tags r:id="rId4"/>
            </p:custDataLst>
          </p:nvPr>
        </p:nvSpPr>
        <p:spPr>
          <a:xfrm>
            <a:off x="5105400" y="3962400"/>
            <a:ext cx="304800" cy="1371600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>
            <p:custDataLst>
              <p:tags r:id="rId5"/>
            </p:custDataLst>
          </p:nvPr>
        </p:nvSpPr>
        <p:spPr>
          <a:xfrm rot="16200000">
            <a:off x="2781300" y="4181475"/>
            <a:ext cx="304800" cy="780415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8600" y="5715000"/>
            <a:ext cx="273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Pulling vacation time into April and May </a:t>
            </a:r>
          </a:p>
        </p:txBody>
      </p:sp>
      <p:sp>
        <p:nvSpPr>
          <p:cNvPr id="9" name="下箭头 8"/>
          <p:cNvSpPr/>
          <p:nvPr>
            <p:custDataLst>
              <p:tags r:id="rId6"/>
            </p:custDataLst>
          </p:nvPr>
        </p:nvSpPr>
        <p:spPr>
          <a:xfrm rot="16200000">
            <a:off x="3314065" y="5705475"/>
            <a:ext cx="304800" cy="780415"/>
          </a:xfrm>
          <a:prstGeom prst="down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74465" y="5410200"/>
            <a:ext cx="3016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</a:rPr>
              <a:t>Free up capacity</a:t>
            </a:r>
            <a:r>
              <a:rPr lang="en-US" altLang="zh-CN"/>
              <a:t> later in summer when upstream bottlenecks were projected to have cleared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4086E1-0659-D7C8-2915-765C7E64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Risk Assessment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5875020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600" b="1">
                <a:solidFill>
                  <a:srgbClr val="FFC000"/>
                </a:solidFill>
              </a:rPr>
              <a:t>Managing production</a:t>
            </a:r>
            <a:endParaRPr lang="en-US" altLang="zh-CN" sz="3600" b="1"/>
          </a:p>
          <a:p>
            <a:r>
              <a:rPr lang="en-US" altLang="zh-CN"/>
              <a:t> </a:t>
            </a:r>
          </a:p>
          <a:p>
            <a:pPr algn="l"/>
            <a:r>
              <a:rPr lang="en-US" altLang="zh-CN" i="1"/>
              <a:t>“... Management closely considered in-stock and in-transit inventory within their network and slowed production upstream and downstream of anticipated bottlenecks...”</a:t>
            </a:r>
            <a:endParaRPr lang="en-US" altLang="zh-CN" b="1" i="1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800" y="3505200"/>
            <a:ext cx="29311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15 days </a:t>
            </a:r>
          </a:p>
          <a:p>
            <a:pPr algn="ctr"/>
            <a:r>
              <a:rPr lang="en-US" altLang="zh-CN" sz="1200"/>
              <a:t>lead-time for ocean transport to the west coast of the US</a:t>
            </a: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350260" y="3505200"/>
            <a:ext cx="29311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5 days </a:t>
            </a:r>
          </a:p>
          <a:p>
            <a:pPr algn="ctr"/>
            <a:r>
              <a:rPr lang="en-US" altLang="zh-CN" sz="1200"/>
              <a:t>to move materials to plants in Tennesse and Mississippi</a:t>
            </a: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600200" y="5181600"/>
            <a:ext cx="35877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20 days </a:t>
            </a:r>
          </a:p>
          <a:p>
            <a:pPr algn="ctr"/>
            <a:r>
              <a:rPr lang="en-US" altLang="zh-CN" sz="1600" b="1"/>
              <a:t>to identify how to access alternative supplies of critical components</a:t>
            </a:r>
          </a:p>
        </p:txBody>
      </p:sp>
      <p:sp>
        <p:nvSpPr>
          <p:cNvPr id="14" name="加号 13"/>
          <p:cNvSpPr/>
          <p:nvPr/>
        </p:nvSpPr>
        <p:spPr>
          <a:xfrm>
            <a:off x="3048000" y="3581400"/>
            <a:ext cx="533400" cy="5334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于号 14"/>
          <p:cNvSpPr/>
          <p:nvPr/>
        </p:nvSpPr>
        <p:spPr>
          <a:xfrm rot="5400000">
            <a:off x="3009900" y="4419600"/>
            <a:ext cx="609600" cy="60960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CB042-EBA7-FA69-7495-F237E957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Risk Assessment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5875020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600" b="1">
                <a:solidFill>
                  <a:srgbClr val="FFC000"/>
                </a:solidFill>
              </a:rPr>
              <a:t>Managing production</a:t>
            </a:r>
            <a:endParaRPr lang="en-US" altLang="zh-CN" sz="3600" b="1"/>
          </a:p>
          <a:p>
            <a:r>
              <a:rPr lang="en-US" altLang="zh-CN"/>
              <a:t> </a:t>
            </a:r>
          </a:p>
          <a:p>
            <a:pPr algn="l"/>
            <a:r>
              <a:rPr lang="en-US" altLang="zh-CN" i="1"/>
              <a:t>“... Management closely considered in-stock and in-transit inventory within their network and slowed production upstream and downstream of anticipated bottlenecks...”</a:t>
            </a:r>
          </a:p>
          <a:p>
            <a:pPr algn="l"/>
            <a:endParaRPr lang="en-US" altLang="zh-CN" b="1" i="1">
              <a:solidFill>
                <a:srgbClr val="FFFF00"/>
              </a:solidFill>
            </a:endParaRPr>
          </a:p>
          <a:p>
            <a:pPr algn="l"/>
            <a:endParaRPr lang="en-US" altLang="zh-CN" b="1" i="1">
              <a:solidFill>
                <a:srgbClr val="FFFF00"/>
              </a:solidFill>
            </a:endParaRPr>
          </a:p>
          <a:p>
            <a:pPr algn="l"/>
            <a:r>
              <a:rPr lang="en-US" altLang="zh-CN" b="1">
                <a:solidFill>
                  <a:schemeClr val="tx1"/>
                </a:solidFill>
              </a:rPr>
              <a:t>... secure air freight </a:t>
            </a:r>
            <a:r>
              <a:rPr lang="en-US" altLang="zh-CN" b="1">
                <a:solidFill>
                  <a:srgbClr val="FFFF00"/>
                </a:solidFill>
              </a:rPr>
              <a:t>out of Japan</a:t>
            </a:r>
            <a:r>
              <a:rPr lang="en-US" altLang="zh-CN" b="1">
                <a:solidFill>
                  <a:schemeClr val="tx1"/>
                </a:solidFill>
              </a:rPr>
              <a:t> to get critical parts out of the country faster and </a:t>
            </a:r>
            <a:r>
              <a:rPr lang="en-US" altLang="zh-CN" b="1">
                <a:solidFill>
                  <a:srgbClr val="FFFF00"/>
                </a:solidFill>
              </a:rPr>
              <a:t>mitigate the reduction of in-transit stocks</a:t>
            </a:r>
            <a:r>
              <a:rPr lang="en-US" altLang="zh-CN" b="1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47E6F-2821-8BCD-7652-0F756B44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Risk Assessment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5875020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3600" b="1">
                <a:solidFill>
                  <a:srgbClr val="FFC000"/>
                </a:solidFill>
              </a:rPr>
              <a:t>Empowering action</a:t>
            </a:r>
            <a:endParaRPr lang="en-US" altLang="zh-CN" sz="3600" b="1"/>
          </a:p>
          <a:p>
            <a:r>
              <a:rPr lang="en-US" altLang="zh-CN"/>
              <a:t> </a:t>
            </a:r>
          </a:p>
          <a:p>
            <a:pPr algn="l"/>
            <a:r>
              <a:rPr lang="en-US" altLang="zh-CN" i="1"/>
              <a:t>“... Management was empowered to make decisions in the field without lengthy analysis from a central authority...”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90830" y="3505200"/>
            <a:ext cx="56324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ym typeface="+mn-ea"/>
              </a:rPr>
              <a:t>Launched </a:t>
            </a:r>
            <a:r>
              <a:rPr lang="en-US" altLang="zh-CN" sz="2400" b="1">
                <a:sym typeface="+mn-ea"/>
              </a:rPr>
              <a:t>Global Disaster Control Headquarters</a:t>
            </a:r>
            <a:r>
              <a:rPr lang="en-US" altLang="zh-CN" sz="2400">
                <a:sym typeface="+mn-ea"/>
              </a:rPr>
              <a:t> just</a:t>
            </a:r>
            <a:endParaRPr lang="en-US" altLang="zh-CN" sz="2400" b="1"/>
          </a:p>
          <a:p>
            <a:pPr algn="ctr"/>
            <a:r>
              <a:rPr lang="en-US" altLang="zh-CN" sz="5400" b="1"/>
              <a:t>15 minutes </a:t>
            </a:r>
          </a:p>
          <a:p>
            <a:pPr algn="ctr"/>
            <a:r>
              <a:rPr lang="en-US" altLang="zh-CN" sz="2400"/>
              <a:t>after the earthquake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9369A-1C67-E27D-ADF1-26AA2AF1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Discussions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6147435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>
                <a:solidFill>
                  <a:srgbClr val="FFC000"/>
                </a:solidFill>
              </a:rPr>
              <a:t>What else could Nissan have done to prepare for and respond to the disaster?</a:t>
            </a:r>
          </a:p>
          <a:p>
            <a:pPr algn="ctr"/>
            <a:endParaRPr lang="en-US" altLang="zh-CN" sz="2400" b="1">
              <a:solidFill>
                <a:srgbClr val="FFC000"/>
              </a:solidFill>
            </a:endParaRPr>
          </a:p>
          <a:p>
            <a:pPr algn="l"/>
            <a:r>
              <a:rPr lang="en-US" altLang="zh-CN" sz="2400" b="1">
                <a:solidFill>
                  <a:schemeClr val="bg1"/>
                </a:solidFill>
              </a:rPr>
              <a:t>Diversify Supply Chain Locations</a:t>
            </a:r>
          </a:p>
          <a:p>
            <a:pPr indent="457200" algn="l"/>
            <a:r>
              <a:rPr lang="en-US" altLang="zh-CN" sz="2400">
                <a:solidFill>
                  <a:schemeClr val="bg1"/>
                </a:solidFill>
              </a:rPr>
              <a:t>Example: </a:t>
            </a:r>
            <a:r>
              <a:rPr lang="en-US" altLang="zh-CN" sz="2400" b="1">
                <a:solidFill>
                  <a:schemeClr val="bg1"/>
                </a:solidFill>
              </a:rPr>
              <a:t>Honda</a:t>
            </a:r>
          </a:p>
          <a:p>
            <a:pPr marL="457200" lvl="1" indent="457200" algn="l"/>
            <a:r>
              <a:rPr lang="en-US" altLang="zh-CN" sz="2400">
                <a:solidFill>
                  <a:schemeClr val="bg1"/>
                </a:solidFill>
              </a:rPr>
              <a:t>Large localized U.S. production</a:t>
            </a: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85800" y="4191000"/>
            <a:ext cx="1600200" cy="9474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Other Countries</a:t>
            </a: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85800" y="5392420"/>
            <a:ext cx="1600200" cy="9474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Japan</a:t>
            </a:r>
          </a:p>
        </p:txBody>
      </p:sp>
      <p:cxnSp>
        <p:nvCxnSpPr>
          <p:cNvPr id="9" name="直接箭头连接符 8"/>
          <p:cNvCxnSpPr/>
          <p:nvPr>
            <p:custDataLst>
              <p:tags r:id="rId3"/>
            </p:custDataLst>
          </p:nvPr>
        </p:nvCxnSpPr>
        <p:spPr>
          <a:xfrm>
            <a:off x="2286000" y="4664710"/>
            <a:ext cx="762000" cy="542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4"/>
            </p:custDataLst>
          </p:nvPr>
        </p:nvCxnSpPr>
        <p:spPr>
          <a:xfrm flipV="1">
            <a:off x="2301875" y="5207000"/>
            <a:ext cx="746125" cy="60833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乘号 10"/>
          <p:cNvSpPr/>
          <p:nvPr>
            <p:custDataLst>
              <p:tags r:id="rId5"/>
            </p:custDataLst>
          </p:nvPr>
        </p:nvSpPr>
        <p:spPr>
          <a:xfrm rot="18780000">
            <a:off x="2412365" y="5127625"/>
            <a:ext cx="457200" cy="7880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3048000" y="4724400"/>
            <a:ext cx="1600200" cy="9474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Demand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01D12-213A-1E8D-57E4-8E6BA553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Discussions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28600" y="1447800"/>
                <a:ext cx="6147435" cy="50304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C000"/>
                    </a:solidFill>
                  </a:rPr>
                  <a:t>How will the operational changes announced in 2012 affect Nissan’s exposure to future disruptions?</a:t>
                </a:r>
              </a:p>
              <a:p>
                <a:pPr algn="ctr"/>
                <a:endParaRPr lang="en-US" altLang="zh-CN" sz="2400">
                  <a:solidFill>
                    <a:schemeClr val="bg1"/>
                  </a:solidFill>
                </a:endParaRPr>
              </a:p>
              <a:p>
                <a:pPr algn="l"/>
                <a:r>
                  <a:rPr lang="en-US" altLang="zh-CN" sz="2400">
                    <a:solidFill>
                      <a:schemeClr val="bg1"/>
                    </a:solidFill>
                  </a:rPr>
                  <a:t>1. Increase local production in the Americas</a:t>
                </a:r>
              </a:p>
              <a:p>
                <a:pPr indent="457200" algn="l"/>
                <a:r>
                  <a:rPr lang="en-US" altLang="zh-CN" sz="2400">
                    <a:solidFill>
                      <a:schemeClr val="bg1"/>
                    </a:solidFill>
                  </a:rPr>
                  <a:t>70%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 sz="2400">
                    <a:solidFill>
                      <a:schemeClr val="bg1"/>
                    </a:solidFill>
                  </a:rPr>
                  <a:t>90%</a:t>
                </a:r>
              </a:p>
              <a:p>
                <a:pPr indent="0" algn="l"/>
                <a:r>
                  <a:rPr lang="en-US" altLang="zh-CN" sz="2400">
                    <a:solidFill>
                      <a:schemeClr val="bg1"/>
                    </a:solidFill>
                  </a:rPr>
                  <a:t>2. Reduce reliance on Japanese-made components in foreign factories</a:t>
                </a:r>
              </a:p>
              <a:p>
                <a:pPr indent="457200" algn="l"/>
                <a:r>
                  <a:rPr lang="en-US" altLang="zh-CN" sz="2400">
                    <a:solidFill>
                      <a:schemeClr val="bg1"/>
                    </a:solidFill>
                  </a:rPr>
                  <a:t>-50% (JP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 sz="2400">
                    <a:solidFill>
                      <a:schemeClr val="bg1"/>
                    </a:solidFill>
                  </a:rPr>
                  <a:t>NA)</a:t>
                </a:r>
              </a:p>
              <a:p>
                <a:pPr indent="0" algn="l"/>
                <a:r>
                  <a:rPr lang="en-US" altLang="zh-CN" sz="2400">
                    <a:solidFill>
                      <a:schemeClr val="bg1"/>
                    </a:solidFill>
                  </a:rPr>
                  <a:t>3. Mitigate supply risk concentration for critical components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6147435" cy="50304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BFC4B-1242-265E-8123-2996514B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Discussions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28600" y="1447800"/>
                <a:ext cx="6147435" cy="50304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C000"/>
                    </a:solidFill>
                  </a:rPr>
                  <a:t>How will the operational changes announced in 2012 affect Nissan’s exposure to future disruptions?</a:t>
                </a:r>
              </a:p>
              <a:p>
                <a:pPr algn="ctr"/>
                <a:endParaRPr lang="en-US" altLang="zh-CN" sz="2400">
                  <a:solidFill>
                    <a:schemeClr val="bg1"/>
                  </a:solidFill>
                </a:endParaRPr>
              </a:p>
              <a:p>
                <a:pPr algn="l"/>
                <a:r>
                  <a:rPr lang="en-US" altLang="zh-CN" sz="2400">
                    <a:solidFill>
                      <a:schemeClr val="bg1"/>
                    </a:solidFill>
                  </a:rPr>
                  <a:t>Increase local production in the Americas</a:t>
                </a:r>
              </a:p>
              <a:p>
                <a:pPr indent="457200" algn="l"/>
                <a:r>
                  <a:rPr lang="en-US" altLang="zh-CN" sz="2400">
                    <a:solidFill>
                      <a:schemeClr val="bg1"/>
                    </a:solidFill>
                  </a:rPr>
                  <a:t>70%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bg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 sz="2400">
                    <a:solidFill>
                      <a:schemeClr val="bg1"/>
                    </a:solidFill>
                  </a:rPr>
                  <a:t>90%</a:t>
                </a:r>
              </a:p>
              <a:p>
                <a:pPr indent="457200" algn="l"/>
                <a:endParaRPr lang="en-US" altLang="zh-CN" sz="2400">
                  <a:solidFill>
                    <a:schemeClr val="bg1"/>
                  </a:solidFill>
                </a:endParaRPr>
              </a:p>
              <a:p>
                <a:pPr indent="0" algn="l"/>
                <a:r>
                  <a:rPr lang="en-US" altLang="zh-CN" sz="2400" i="1">
                    <a:solidFill>
                      <a:schemeClr val="bg1"/>
                    </a:solidFill>
                    <a:sym typeface="+mn-ea"/>
                  </a:rPr>
                  <a:t>1. Less dependent on </a:t>
                </a:r>
                <a:r>
                  <a:rPr lang="en-US" altLang="zh-CN" sz="2400" i="1">
                    <a:solidFill>
                      <a:srgbClr val="FFFF00"/>
                    </a:solidFill>
                    <a:sym typeface="+mn-ea"/>
                  </a:rPr>
                  <a:t>long and complex supply chains</a:t>
                </a:r>
                <a:r>
                  <a:rPr lang="en-US" altLang="zh-CN" sz="2400" i="1">
                    <a:solidFill>
                      <a:schemeClr val="bg1"/>
                    </a:solidFill>
                    <a:sym typeface="+mn-ea"/>
                  </a:rPr>
                  <a:t> that cross multiple borders. </a:t>
                </a:r>
              </a:p>
              <a:p>
                <a:pPr indent="0" algn="l"/>
                <a:r>
                  <a:rPr lang="en-US" altLang="zh-CN" sz="2400" i="1">
                    <a:solidFill>
                      <a:schemeClr val="bg1"/>
                    </a:solidFill>
                    <a:sym typeface="+mn-ea"/>
                  </a:rPr>
                  <a:t>2. Reduces the potential for </a:t>
                </a:r>
                <a:r>
                  <a:rPr lang="en-US" altLang="zh-CN" sz="2400" i="1">
                    <a:solidFill>
                      <a:srgbClr val="FFFF00"/>
                    </a:solidFill>
                    <a:sym typeface="+mn-ea"/>
                  </a:rPr>
                  <a:t>delays</a:t>
                </a:r>
                <a:r>
                  <a:rPr lang="en-US" altLang="zh-CN" sz="2400" i="1">
                    <a:solidFill>
                      <a:schemeClr val="bg1"/>
                    </a:solidFill>
                    <a:sym typeface="+mn-ea"/>
                  </a:rPr>
                  <a:t> and disruptions caused by international logistics issues, trade disputes, or regional political instability.</a:t>
                </a:r>
                <a:endParaRPr lang="en-US" altLang="zh-CN" sz="2400" i="1">
                  <a:solidFill>
                    <a:schemeClr val="bg1"/>
                  </a:solidFill>
                </a:endParaRPr>
              </a:p>
              <a:p>
                <a:pPr indent="0" algn="l"/>
                <a:endParaRPr lang="en-US" altLang="zh-CN" sz="2400">
                  <a:solidFill>
                    <a:schemeClr val="bg1"/>
                  </a:solidFill>
                </a:endParaRPr>
              </a:p>
              <a:p>
                <a:pPr indent="0" algn="l"/>
                <a:endParaRPr lang="en-US" altLang="zh-CN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6147435" cy="5030470"/>
              </a:xfrm>
              <a:prstGeom prst="rect">
                <a:avLst/>
              </a:prstGeom>
              <a:blipFill rotWithShape="1">
                <a:blip r:embed="rId3"/>
                <a:stretch>
                  <a:fillRect b="-9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5BF2DC-A330-A306-64FB-CCCCBC99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Discussions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6147435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>
                <a:solidFill>
                  <a:srgbClr val="FFC000"/>
                </a:solidFill>
              </a:rPr>
              <a:t>How will the operational changes announced in 2012 affect Nissan’s exposure to future disruptions?</a:t>
            </a:r>
          </a:p>
          <a:p>
            <a:pPr algn="ctr"/>
            <a:endParaRPr lang="en-US" altLang="zh-CN" sz="2400">
              <a:solidFill>
                <a:schemeClr val="bg1"/>
              </a:solidFill>
            </a:endParaRPr>
          </a:p>
          <a:p>
            <a:pPr indent="0" algn="l"/>
            <a:r>
              <a:rPr lang="en-US" altLang="zh-CN" sz="2400">
                <a:solidFill>
                  <a:schemeClr val="bg1"/>
                </a:solidFill>
              </a:rPr>
              <a:t>Reduce reliance on Japanese-made components in foreign factories</a:t>
            </a:r>
          </a:p>
          <a:p>
            <a:pPr indent="0" algn="l"/>
            <a:endParaRPr lang="en-US" altLang="zh-CN" sz="2400">
              <a:solidFill>
                <a:schemeClr val="bg1"/>
              </a:solidFill>
            </a:endParaRPr>
          </a:p>
          <a:p>
            <a:pPr indent="0" algn="l"/>
            <a:r>
              <a:rPr lang="en-US" altLang="zh-CN" sz="2400" i="1">
                <a:solidFill>
                  <a:schemeClr val="bg1"/>
                </a:solidFill>
              </a:rPr>
              <a:t>Encourages the development of a </a:t>
            </a:r>
            <a:r>
              <a:rPr lang="en-US" altLang="zh-CN" sz="2400" i="1">
                <a:solidFill>
                  <a:srgbClr val="FFFF00"/>
                </a:solidFill>
              </a:rPr>
              <a:t>more diverse supplier base</a:t>
            </a:r>
            <a:r>
              <a:rPr lang="en-US" altLang="zh-CN" sz="2400" i="1">
                <a:solidFill>
                  <a:schemeClr val="bg1"/>
                </a:solidFill>
              </a:rPr>
              <a:t>. With critical components sourced from multiple regions, the company can better manage supply risks and avoid bottlenecks if one supplier or region faces issues.</a:t>
            </a:r>
          </a:p>
          <a:p>
            <a:pPr indent="0" algn="l"/>
            <a:endParaRPr lang="en-US" altLang="zh-CN" sz="2400">
              <a:solidFill>
                <a:schemeClr val="bg1"/>
              </a:solidFill>
            </a:endParaRPr>
          </a:p>
          <a:p>
            <a:pPr indent="0" algn="l"/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FF9BF-5CAD-5D00-665B-150744DF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400" dirty="0">
                <a:solidFill>
                  <a:srgbClr val="FFFFFF"/>
                </a:solidFill>
              </a:rPr>
              <a:t>Introduction of Nissan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4400" dirty="0">
                <a:solidFill>
                  <a:srgbClr val="FFFFFF"/>
                </a:solidFill>
              </a:rPr>
              <a:t>Risk Analysis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4400" dirty="0">
                <a:solidFill>
                  <a:srgbClr val="FFFFFF"/>
                </a:solidFill>
              </a:rPr>
              <a:t>Risk Assessment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4400" dirty="0">
                <a:solidFill>
                  <a:srgbClr val="FFFFFF"/>
                </a:solidFill>
              </a:rPr>
              <a:t>Discussions</a:t>
            </a: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72390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045E7F-1AE1-C8F1-E62F-3FEF477A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Discussions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6147435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>
                <a:solidFill>
                  <a:srgbClr val="FFC000"/>
                </a:solidFill>
              </a:rPr>
              <a:t>How will the operational changes announced in 2012 affect Nissan’s exposure to future disruptions?</a:t>
            </a:r>
          </a:p>
          <a:p>
            <a:pPr algn="ctr"/>
            <a:endParaRPr lang="en-US" altLang="zh-CN" sz="2400">
              <a:solidFill>
                <a:schemeClr val="bg1"/>
              </a:solidFill>
            </a:endParaRPr>
          </a:p>
          <a:p>
            <a:pPr indent="0" algn="l"/>
            <a:r>
              <a:rPr lang="en-US" altLang="zh-CN" sz="2400">
                <a:solidFill>
                  <a:schemeClr val="bg1"/>
                </a:solidFill>
              </a:rPr>
              <a:t>Mitigate supply risk concentration for critical components</a:t>
            </a:r>
          </a:p>
          <a:p>
            <a:pPr indent="0" algn="l"/>
            <a:endParaRPr lang="en-US" altLang="zh-CN" sz="2400">
              <a:solidFill>
                <a:schemeClr val="bg1"/>
              </a:solidFill>
            </a:endParaRPr>
          </a:p>
          <a:p>
            <a:pPr indent="0" algn="l"/>
            <a:r>
              <a:rPr lang="en-US" altLang="zh-CN" sz="2400" i="1">
                <a:solidFill>
                  <a:srgbClr val="FFFF00"/>
                </a:solidFill>
              </a:rPr>
              <a:t>Contingency plans</a:t>
            </a:r>
            <a:r>
              <a:rPr lang="en-US" altLang="zh-CN" sz="2400" i="1">
                <a:solidFill>
                  <a:schemeClr val="bg1"/>
                </a:solidFill>
              </a:rPr>
              <a:t> in place for the most essential parts of its production process. </a:t>
            </a:r>
            <a:r>
              <a:rPr lang="en-US" altLang="zh-CN" sz="2400" i="1">
                <a:solidFill>
                  <a:srgbClr val="FFFF00"/>
                </a:solidFill>
              </a:rPr>
              <a:t>Reduces the risk</a:t>
            </a:r>
            <a:r>
              <a:rPr lang="en-US" altLang="zh-CN" sz="2400" i="1">
                <a:solidFill>
                  <a:schemeClr val="bg1"/>
                </a:solidFill>
              </a:rPr>
              <a:t> of production halts due to shortages of vital components.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126A19-AE3A-FFF1-4C6D-FC114E9C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1208" y="2829560"/>
            <a:ext cx="5061585" cy="1198880"/>
          </a:xfrm>
          <a:prstGeom prst="rect">
            <a:avLst/>
          </a:prstGeom>
          <a:noFill/>
          <a:ln>
            <a:noFill/>
          </a:ln>
          <a:effectLst>
            <a:glow rad="1905000">
              <a:schemeClr val="accent1">
                <a:alpha val="40000"/>
              </a:schemeClr>
            </a:glow>
            <a:outerShdw dist="50800" dir="5400000" sx="108000" sy="108000" algn="ctr" rotWithShape="0">
              <a:srgbClr val="000000">
                <a:alpha val="100000"/>
              </a:srgbClr>
            </a:outerShdw>
            <a:reflection stA="45000" endPos="67000" dist="50800" dir="5400000" sy="-100000" algn="bl" rotWithShape="0"/>
          </a:effectLst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7BD22-E73D-054D-76D7-3692FBB6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E9B3F-207D-4997-AD0E-19BEAC372A8C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Introduction of Nissan</a:t>
            </a:r>
          </a:p>
        </p:txBody>
      </p:sp>
      <p:pic>
        <p:nvPicPr>
          <p:cNvPr id="1026" name="Picture 2" descr="Niss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0837"/>
            <a:ext cx="2133600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84DD4-014B-12EF-0125-283FCE48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393" y="76201"/>
            <a:ext cx="6781800" cy="1143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E" dirty="0">
                <a:solidFill>
                  <a:schemeClr val="bg1">
                    <a:lumMod val="10000"/>
                  </a:schemeClr>
                </a:solidFill>
              </a:rPr>
              <a:t>History of Nissan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866900" y="1143000"/>
          <a:ext cx="7200900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878E7-E2C6-C56B-5D8F-AEB62F98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81800" cy="1143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E" dirty="0">
                <a:solidFill>
                  <a:schemeClr val="bg1">
                    <a:lumMod val="10000"/>
                  </a:schemeClr>
                </a:solidFill>
              </a:rPr>
              <a:t>History of Nissan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</p:txBody>
      </p:sp>
      <p:pic>
        <p:nvPicPr>
          <p:cNvPr id="2054" name="Picture 6" descr="Nissan Motor Corporatio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3943351" cy="2766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733800"/>
            <a:ext cx="4479721" cy="2981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924551" y="1970629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chemeClr val="bg1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 Streamline factory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52578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000" b="1" dirty="0">
                <a:solidFill>
                  <a:schemeClr val="bg1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Streamline 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71757-F334-84F9-58F2-CC7C6D62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Risk Analysis</a:t>
            </a:r>
            <a:br>
              <a:rPr lang="en-US" altLang="zh-CN" sz="4800" dirty="0">
                <a:solidFill>
                  <a:srgbClr val="FFFFFF"/>
                </a:solidFill>
              </a:rPr>
            </a:br>
            <a:r>
              <a:rPr lang="en-US" altLang="zh-CN" sz="2400" dirty="0">
                <a:solidFill>
                  <a:srgbClr val="FFFFFF"/>
                </a:solidFill>
              </a:rPr>
              <a:t>Financial Crisis and Disaster</a:t>
            </a:r>
            <a:endParaRPr lang="en-US" altLang="zh-CN" sz="48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Carlos Ghosn: Four charts on the Nissa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190875"/>
            <a:ext cx="2324100" cy="1962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Auto Industry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2971800" cy="1543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48FB6A-9FD9-8E90-DCDE-2746D25D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Late 1990s Financial Crisis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010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solidFill>
                  <a:srgbClr val="191919"/>
                </a:solidFill>
              </a:rPr>
              <a:t>Overview of the Crisis: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Japan's "Lost Decade" economic stagnation.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Severe impact on the automotive industry.</a:t>
            </a: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IE" altLang="zh-CN" sz="2200" dirty="0">
                <a:solidFill>
                  <a:srgbClr val="191919"/>
                </a:solidFill>
              </a:rPr>
              <a:t>Impact on Nissan: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Significant financial losses and debt.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Operational inefficiencies and outdated processes.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Complex product lines increased costs.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Declining market share.</a:t>
            </a:r>
            <a:endParaRPr lang="en-US" altLang="zh-CN" sz="18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</p:txBody>
      </p:sp>
      <p:pic>
        <p:nvPicPr>
          <p:cNvPr id="4098" name="Picture 2" descr="An Economic History of Postwar Japa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4067143"/>
            <a:ext cx="4457700" cy="2381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3200400" y="6476997"/>
            <a:ext cx="45720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IE" sz="1000" dirty="0">
                <a:solidFill>
                  <a:srgbClr val="191919"/>
                </a:solidFill>
                <a:latin typeface="+mn-lt"/>
                <a:cs typeface="+mn-cs"/>
              </a:rPr>
              <a:t>Figure source: </a:t>
            </a:r>
            <a:r>
              <a:rPr lang="en-IE" sz="1000" dirty="0">
                <a:solidFill>
                  <a:srgbClr val="191919"/>
                </a:solidFill>
                <a:latin typeface="+mn-lt"/>
                <a:cs typeface="+mn-cs"/>
                <a:hlinkClick r:id="rId5"/>
              </a:rPr>
              <a:t>https://merchantsandmechanics.com/2017/04/15/an-economic-history-of-postwar-japan/</a:t>
            </a:r>
            <a:endParaRPr lang="en-IE" sz="1000" dirty="0">
              <a:solidFill>
                <a:srgbClr val="191919"/>
              </a:solidFill>
              <a:latin typeface="+mn-lt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CA4DB-A777-A0BA-0FD5-787ACE84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7239000" cy="1143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E" dirty="0">
                <a:solidFill>
                  <a:schemeClr val="bg1">
                    <a:lumMod val="10000"/>
                  </a:schemeClr>
                </a:solidFill>
              </a:rPr>
              <a:t>2011 Japan Earthquake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0104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200" dirty="0">
                <a:solidFill>
                  <a:srgbClr val="191919"/>
                </a:solidFill>
              </a:rPr>
              <a:t>Overview of the Disaster: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9.0 magnitude earthquake and tsunami.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Significant infrastructure damage.</a:t>
            </a: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IE" altLang="zh-CN" sz="2200" dirty="0">
                <a:solidFill>
                  <a:srgbClr val="191919"/>
                </a:solidFill>
              </a:rPr>
              <a:t>Impact on Nissan: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Facility damage and supply chain disruption.</a:t>
            </a:r>
          </a:p>
          <a:p>
            <a:pPr lvl="1" eaLnBrk="1" hangingPunct="1">
              <a:lnSpc>
                <a:spcPct val="80000"/>
              </a:lnSpc>
            </a:pPr>
            <a:r>
              <a:rPr lang="en-IE" altLang="zh-CN" sz="1800" dirty="0">
                <a:solidFill>
                  <a:srgbClr val="191919"/>
                </a:solidFill>
              </a:rPr>
              <a:t>Temporary production halts.</a:t>
            </a: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191919"/>
              </a:solidFill>
            </a:endParaRPr>
          </a:p>
        </p:txBody>
      </p:sp>
      <p:pic>
        <p:nvPicPr>
          <p:cNvPr id="5122" name="Picture 2" descr="Damaged Toyota ca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29000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6096000"/>
            <a:ext cx="43815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IE" sz="1000" dirty="0">
                <a:solidFill>
                  <a:srgbClr val="191919"/>
                </a:solidFill>
                <a:latin typeface="+mn-lt"/>
                <a:cs typeface="+mn-cs"/>
              </a:rPr>
              <a:t>Figure source: </a:t>
            </a:r>
            <a:r>
              <a:rPr lang="en-IE" sz="1000" dirty="0">
                <a:solidFill>
                  <a:srgbClr val="191919"/>
                </a:solidFill>
                <a:latin typeface="+mn-lt"/>
                <a:cs typeface="+mn-cs"/>
                <a:hlinkClick r:id="rId5"/>
              </a:rPr>
              <a:t>https://www.theguardian.com/business/2011/apr/20/japanese-disasters-cause-fall-in-exports</a:t>
            </a:r>
            <a:endParaRPr lang="en-IE" sz="1000" dirty="0">
              <a:solidFill>
                <a:srgbClr val="191919"/>
              </a:solidFill>
              <a:latin typeface="+mn-lt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C1983-0AFC-BDBC-772B-2A58489B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1"/>
          <p:cNvSpPr>
            <a:spLocks noGrp="1"/>
          </p:cNvSpPr>
          <p:nvPr>
            <p:ph idx="1"/>
          </p:nvPr>
        </p:nvSpPr>
        <p:spPr>
          <a:xfrm>
            <a:off x="76200" y="2133600"/>
            <a:ext cx="67818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>
              <a:solidFill>
                <a:srgbClr val="FFFFF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  <a:p>
            <a:pPr eaLnBrk="1" hangingPunct="1">
              <a:lnSpc>
                <a:spcPct val="80000"/>
              </a:lnSpc>
            </a:pPr>
            <a:endParaRPr lang="en-US" altLang="zh-CN" sz="2200" dirty="0"/>
          </a:p>
        </p:txBody>
      </p:sp>
      <p:sp>
        <p:nvSpPr>
          <p:cNvPr id="6147" name="Title 2"/>
          <p:cNvSpPr>
            <a:spLocks noGrp="1"/>
          </p:cNvSpPr>
          <p:nvPr>
            <p:ph type="title"/>
          </p:nvPr>
        </p:nvSpPr>
        <p:spPr>
          <a:xfrm>
            <a:off x="76200" y="7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4800" dirty="0">
                <a:solidFill>
                  <a:srgbClr val="FFFFFF"/>
                </a:solidFill>
              </a:rPr>
              <a:t>Risk Assessment</a:t>
            </a:r>
            <a:br>
              <a:rPr lang="en-US" altLang="zh-CN" sz="4800" dirty="0">
                <a:solidFill>
                  <a:srgbClr val="FFFFFF"/>
                </a:solidFill>
              </a:rPr>
            </a:br>
            <a:endParaRPr lang="en-US" altLang="zh-CN" sz="48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" y="1447800"/>
            <a:ext cx="8449945" cy="5030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b="1">
                <a:solidFill>
                  <a:schemeClr val="tx1"/>
                </a:solidFill>
              </a:rPr>
              <a:t>Toyota       Nissan      Honda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3510" y="2256790"/>
            <a:ext cx="243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Large size,</a:t>
            </a:r>
          </a:p>
          <a:p>
            <a:pPr algn="ctr"/>
            <a:r>
              <a:rPr lang="en-US" altLang="zh-CN"/>
              <a:t>High rate of Japanese production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95600" y="2286000"/>
            <a:ext cx="243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Several plants close to the disaster area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647690" y="2286000"/>
            <a:ext cx="2438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Production in the US but constraints in its supply chain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81200" y="3665220"/>
            <a:ext cx="4544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“... Most of the steps we have taken... have been continuations of strategies, priorities and plans that were already in place...”</a:t>
            </a:r>
          </a:p>
        </p:txBody>
      </p:sp>
      <p:sp>
        <p:nvSpPr>
          <p:cNvPr id="7" name="下箭头 6"/>
          <p:cNvSpPr/>
          <p:nvPr/>
        </p:nvSpPr>
        <p:spPr>
          <a:xfrm>
            <a:off x="3962400" y="2971800"/>
            <a:ext cx="544195" cy="762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D983AB-C480-007A-61BC-895DF14E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05BE-3B03-4A50-97A9-F52CE5833D07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FmZWIzNDg2MmIzZjExOTIzMmViNTBmYTMwYTk0Z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rgbClr val="FFFFFF"/>
      </a:lt1>
      <a:dk2>
        <a:srgbClr val="FFFFFF"/>
      </a:dk2>
      <a:lt2>
        <a:srgbClr val="41616C"/>
      </a:lt2>
      <a:accent1>
        <a:srgbClr val="765A25"/>
      </a:accent1>
      <a:accent2>
        <a:srgbClr val="426422"/>
      </a:accent2>
      <a:accent3>
        <a:srgbClr val="FFFFFF"/>
      </a:accent3>
      <a:accent4>
        <a:srgbClr val="8064A2"/>
      </a:accent4>
      <a:accent5>
        <a:srgbClr val="FFC000"/>
      </a:accent5>
      <a:accent6>
        <a:srgbClr val="FFFFFF"/>
      </a:accent6>
      <a:hlink>
        <a:srgbClr val="9A6D4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1896</Words>
  <Application>Microsoft Office PowerPoint</Application>
  <PresentationFormat>On-screen Show (4:3)</PresentationFormat>
  <Paragraphs>281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Cambria Math</vt:lpstr>
      <vt:lpstr>Tahoma</vt:lpstr>
      <vt:lpstr>Office Theme</vt:lpstr>
      <vt:lpstr>Building Operational Resiliency</vt:lpstr>
      <vt:lpstr>Content</vt:lpstr>
      <vt:lpstr>Introduction of Nissan</vt:lpstr>
      <vt:lpstr>History of Nissan</vt:lpstr>
      <vt:lpstr>History of Nissan</vt:lpstr>
      <vt:lpstr>Risk Analysis Financial Crisis and Disaster</vt:lpstr>
      <vt:lpstr>Late 1990s Financial Crisis</vt:lpstr>
      <vt:lpstr>2011 Japan Earthquake</vt:lpstr>
      <vt:lpstr>Risk Assessment </vt:lpstr>
      <vt:lpstr>Risk Assessment </vt:lpstr>
      <vt:lpstr>Risk Assessment </vt:lpstr>
      <vt:lpstr>Risk Assessment </vt:lpstr>
      <vt:lpstr>Risk Assessment </vt:lpstr>
      <vt:lpstr>Risk Assessment </vt:lpstr>
      <vt:lpstr>Risk Assessment </vt:lpstr>
      <vt:lpstr>Discussions </vt:lpstr>
      <vt:lpstr>Discussions </vt:lpstr>
      <vt:lpstr>Discussions </vt:lpstr>
      <vt:lpstr>Discussions </vt:lpstr>
      <vt:lpstr>Discussions 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user51</dc:creator>
  <cp:lastModifiedBy>Guozhi Wang</cp:lastModifiedBy>
  <cp:revision>102</cp:revision>
  <cp:lastPrinted>2024-06-03T08:55:47Z</cp:lastPrinted>
  <dcterms:created xsi:type="dcterms:W3CDTF">2010-08-04T05:26:00Z</dcterms:created>
  <dcterms:modified xsi:type="dcterms:W3CDTF">2024-06-03T08:58:47Z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996ACB5ECD7F4EF88050F892D443B3A1_12</vt:lpwstr>
  </property>
  <property fmtid="{D5CDD505-2E9C-101B-9397-08002B2CF9AE}" pid="3" name="KSOProductBuildVer">
    <vt:lpwstr>2052-12.1.0.16120</vt:lpwstr>
  </property>
</Properties>
</file>