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3" r:id="rId2"/>
    <p:sldId id="302" r:id="rId3"/>
    <p:sldId id="304" r:id="rId4"/>
    <p:sldId id="305" r:id="rId5"/>
    <p:sldId id="30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EEEE2-532F-49F7-9A56-14492CCAF2F3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C25BF-BEDC-4CF7-B3C4-C7A509942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782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C25BF-BEDC-4CF7-B3C4-C7A509942CE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238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307D6-6A60-DFAC-880A-AF9E00A06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095F21-3953-5647-272A-23C7AB081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B6FD8E-F940-0C4D-E06E-4D8B7AE8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E949-1C0E-4949-9DEB-7BD6AE0402FC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BFA12-333B-D102-DC13-88142A356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0837C7-219E-EFA6-5E09-4018ACDA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1B2D-6669-46F8-9BCC-C8A8B8524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85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D9DA9-1FD0-6662-6452-DA7507E6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338255-465C-FE52-6AA4-FA3AB4A95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D7D777-8EB0-E36C-A04A-51749E55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E949-1C0E-4949-9DEB-7BD6AE0402FC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6A38AC-7571-5BAA-3A8C-C1B97564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D4C59E-3076-4205-129E-53CBB467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1B2D-6669-46F8-9BCC-C8A8B8524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49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8262CC-85F8-3DC7-F988-3D835B113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1D23D-9C69-75E7-847D-7A537F3C9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94C28D-632F-AA4E-AECF-BEF113F6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E949-1C0E-4949-9DEB-7BD6AE0402FC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948512-5359-A54F-E8ED-00FA8F77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9EE731-06C1-31FF-D782-F15404ADE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1B2D-6669-46F8-9BCC-C8A8B8524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08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81B89-6B25-6771-B52C-ABB1E5CE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5F4FB-D9D1-A971-4A22-41F494F0C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21FEDE-50D6-3461-0373-098CC35C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E949-1C0E-4949-9DEB-7BD6AE0402FC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C215FC-7848-91B4-4114-50DFA3BF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9AC4B6-C22A-AEC9-E89B-3067E898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1B2D-6669-46F8-9BCC-C8A8B8524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23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DD888-B7F3-0BEE-2266-ABF34E5A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442C84-24FE-962C-7C00-8486A5BEE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D113E8-6CE0-1231-9366-CA35190D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E949-1C0E-4949-9DEB-7BD6AE0402FC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001308-1E5D-C2AB-5BC2-3AA61BC1C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D7D69-A0D3-F920-4279-0D2755489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1B2D-6669-46F8-9BCC-C8A8B8524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916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668B6-E7CF-B6B9-8FB4-F8F7EC64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91CAF-CAEB-1E47-D2FE-48C9162A3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D31E26-B1DD-08CF-ACDF-126809BEA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7890EA-DF1A-D579-60CF-E1D82797A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E949-1C0E-4949-9DEB-7BD6AE0402FC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A91C5A-0C07-D1B5-E167-A0D4D72A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465A4E-D7AC-898F-7D89-E92A3A90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1B2D-6669-46F8-9BCC-C8A8B8524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63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DDDB5-5772-35F6-5BC2-27B2A914A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BE8D18-0504-F9A3-DD36-1AFD46686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6D0C8F-F760-E577-C58F-2FF8FA5F7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15AC46-AD84-D865-B0B2-B2D79227D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7E2063-C22C-6842-0381-B6E50926D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C07161-FCE2-E180-2AD0-CB0C5E25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E949-1C0E-4949-9DEB-7BD6AE0402FC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C396BA-AD86-AE75-AF96-BD626FF4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06DBB3-0470-86BA-FF6B-780F50C4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1B2D-6669-46F8-9BCC-C8A8B8524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72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F0BA6-9273-BC0B-EAD9-0DC124D2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2C57DA-577E-A9D2-DE51-98C17386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E949-1C0E-4949-9DEB-7BD6AE0402FC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7551CB-4ECC-32F1-D687-67F6F68A4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55F888-FC50-2DC7-0C8D-A54C32F6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1B2D-6669-46F8-9BCC-C8A8B8524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5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71A951-15E7-96CE-7557-00A396F5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E949-1C0E-4949-9DEB-7BD6AE0402FC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B900AE-DC57-01D1-55C7-FB9A6D575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55A947-4B64-0AA7-2477-317C76EC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1B2D-6669-46F8-9BCC-C8A8B8524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62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7E7F8-7D84-3041-91CA-383AD2636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4B7BA-591B-B992-111E-61F8DF3B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7C1790-99B7-9E36-1E2C-6A2AA56A5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3C755A-77DA-6097-83E5-F58F10ED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E949-1C0E-4949-9DEB-7BD6AE0402FC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810B7B-340A-9494-E961-90A65A3AB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D49E4D-5D51-45AC-16B8-49A9A9B3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1B2D-6669-46F8-9BCC-C8A8B8524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01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78EAF-4EE4-FF3E-912F-2B1FB0673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C68706-4BB4-A381-08E6-E95B74DCA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14082B-3BDB-2492-916D-2AC925138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A6F7D6-7A43-5919-9DA6-15CCDC1BD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E949-1C0E-4949-9DEB-7BD6AE0402FC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FB2F39-106D-44DA-880C-526EBC556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1877EC-47C6-4025-35EE-559DE8DD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1B2D-6669-46F8-9BCC-C8A8B8524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686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86A143-FE17-B39A-99EE-96CD3AE3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07C1F0-D2BF-4109-7B08-1FB9DFC3B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39DB10-531C-7A3B-A5EB-D5851F094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2E949-1C0E-4949-9DEB-7BD6AE0402FC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8F3E71-9A43-44BA-125B-4BADADFD3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332CD3-ED1D-9F26-EA18-90495AC5B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21B2D-6669-46F8-9BCC-C8A8B8524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14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70A4A3C-098D-6781-5D39-04A61E6F39B9}"/>
              </a:ext>
            </a:extLst>
          </p:cNvPr>
          <p:cNvSpPr txBox="1"/>
          <p:nvPr/>
        </p:nvSpPr>
        <p:spPr>
          <a:xfrm>
            <a:off x="1177663" y="66858"/>
            <a:ext cx="87022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〇、围棋基础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、围棋的棋盘：棋盘由纵横各</a:t>
            </a:r>
            <a:r>
              <a:rPr lang="en-US" altLang="zh-CN" b="1" dirty="0"/>
              <a:t>19</a:t>
            </a:r>
            <a:r>
              <a:rPr lang="zh-CN" altLang="en-US" dirty="0"/>
              <a:t>条等距离、垂直交叉的平行线构成。形成</a:t>
            </a:r>
            <a:r>
              <a:rPr lang="en-US" altLang="zh-CN" b="1" dirty="0"/>
              <a:t>361</a:t>
            </a:r>
            <a:r>
              <a:rPr lang="zh-CN" altLang="en-US" dirty="0"/>
              <a:t>个交叉点，简称为“</a:t>
            </a:r>
            <a:r>
              <a:rPr lang="zh-CN" altLang="en-US" b="1" dirty="0"/>
              <a:t>点</a:t>
            </a:r>
            <a:r>
              <a:rPr lang="zh-CN" altLang="en-US" dirty="0"/>
              <a:t>”。在棋盘上标有</a:t>
            </a:r>
            <a:r>
              <a:rPr lang="zh-CN" altLang="en-US" b="1" dirty="0"/>
              <a:t>九个小圆点</a:t>
            </a:r>
            <a:r>
              <a:rPr lang="zh-CN" altLang="en-US" dirty="0"/>
              <a:t>，称作“</a:t>
            </a:r>
            <a:r>
              <a:rPr lang="zh-CN" altLang="en-US" b="1" dirty="0"/>
              <a:t>星</a:t>
            </a:r>
            <a:r>
              <a:rPr lang="zh-CN" altLang="en-US" dirty="0"/>
              <a:t>”。中央的星又称“</a:t>
            </a:r>
            <a:r>
              <a:rPr lang="zh-CN" altLang="en-US" b="1" dirty="0"/>
              <a:t>天元</a:t>
            </a:r>
            <a:r>
              <a:rPr lang="zh-CN" altLang="en-US" dirty="0"/>
              <a:t>”。棋盘的顶点称为“</a:t>
            </a:r>
            <a:r>
              <a:rPr lang="zh-CN" altLang="en-US" b="1" dirty="0"/>
              <a:t>角</a:t>
            </a:r>
            <a:r>
              <a:rPr lang="zh-CN" altLang="en-US" dirty="0"/>
              <a:t>”，棋盘的边称为“</a:t>
            </a:r>
            <a:r>
              <a:rPr lang="zh-CN" altLang="en-US" b="1" dirty="0"/>
              <a:t>边</a:t>
            </a:r>
            <a:r>
              <a:rPr lang="zh-CN" altLang="en-US" dirty="0"/>
              <a:t>”。围棋只能下在交叉点上。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、围棋的下法：双方各执一色棋子，黑先白后，交替着一子于棋盘的点上。棋子下定后，不再向其他点移动，称为“</a:t>
            </a:r>
            <a:r>
              <a:rPr lang="zh-CN" altLang="en-US" b="1" dirty="0"/>
              <a:t>落子无悔</a:t>
            </a:r>
            <a:r>
              <a:rPr lang="zh-CN" altLang="en-US" dirty="0"/>
              <a:t>”。</a:t>
            </a:r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、胜负判定：对局结束后，将双方死子清理出盘外后，对任意一方的活棋和活棋围住的点以子为单位进行计数，统称为“</a:t>
            </a:r>
            <a:r>
              <a:rPr lang="zh-CN" altLang="en-US" b="1" dirty="0"/>
              <a:t>目</a:t>
            </a:r>
            <a:r>
              <a:rPr lang="zh-CN" altLang="en-US" dirty="0"/>
              <a:t>”。除特殊情况外，白方超过</a:t>
            </a:r>
            <a:r>
              <a:rPr lang="en-US" altLang="zh-CN" dirty="0"/>
              <a:t>177</a:t>
            </a:r>
            <a:r>
              <a:rPr lang="zh-CN" altLang="en-US" dirty="0"/>
              <a:t>目为胜，黑方超过</a:t>
            </a:r>
            <a:r>
              <a:rPr lang="en-US" altLang="zh-CN" dirty="0"/>
              <a:t>185</a:t>
            </a:r>
            <a:r>
              <a:rPr lang="zh-CN" altLang="en-US" dirty="0"/>
              <a:t>目为胜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D8A24B5-06B1-B7E1-2F54-6CE197CBD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411" y="3206179"/>
            <a:ext cx="3834716" cy="365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9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5D271E1-3E21-D62B-591C-D3B0EC80C1AF}"/>
              </a:ext>
            </a:extLst>
          </p:cNvPr>
          <p:cNvSpPr txBox="1"/>
          <p:nvPr/>
        </p:nvSpPr>
        <p:spPr>
          <a:xfrm>
            <a:off x="1829164" y="108749"/>
            <a:ext cx="87022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一、气与提子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zh-CN" altLang="en-US" b="1" dirty="0"/>
              <a:t>气</a:t>
            </a:r>
            <a:r>
              <a:rPr lang="zh-CN" altLang="en-US" dirty="0"/>
              <a:t>”指的是在棋盘上与棋子靠近并且有直线连接该棋子的交叉点。在围棋对局中，棋子在棋盘上是依赖“</a:t>
            </a:r>
            <a:r>
              <a:rPr lang="zh-CN" altLang="en-US" b="1" dirty="0"/>
              <a:t>气</a:t>
            </a:r>
            <a:r>
              <a:rPr lang="zh-CN" altLang="en-US" dirty="0"/>
              <a:t>”生存的。有气的子可以存活在棋盘上，没有气的子从棋盘上拿走。</a:t>
            </a:r>
          </a:p>
          <a:p>
            <a:endParaRPr lang="zh-CN" altLang="en-US" dirty="0"/>
          </a:p>
          <a:p>
            <a:r>
              <a:rPr lang="zh-CN" altLang="en-US" dirty="0"/>
              <a:t>如图</a:t>
            </a:r>
            <a:r>
              <a:rPr lang="en-US" altLang="zh-CN" dirty="0"/>
              <a:t>1</a:t>
            </a:r>
            <a:r>
              <a:rPr lang="zh-CN" altLang="en-US" dirty="0"/>
              <a:t>，黑棋■三子有</a:t>
            </a:r>
            <a:r>
              <a:rPr lang="en-US" altLang="zh-CN" dirty="0"/>
              <a:t>5</a:t>
            </a:r>
            <a:r>
              <a:rPr lang="zh-CN" altLang="en-US" dirty="0"/>
              <a:t>气</a:t>
            </a:r>
            <a:r>
              <a:rPr lang="en-US" altLang="zh-CN" dirty="0"/>
              <a:t>,</a:t>
            </a:r>
            <a:r>
              <a:rPr lang="zh-CN" altLang="en-US" dirty="0"/>
              <a:t>，○三子有</a:t>
            </a:r>
            <a:r>
              <a:rPr lang="en-US" altLang="zh-CN" dirty="0"/>
              <a:t>3</a:t>
            </a:r>
            <a:r>
              <a:rPr lang="zh-CN" altLang="en-US" dirty="0"/>
              <a:t>气。</a:t>
            </a:r>
            <a:endParaRPr lang="en-US" altLang="zh-CN" dirty="0"/>
          </a:p>
          <a:p>
            <a:r>
              <a:rPr lang="zh-CN" altLang="en-US" dirty="0"/>
              <a:t>如图</a:t>
            </a:r>
            <a:r>
              <a:rPr lang="en-US" altLang="zh-CN" dirty="0"/>
              <a:t>2</a:t>
            </a:r>
            <a:r>
              <a:rPr lang="zh-CN" altLang="en-US" dirty="0"/>
              <a:t>，黑棋三子有</a:t>
            </a:r>
            <a:r>
              <a:rPr lang="en-US" altLang="zh-CN" dirty="0"/>
              <a:t>8</a:t>
            </a:r>
            <a:r>
              <a:rPr lang="zh-CN" altLang="en-US" dirty="0"/>
              <a:t>气。</a:t>
            </a:r>
            <a:endParaRPr lang="en-US" altLang="zh-CN" dirty="0"/>
          </a:p>
          <a:p>
            <a:r>
              <a:rPr lang="zh-CN" altLang="en-US" dirty="0"/>
              <a:t>如图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zh-CN" altLang="en-US" dirty="0"/>
              <a:t>颗白子堵住了黑棋。现在黑棋三子只有</a:t>
            </a:r>
            <a:r>
              <a:rPr lang="en-US" altLang="zh-CN" dirty="0"/>
              <a:t>1</a:t>
            </a:r>
            <a:r>
              <a:rPr lang="zh-CN" altLang="en-US" dirty="0"/>
              <a:t>气。现在轮到白棋行棋，下在</a:t>
            </a:r>
            <a:r>
              <a:rPr lang="en-US" altLang="zh-CN" dirty="0"/>
              <a:t>A</a:t>
            </a:r>
            <a:r>
              <a:rPr lang="zh-CN" altLang="en-US" dirty="0"/>
              <a:t>点。</a:t>
            </a:r>
            <a:endParaRPr lang="en-US" altLang="zh-CN" dirty="0"/>
          </a:p>
          <a:p>
            <a:r>
              <a:rPr lang="zh-CN" altLang="en-US" dirty="0"/>
              <a:t>如图</a:t>
            </a:r>
            <a:r>
              <a:rPr lang="en-US" altLang="zh-CN" dirty="0"/>
              <a:t>4</a:t>
            </a:r>
            <a:r>
              <a:rPr lang="zh-CN" altLang="en-US" dirty="0"/>
              <a:t>，白棋下好后，黑棋三子没有气了，需要将这三颗子从棋盘上拿走。使对方棋子没有气因而从棋盘上拿走的过程称为“提子”。提子是下围棋最快乐的事情。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DACC355-8C80-E25D-0870-B45029AFB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09" y="4215104"/>
            <a:ext cx="2950720" cy="168873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BDAD0DC-9DE5-32D3-C3C2-BFDF877F7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264" y="3804464"/>
            <a:ext cx="1658256" cy="233497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B2633DF-9101-ADD9-11CF-4F86176E1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482" y="3804464"/>
            <a:ext cx="1560711" cy="237764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6DF48E0-B54E-A5AE-36A0-CC52F9351A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3822" y="3804464"/>
            <a:ext cx="1487553" cy="24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8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9168107-C583-340A-B644-3EF53B2C07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72" t="14723" r="20081" b="13089"/>
          <a:stretch/>
        </p:blipFill>
        <p:spPr>
          <a:xfrm>
            <a:off x="3732143" y="575103"/>
            <a:ext cx="3761961" cy="374781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0913BD6-6743-51CD-0481-1632CE62010D}"/>
              </a:ext>
            </a:extLst>
          </p:cNvPr>
          <p:cNvSpPr txBox="1"/>
          <p:nvPr/>
        </p:nvSpPr>
        <p:spPr>
          <a:xfrm>
            <a:off x="3392555" y="4805569"/>
            <a:ext cx="6438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第一题。黑棋先下。如何吃掉白棋的子？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只可以下在</a:t>
            </a:r>
            <a:r>
              <a:rPr lang="en-US" altLang="zh-CN" dirty="0"/>
              <a:t>A</a:t>
            </a:r>
            <a:r>
              <a:rPr lang="zh-CN" altLang="en-US" dirty="0"/>
              <a:t>处，吃掉白棋</a:t>
            </a:r>
            <a:r>
              <a:rPr lang="en-US" altLang="zh-CN" dirty="0"/>
              <a:t>X</a:t>
            </a:r>
            <a:r>
              <a:rPr lang="zh-CN" altLang="en-US" dirty="0"/>
              <a:t>二子。否则无论黑棋下载哪里，白棋都</a:t>
            </a:r>
            <a:r>
              <a:rPr lang="zh-CN" altLang="en-US"/>
              <a:t>可以下在</a:t>
            </a:r>
            <a:r>
              <a:rPr lang="en-US" altLang="zh-CN"/>
              <a:t>A</a:t>
            </a:r>
            <a:r>
              <a:rPr lang="zh-CN" altLang="en-US" dirty="0"/>
              <a:t>处吃掉黑棋</a:t>
            </a:r>
            <a:r>
              <a:rPr lang="en-US" altLang="zh-CN" dirty="0"/>
              <a:t>Y</a:t>
            </a:r>
            <a:r>
              <a:rPr lang="zh-CN" altLang="en-US" dirty="0"/>
              <a:t>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6E9761-7977-4CF0-8DC2-2690C0E5DBB2}"/>
              </a:ext>
            </a:extLst>
          </p:cNvPr>
          <p:cNvSpPr txBox="1"/>
          <p:nvPr/>
        </p:nvSpPr>
        <p:spPr>
          <a:xfrm>
            <a:off x="5670275" y="1991429"/>
            <a:ext cx="41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6A8FAE-2EF8-C23A-3EDE-E53187F301EB}"/>
              </a:ext>
            </a:extLst>
          </p:cNvPr>
          <p:cNvSpPr txBox="1"/>
          <p:nvPr/>
        </p:nvSpPr>
        <p:spPr>
          <a:xfrm>
            <a:off x="5711688" y="1650605"/>
            <a:ext cx="75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X   </a:t>
            </a:r>
            <a:r>
              <a:rPr lang="en-US" altLang="zh-CN" b="1" dirty="0" err="1"/>
              <a:t>X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D628B7-1102-486D-9943-EBC9B2675F20}"/>
              </a:ext>
            </a:extLst>
          </p:cNvPr>
          <p:cNvSpPr txBox="1"/>
          <p:nvPr/>
        </p:nvSpPr>
        <p:spPr>
          <a:xfrm>
            <a:off x="6046304" y="1984802"/>
            <a:ext cx="41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Y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56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5D271E1-3E21-D62B-591C-D3B0EC80C1AF}"/>
              </a:ext>
            </a:extLst>
          </p:cNvPr>
          <p:cNvSpPr txBox="1"/>
          <p:nvPr/>
        </p:nvSpPr>
        <p:spPr>
          <a:xfrm>
            <a:off x="2105469" y="511284"/>
            <a:ext cx="87022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二、禁入点</a:t>
            </a:r>
            <a:endParaRPr lang="en-US" altLang="zh-CN" dirty="0"/>
          </a:p>
          <a:p>
            <a:r>
              <a:rPr lang="zh-CN" altLang="en-US" dirty="0"/>
              <a:t>如某方下子后，该子立即呈无气状态，同时又不能提取对方的棋子使自己变成有气的状态。这个点叫做“禁入点”。</a:t>
            </a:r>
            <a:endParaRPr lang="en-US" altLang="zh-CN" dirty="0"/>
          </a:p>
          <a:p>
            <a:r>
              <a:rPr lang="zh-CN" altLang="en-US" dirty="0"/>
              <a:t>如图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点是黑棋的禁入点。因为黑棋下在</a:t>
            </a:r>
            <a:r>
              <a:rPr lang="en-US" altLang="zh-CN" dirty="0"/>
              <a:t>A</a:t>
            </a:r>
            <a:r>
              <a:rPr lang="zh-CN" altLang="en-US" dirty="0"/>
              <a:t>点后没有气。</a:t>
            </a:r>
            <a:endParaRPr lang="en-US" altLang="zh-CN" dirty="0"/>
          </a:p>
          <a:p>
            <a:r>
              <a:rPr lang="zh-CN" altLang="en-US" dirty="0"/>
              <a:t>如图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点不是黑棋的禁入点，因为黑棋下在</a:t>
            </a:r>
            <a:r>
              <a:rPr lang="en-US" altLang="zh-CN" dirty="0"/>
              <a:t>A</a:t>
            </a:r>
            <a:r>
              <a:rPr lang="zh-CN" altLang="en-US" dirty="0"/>
              <a:t>点后，可以提掉白棋■的子，这样一来，黑棋的子就有气了。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2205399-6BE7-B3F0-E99C-8F5727A0D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257" y="3228251"/>
            <a:ext cx="2426418" cy="264589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E9476A5-B212-4E89-4F92-DC3EF712E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623" y="3269444"/>
            <a:ext cx="2499577" cy="26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20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0913BD6-6743-51CD-0481-1632CE62010D}"/>
              </a:ext>
            </a:extLst>
          </p:cNvPr>
          <p:cNvSpPr txBox="1"/>
          <p:nvPr/>
        </p:nvSpPr>
        <p:spPr>
          <a:xfrm>
            <a:off x="2284342" y="3786808"/>
            <a:ext cx="64380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第二题。（可以分两小问）</a:t>
            </a:r>
            <a:r>
              <a:rPr lang="en-US" altLang="zh-CN" dirty="0"/>
              <a:t>1</a:t>
            </a:r>
            <a:r>
              <a:rPr lang="zh-CN" altLang="en-US" dirty="0"/>
              <a:t>、黑棋先下。如何吃掉白棋的子？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、哪里是黑棋的禁入点？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、黑棋下在</a:t>
            </a:r>
            <a:r>
              <a:rPr lang="en-US" altLang="zh-CN" dirty="0"/>
              <a:t>A</a:t>
            </a:r>
            <a:r>
              <a:rPr lang="zh-CN" altLang="en-US" dirty="0"/>
              <a:t>点，可以吃掉白棋■三子。由于下在</a:t>
            </a:r>
            <a:r>
              <a:rPr lang="en-US" altLang="zh-CN" dirty="0"/>
              <a:t>A</a:t>
            </a:r>
            <a:r>
              <a:rPr lang="zh-CN" altLang="en-US" dirty="0"/>
              <a:t>可以提吃，因此这里不是黑棋的禁入点。不然无论黑棋走在哪里，白棋都可以走在</a:t>
            </a:r>
            <a:r>
              <a:rPr lang="en-US" altLang="zh-CN" dirty="0"/>
              <a:t>A</a:t>
            </a:r>
            <a:r>
              <a:rPr lang="zh-CN" altLang="en-US" dirty="0"/>
              <a:t>点，把黑棋的○三子吃掉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点是黑棋的禁入点。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51FF4C7-8927-6D25-9DAE-CFDA150C6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511" y="582184"/>
            <a:ext cx="4560117" cy="284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27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589</Words>
  <Application>Microsoft Office PowerPoint</Application>
  <PresentationFormat>宽屏</PresentationFormat>
  <Paragraphs>30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正源</dc:creator>
  <cp:lastModifiedBy>王 正源</cp:lastModifiedBy>
  <cp:revision>5</cp:revision>
  <dcterms:created xsi:type="dcterms:W3CDTF">2023-06-07T06:49:22Z</dcterms:created>
  <dcterms:modified xsi:type="dcterms:W3CDTF">2023-06-07T08:18:24Z</dcterms:modified>
</cp:coreProperties>
</file>