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2" r:id="rId3"/>
    <p:sldId id="261" r:id="rId4"/>
    <p:sldId id="263" r:id="rId5"/>
    <p:sldId id="265" r:id="rId6"/>
    <p:sldId id="264" r:id="rId7"/>
    <p:sldId id="258" r:id="rId8"/>
    <p:sldId id="259" r:id="rId9"/>
    <p:sldId id="260" r:id="rId10"/>
    <p:sldId id="257"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74"/>
    <p:restoredTop sz="94653"/>
  </p:normalViewPr>
  <p:slideViewPr>
    <p:cSldViewPr snapToGrid="0">
      <p:cViewPr varScale="1">
        <p:scale>
          <a:sx n="60" d="100"/>
          <a:sy n="60" d="100"/>
        </p:scale>
        <p:origin x="1220" y="4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C0C4CB-CB80-0F4E-A4E1-6CE13D17E8B8}" type="datetimeFigureOut">
              <a:rPr lang="es-CO" smtClean="0"/>
              <a:t>5/10/2025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A3DEE-A031-7346-A2D5-1CD5FE240F22}" type="slidenum">
              <a:rPr lang="es-CO" smtClean="0"/>
              <a:t>‹Nº›</a:t>
            </a:fld>
            <a:endParaRPr lang="es-CO"/>
          </a:p>
        </p:txBody>
      </p:sp>
    </p:spTree>
    <p:extLst>
      <p:ext uri="{BB962C8B-B14F-4D97-AF65-F5344CB8AC3E}">
        <p14:creationId xmlns:p14="http://schemas.microsoft.com/office/powerpoint/2010/main" val="544472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9FD85-6946-66E2-444F-87BDB09E295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B500E44-C265-0292-79B8-149BDA80024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6F8845D-B1EC-A6F3-E3A7-F4059FABBAF4}"/>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E8BC4644-B4FA-C004-6D62-F8DB17DCC27A}"/>
              </a:ext>
            </a:extLst>
          </p:cNvPr>
          <p:cNvSpPr>
            <a:spLocks noGrp="1"/>
          </p:cNvSpPr>
          <p:nvPr>
            <p:ph type="sldNum" sz="quarter" idx="5"/>
          </p:nvPr>
        </p:nvSpPr>
        <p:spPr/>
        <p:txBody>
          <a:bodyPr/>
          <a:lstStyle/>
          <a:p>
            <a:fld id="{1A0A3DEE-A031-7346-A2D5-1CD5FE240F22}" type="slidenum">
              <a:rPr lang="es-CO" smtClean="0"/>
              <a:t>2</a:t>
            </a:fld>
            <a:endParaRPr lang="es-CO"/>
          </a:p>
        </p:txBody>
      </p:sp>
    </p:spTree>
    <p:extLst>
      <p:ext uri="{BB962C8B-B14F-4D97-AF65-F5344CB8AC3E}">
        <p14:creationId xmlns:p14="http://schemas.microsoft.com/office/powerpoint/2010/main" val="1359401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AA457-E0A5-2263-5E2E-48C4CD99ECA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E2ECC64-D1AC-E8AE-6AF3-783A36CBE09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1D2D105-383F-49E2-855C-4B8398612AE7}"/>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81A88AC0-9551-1EE1-4BDB-98666ECD075B}"/>
              </a:ext>
            </a:extLst>
          </p:cNvPr>
          <p:cNvSpPr>
            <a:spLocks noGrp="1"/>
          </p:cNvSpPr>
          <p:nvPr>
            <p:ph type="sldNum" sz="quarter" idx="5"/>
          </p:nvPr>
        </p:nvSpPr>
        <p:spPr/>
        <p:txBody>
          <a:bodyPr/>
          <a:lstStyle/>
          <a:p>
            <a:fld id="{1A0A3DEE-A031-7346-A2D5-1CD5FE240F22}" type="slidenum">
              <a:rPr lang="es-CO" smtClean="0"/>
              <a:t>3</a:t>
            </a:fld>
            <a:endParaRPr lang="es-CO"/>
          </a:p>
        </p:txBody>
      </p:sp>
    </p:spTree>
    <p:extLst>
      <p:ext uri="{BB962C8B-B14F-4D97-AF65-F5344CB8AC3E}">
        <p14:creationId xmlns:p14="http://schemas.microsoft.com/office/powerpoint/2010/main" val="248081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0A252-09DC-733A-D804-67B873082F9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BC7F52D-A54A-2FD2-16EC-9861A23C5FB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DA2B923-46F5-7455-081D-F5D8959D11A2}"/>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12F62834-B21E-2F18-38E0-0E774304D0F7}"/>
              </a:ext>
            </a:extLst>
          </p:cNvPr>
          <p:cNvSpPr>
            <a:spLocks noGrp="1"/>
          </p:cNvSpPr>
          <p:nvPr>
            <p:ph type="sldNum" sz="quarter" idx="5"/>
          </p:nvPr>
        </p:nvSpPr>
        <p:spPr/>
        <p:txBody>
          <a:bodyPr/>
          <a:lstStyle/>
          <a:p>
            <a:fld id="{1A0A3DEE-A031-7346-A2D5-1CD5FE240F22}" type="slidenum">
              <a:rPr lang="es-CO" smtClean="0"/>
              <a:t>4</a:t>
            </a:fld>
            <a:endParaRPr lang="es-CO"/>
          </a:p>
        </p:txBody>
      </p:sp>
    </p:spTree>
    <p:extLst>
      <p:ext uri="{BB962C8B-B14F-4D97-AF65-F5344CB8AC3E}">
        <p14:creationId xmlns:p14="http://schemas.microsoft.com/office/powerpoint/2010/main" val="3308460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24B63-4AF4-9936-9237-7B162D136C4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78C14A07-6BF2-BD57-24BF-78D090853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A14CA7E5-8780-5DEA-783D-E290639C78EB}"/>
              </a:ext>
            </a:extLst>
          </p:cNvPr>
          <p:cNvSpPr>
            <a:spLocks noGrp="1"/>
          </p:cNvSpPr>
          <p:nvPr>
            <p:ph type="dt" sz="half" idx="10"/>
          </p:nvPr>
        </p:nvSpPr>
        <p:spPr/>
        <p:txBody>
          <a:bodyPr/>
          <a:lstStyle/>
          <a:p>
            <a:fld id="{2E6541C1-6CF4-A042-8D06-426C6D8A5D75}" type="datetimeFigureOut">
              <a:rPr lang="es-CO" smtClean="0"/>
              <a:t>5/10/2025</a:t>
            </a:fld>
            <a:endParaRPr lang="es-CO"/>
          </a:p>
        </p:txBody>
      </p:sp>
      <p:sp>
        <p:nvSpPr>
          <p:cNvPr id="5" name="Marcador de pie de página 4">
            <a:extLst>
              <a:ext uri="{FF2B5EF4-FFF2-40B4-BE49-F238E27FC236}">
                <a16:creationId xmlns:a16="http://schemas.microsoft.com/office/drawing/2014/main" id="{C9905ADE-5BED-93F0-8DE0-3CB8CBCD9F6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C4C1AC6-45EC-ED21-D585-971A7EE4E6F9}"/>
              </a:ext>
            </a:extLst>
          </p:cNvPr>
          <p:cNvSpPr>
            <a:spLocks noGrp="1"/>
          </p:cNvSpPr>
          <p:nvPr>
            <p:ph type="sldNum" sz="quarter" idx="12"/>
          </p:nvPr>
        </p:nvSpPr>
        <p:spPr/>
        <p:txBody>
          <a:bodyPr/>
          <a:lstStyle/>
          <a:p>
            <a:fld id="{72FAFA1E-961C-CF42-BCA4-EC41787F6480}" type="slidenum">
              <a:rPr lang="es-CO" smtClean="0"/>
              <a:t>‹Nº›</a:t>
            </a:fld>
            <a:endParaRPr lang="es-CO"/>
          </a:p>
        </p:txBody>
      </p:sp>
    </p:spTree>
    <p:extLst>
      <p:ext uri="{BB962C8B-B14F-4D97-AF65-F5344CB8AC3E}">
        <p14:creationId xmlns:p14="http://schemas.microsoft.com/office/powerpoint/2010/main" val="108468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331D7F-5C8E-6C3A-23A2-CC8A53DAA28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0119EC59-548B-D4D7-77E3-37C3CDC5D2D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F65AF2C-E680-88B3-D917-6AF4AABE2A00}"/>
              </a:ext>
            </a:extLst>
          </p:cNvPr>
          <p:cNvSpPr>
            <a:spLocks noGrp="1"/>
          </p:cNvSpPr>
          <p:nvPr>
            <p:ph type="dt" sz="half" idx="10"/>
          </p:nvPr>
        </p:nvSpPr>
        <p:spPr/>
        <p:txBody>
          <a:bodyPr/>
          <a:lstStyle/>
          <a:p>
            <a:fld id="{2E6541C1-6CF4-A042-8D06-426C6D8A5D75}" type="datetimeFigureOut">
              <a:rPr lang="es-CO" smtClean="0"/>
              <a:t>5/10/2025</a:t>
            </a:fld>
            <a:endParaRPr lang="es-CO"/>
          </a:p>
        </p:txBody>
      </p:sp>
      <p:sp>
        <p:nvSpPr>
          <p:cNvPr id="5" name="Marcador de pie de página 4">
            <a:extLst>
              <a:ext uri="{FF2B5EF4-FFF2-40B4-BE49-F238E27FC236}">
                <a16:creationId xmlns:a16="http://schemas.microsoft.com/office/drawing/2014/main" id="{95296FB2-EFFD-C714-72C0-54C1F67AB71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3B4FDD3-92C6-1A12-DE91-E2D26777AF5A}"/>
              </a:ext>
            </a:extLst>
          </p:cNvPr>
          <p:cNvSpPr>
            <a:spLocks noGrp="1"/>
          </p:cNvSpPr>
          <p:nvPr>
            <p:ph type="sldNum" sz="quarter" idx="12"/>
          </p:nvPr>
        </p:nvSpPr>
        <p:spPr/>
        <p:txBody>
          <a:bodyPr/>
          <a:lstStyle/>
          <a:p>
            <a:fld id="{72FAFA1E-961C-CF42-BCA4-EC41787F6480}" type="slidenum">
              <a:rPr lang="es-CO" smtClean="0"/>
              <a:t>‹Nº›</a:t>
            </a:fld>
            <a:endParaRPr lang="es-CO"/>
          </a:p>
        </p:txBody>
      </p:sp>
    </p:spTree>
    <p:extLst>
      <p:ext uri="{BB962C8B-B14F-4D97-AF65-F5344CB8AC3E}">
        <p14:creationId xmlns:p14="http://schemas.microsoft.com/office/powerpoint/2010/main" val="334604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BC6C177-33FB-DB50-5B86-D428B45932F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F4BAEE6-0489-5713-A0A0-416E67A6234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CE2E98D-57FA-8FE0-2B08-5DB268C2F85B}"/>
              </a:ext>
            </a:extLst>
          </p:cNvPr>
          <p:cNvSpPr>
            <a:spLocks noGrp="1"/>
          </p:cNvSpPr>
          <p:nvPr>
            <p:ph type="dt" sz="half" idx="10"/>
          </p:nvPr>
        </p:nvSpPr>
        <p:spPr/>
        <p:txBody>
          <a:bodyPr/>
          <a:lstStyle/>
          <a:p>
            <a:fld id="{2E6541C1-6CF4-A042-8D06-426C6D8A5D75}" type="datetimeFigureOut">
              <a:rPr lang="es-CO" smtClean="0"/>
              <a:t>5/10/2025</a:t>
            </a:fld>
            <a:endParaRPr lang="es-CO"/>
          </a:p>
        </p:txBody>
      </p:sp>
      <p:sp>
        <p:nvSpPr>
          <p:cNvPr id="5" name="Marcador de pie de página 4">
            <a:extLst>
              <a:ext uri="{FF2B5EF4-FFF2-40B4-BE49-F238E27FC236}">
                <a16:creationId xmlns:a16="http://schemas.microsoft.com/office/drawing/2014/main" id="{648F4D75-8CC5-B133-6AB6-8A213318AE4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455ED7C-F561-6B6B-49DD-2B9B73226BB5}"/>
              </a:ext>
            </a:extLst>
          </p:cNvPr>
          <p:cNvSpPr>
            <a:spLocks noGrp="1"/>
          </p:cNvSpPr>
          <p:nvPr>
            <p:ph type="sldNum" sz="quarter" idx="12"/>
          </p:nvPr>
        </p:nvSpPr>
        <p:spPr/>
        <p:txBody>
          <a:bodyPr/>
          <a:lstStyle/>
          <a:p>
            <a:fld id="{72FAFA1E-961C-CF42-BCA4-EC41787F6480}" type="slidenum">
              <a:rPr lang="es-CO" smtClean="0"/>
              <a:t>‹Nº›</a:t>
            </a:fld>
            <a:endParaRPr lang="es-CO"/>
          </a:p>
        </p:txBody>
      </p:sp>
    </p:spTree>
    <p:extLst>
      <p:ext uri="{BB962C8B-B14F-4D97-AF65-F5344CB8AC3E}">
        <p14:creationId xmlns:p14="http://schemas.microsoft.com/office/powerpoint/2010/main" val="1025732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440578-F3D5-D6F9-9F45-80D4A5699E2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72916D9-76BD-6FF0-515A-546E1806A0B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DD59401-C9C9-EE96-BFC1-F7582E3DAFA6}"/>
              </a:ext>
            </a:extLst>
          </p:cNvPr>
          <p:cNvSpPr>
            <a:spLocks noGrp="1"/>
          </p:cNvSpPr>
          <p:nvPr>
            <p:ph type="dt" sz="half" idx="10"/>
          </p:nvPr>
        </p:nvSpPr>
        <p:spPr/>
        <p:txBody>
          <a:bodyPr/>
          <a:lstStyle/>
          <a:p>
            <a:fld id="{2E6541C1-6CF4-A042-8D06-426C6D8A5D75}" type="datetimeFigureOut">
              <a:rPr lang="es-CO" smtClean="0"/>
              <a:t>5/10/2025</a:t>
            </a:fld>
            <a:endParaRPr lang="es-CO"/>
          </a:p>
        </p:txBody>
      </p:sp>
      <p:sp>
        <p:nvSpPr>
          <p:cNvPr id="5" name="Marcador de pie de página 4">
            <a:extLst>
              <a:ext uri="{FF2B5EF4-FFF2-40B4-BE49-F238E27FC236}">
                <a16:creationId xmlns:a16="http://schemas.microsoft.com/office/drawing/2014/main" id="{AF74F888-A4BC-0AD3-1DB9-2FB3CE2C17B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F19A77B-3823-C327-B8AF-CF787A9A96DF}"/>
              </a:ext>
            </a:extLst>
          </p:cNvPr>
          <p:cNvSpPr>
            <a:spLocks noGrp="1"/>
          </p:cNvSpPr>
          <p:nvPr>
            <p:ph type="sldNum" sz="quarter" idx="12"/>
          </p:nvPr>
        </p:nvSpPr>
        <p:spPr/>
        <p:txBody>
          <a:bodyPr/>
          <a:lstStyle/>
          <a:p>
            <a:fld id="{72FAFA1E-961C-CF42-BCA4-EC41787F6480}" type="slidenum">
              <a:rPr lang="es-CO" smtClean="0"/>
              <a:t>‹Nº›</a:t>
            </a:fld>
            <a:endParaRPr lang="es-CO"/>
          </a:p>
        </p:txBody>
      </p:sp>
    </p:spTree>
    <p:extLst>
      <p:ext uri="{BB962C8B-B14F-4D97-AF65-F5344CB8AC3E}">
        <p14:creationId xmlns:p14="http://schemas.microsoft.com/office/powerpoint/2010/main" val="4257611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F81F7-0C48-38B9-11AE-2025F1A7372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9D452A96-3DA3-027B-6E72-784027EB4A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D0105A2-F3F5-47F7-E179-C995618FCCB2}"/>
              </a:ext>
            </a:extLst>
          </p:cNvPr>
          <p:cNvSpPr>
            <a:spLocks noGrp="1"/>
          </p:cNvSpPr>
          <p:nvPr>
            <p:ph type="dt" sz="half" idx="10"/>
          </p:nvPr>
        </p:nvSpPr>
        <p:spPr/>
        <p:txBody>
          <a:bodyPr/>
          <a:lstStyle/>
          <a:p>
            <a:fld id="{2E6541C1-6CF4-A042-8D06-426C6D8A5D75}" type="datetimeFigureOut">
              <a:rPr lang="es-CO" smtClean="0"/>
              <a:t>5/10/2025</a:t>
            </a:fld>
            <a:endParaRPr lang="es-CO"/>
          </a:p>
        </p:txBody>
      </p:sp>
      <p:sp>
        <p:nvSpPr>
          <p:cNvPr id="5" name="Marcador de pie de página 4">
            <a:extLst>
              <a:ext uri="{FF2B5EF4-FFF2-40B4-BE49-F238E27FC236}">
                <a16:creationId xmlns:a16="http://schemas.microsoft.com/office/drawing/2014/main" id="{11E3A742-2963-A153-C6D2-3FA3869C91D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926B265-423F-41AD-A9CE-F0C60DF21A3A}"/>
              </a:ext>
            </a:extLst>
          </p:cNvPr>
          <p:cNvSpPr>
            <a:spLocks noGrp="1"/>
          </p:cNvSpPr>
          <p:nvPr>
            <p:ph type="sldNum" sz="quarter" idx="12"/>
          </p:nvPr>
        </p:nvSpPr>
        <p:spPr/>
        <p:txBody>
          <a:bodyPr/>
          <a:lstStyle/>
          <a:p>
            <a:fld id="{72FAFA1E-961C-CF42-BCA4-EC41787F6480}" type="slidenum">
              <a:rPr lang="es-CO" smtClean="0"/>
              <a:t>‹Nº›</a:t>
            </a:fld>
            <a:endParaRPr lang="es-CO"/>
          </a:p>
        </p:txBody>
      </p:sp>
    </p:spTree>
    <p:extLst>
      <p:ext uri="{BB962C8B-B14F-4D97-AF65-F5344CB8AC3E}">
        <p14:creationId xmlns:p14="http://schemas.microsoft.com/office/powerpoint/2010/main" val="125551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0C5AF5-B282-8B97-E57A-A49BD31C108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3197047E-E86F-557C-5379-48F1C708639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BD2D10B2-F5F8-E65F-242F-B2A6A4D8FCA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191405D8-F41D-6F81-850C-27C0821315F9}"/>
              </a:ext>
            </a:extLst>
          </p:cNvPr>
          <p:cNvSpPr>
            <a:spLocks noGrp="1"/>
          </p:cNvSpPr>
          <p:nvPr>
            <p:ph type="dt" sz="half" idx="10"/>
          </p:nvPr>
        </p:nvSpPr>
        <p:spPr/>
        <p:txBody>
          <a:bodyPr/>
          <a:lstStyle/>
          <a:p>
            <a:fld id="{2E6541C1-6CF4-A042-8D06-426C6D8A5D75}" type="datetimeFigureOut">
              <a:rPr lang="es-CO" smtClean="0"/>
              <a:t>5/10/2025</a:t>
            </a:fld>
            <a:endParaRPr lang="es-CO"/>
          </a:p>
        </p:txBody>
      </p:sp>
      <p:sp>
        <p:nvSpPr>
          <p:cNvPr id="6" name="Marcador de pie de página 5">
            <a:extLst>
              <a:ext uri="{FF2B5EF4-FFF2-40B4-BE49-F238E27FC236}">
                <a16:creationId xmlns:a16="http://schemas.microsoft.com/office/drawing/2014/main" id="{E44227C7-4C2B-A8DF-BA37-A24CC61D5A2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7BF5325-C77D-DFEC-93FE-06E7C9262359}"/>
              </a:ext>
            </a:extLst>
          </p:cNvPr>
          <p:cNvSpPr>
            <a:spLocks noGrp="1"/>
          </p:cNvSpPr>
          <p:nvPr>
            <p:ph type="sldNum" sz="quarter" idx="12"/>
          </p:nvPr>
        </p:nvSpPr>
        <p:spPr/>
        <p:txBody>
          <a:bodyPr/>
          <a:lstStyle/>
          <a:p>
            <a:fld id="{72FAFA1E-961C-CF42-BCA4-EC41787F6480}" type="slidenum">
              <a:rPr lang="es-CO" smtClean="0"/>
              <a:t>‹Nº›</a:t>
            </a:fld>
            <a:endParaRPr lang="es-CO"/>
          </a:p>
        </p:txBody>
      </p:sp>
    </p:spTree>
    <p:extLst>
      <p:ext uri="{BB962C8B-B14F-4D97-AF65-F5344CB8AC3E}">
        <p14:creationId xmlns:p14="http://schemas.microsoft.com/office/powerpoint/2010/main" val="346001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D26B6-3F5B-868A-EBCA-94CE50D7C60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DEAF320-1775-AB97-AE8D-9226013971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363E69E-576E-4A28-1758-2433E70F89D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D16387D1-9084-FEA0-3FF4-14EB3B56A1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3C79D98-5140-6A2A-F9DE-CA7F22261D5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A28B416B-B8A8-EF95-668A-D1AB00790B96}"/>
              </a:ext>
            </a:extLst>
          </p:cNvPr>
          <p:cNvSpPr>
            <a:spLocks noGrp="1"/>
          </p:cNvSpPr>
          <p:nvPr>
            <p:ph type="dt" sz="half" idx="10"/>
          </p:nvPr>
        </p:nvSpPr>
        <p:spPr/>
        <p:txBody>
          <a:bodyPr/>
          <a:lstStyle/>
          <a:p>
            <a:fld id="{2E6541C1-6CF4-A042-8D06-426C6D8A5D75}" type="datetimeFigureOut">
              <a:rPr lang="es-CO" smtClean="0"/>
              <a:t>5/10/2025</a:t>
            </a:fld>
            <a:endParaRPr lang="es-CO"/>
          </a:p>
        </p:txBody>
      </p:sp>
      <p:sp>
        <p:nvSpPr>
          <p:cNvPr id="8" name="Marcador de pie de página 7">
            <a:extLst>
              <a:ext uri="{FF2B5EF4-FFF2-40B4-BE49-F238E27FC236}">
                <a16:creationId xmlns:a16="http://schemas.microsoft.com/office/drawing/2014/main" id="{4DA76986-7A3A-FC1E-E233-30638D715B2A}"/>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D8C06C6A-4DB8-B446-86BB-2B98A30679A2}"/>
              </a:ext>
            </a:extLst>
          </p:cNvPr>
          <p:cNvSpPr>
            <a:spLocks noGrp="1"/>
          </p:cNvSpPr>
          <p:nvPr>
            <p:ph type="sldNum" sz="quarter" idx="12"/>
          </p:nvPr>
        </p:nvSpPr>
        <p:spPr/>
        <p:txBody>
          <a:bodyPr/>
          <a:lstStyle/>
          <a:p>
            <a:fld id="{72FAFA1E-961C-CF42-BCA4-EC41787F6480}" type="slidenum">
              <a:rPr lang="es-CO" smtClean="0"/>
              <a:t>‹Nº›</a:t>
            </a:fld>
            <a:endParaRPr lang="es-CO"/>
          </a:p>
        </p:txBody>
      </p:sp>
    </p:spTree>
    <p:extLst>
      <p:ext uri="{BB962C8B-B14F-4D97-AF65-F5344CB8AC3E}">
        <p14:creationId xmlns:p14="http://schemas.microsoft.com/office/powerpoint/2010/main" val="2301014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18955-AEDE-0C22-1260-4E20647A780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216FAAE7-A3EF-8AB5-E276-F3DADC2BF9C2}"/>
              </a:ext>
            </a:extLst>
          </p:cNvPr>
          <p:cNvSpPr>
            <a:spLocks noGrp="1"/>
          </p:cNvSpPr>
          <p:nvPr>
            <p:ph type="dt" sz="half" idx="10"/>
          </p:nvPr>
        </p:nvSpPr>
        <p:spPr/>
        <p:txBody>
          <a:bodyPr/>
          <a:lstStyle/>
          <a:p>
            <a:fld id="{2E6541C1-6CF4-A042-8D06-426C6D8A5D75}" type="datetimeFigureOut">
              <a:rPr lang="es-CO" smtClean="0"/>
              <a:t>5/10/2025</a:t>
            </a:fld>
            <a:endParaRPr lang="es-CO"/>
          </a:p>
        </p:txBody>
      </p:sp>
      <p:sp>
        <p:nvSpPr>
          <p:cNvPr id="4" name="Marcador de pie de página 3">
            <a:extLst>
              <a:ext uri="{FF2B5EF4-FFF2-40B4-BE49-F238E27FC236}">
                <a16:creationId xmlns:a16="http://schemas.microsoft.com/office/drawing/2014/main" id="{93932A1A-4922-641E-DC76-EF6E336BAA0E}"/>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A56AB1A-69A6-513D-8E33-B247F2B7C231}"/>
              </a:ext>
            </a:extLst>
          </p:cNvPr>
          <p:cNvSpPr>
            <a:spLocks noGrp="1"/>
          </p:cNvSpPr>
          <p:nvPr>
            <p:ph type="sldNum" sz="quarter" idx="12"/>
          </p:nvPr>
        </p:nvSpPr>
        <p:spPr/>
        <p:txBody>
          <a:bodyPr/>
          <a:lstStyle/>
          <a:p>
            <a:fld id="{72FAFA1E-961C-CF42-BCA4-EC41787F6480}" type="slidenum">
              <a:rPr lang="es-CO" smtClean="0"/>
              <a:t>‹Nº›</a:t>
            </a:fld>
            <a:endParaRPr lang="es-CO"/>
          </a:p>
        </p:txBody>
      </p:sp>
    </p:spTree>
    <p:extLst>
      <p:ext uri="{BB962C8B-B14F-4D97-AF65-F5344CB8AC3E}">
        <p14:creationId xmlns:p14="http://schemas.microsoft.com/office/powerpoint/2010/main" val="146452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F1FDCC9-70DD-AC08-D126-897640D745BE}"/>
              </a:ext>
            </a:extLst>
          </p:cNvPr>
          <p:cNvSpPr>
            <a:spLocks noGrp="1"/>
          </p:cNvSpPr>
          <p:nvPr>
            <p:ph type="dt" sz="half" idx="10"/>
          </p:nvPr>
        </p:nvSpPr>
        <p:spPr/>
        <p:txBody>
          <a:bodyPr/>
          <a:lstStyle/>
          <a:p>
            <a:fld id="{2E6541C1-6CF4-A042-8D06-426C6D8A5D75}" type="datetimeFigureOut">
              <a:rPr lang="es-CO" smtClean="0"/>
              <a:t>5/10/2025</a:t>
            </a:fld>
            <a:endParaRPr lang="es-CO"/>
          </a:p>
        </p:txBody>
      </p:sp>
      <p:sp>
        <p:nvSpPr>
          <p:cNvPr id="3" name="Marcador de pie de página 2">
            <a:extLst>
              <a:ext uri="{FF2B5EF4-FFF2-40B4-BE49-F238E27FC236}">
                <a16:creationId xmlns:a16="http://schemas.microsoft.com/office/drawing/2014/main" id="{F98D79FD-2169-5F3F-240B-FDABD2BB1BF3}"/>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9B33C9E-6C0A-F562-D56A-07D930F1B928}"/>
              </a:ext>
            </a:extLst>
          </p:cNvPr>
          <p:cNvSpPr>
            <a:spLocks noGrp="1"/>
          </p:cNvSpPr>
          <p:nvPr>
            <p:ph type="sldNum" sz="quarter" idx="12"/>
          </p:nvPr>
        </p:nvSpPr>
        <p:spPr/>
        <p:txBody>
          <a:bodyPr/>
          <a:lstStyle/>
          <a:p>
            <a:fld id="{72FAFA1E-961C-CF42-BCA4-EC41787F6480}" type="slidenum">
              <a:rPr lang="es-CO" smtClean="0"/>
              <a:t>‹Nº›</a:t>
            </a:fld>
            <a:endParaRPr lang="es-CO"/>
          </a:p>
        </p:txBody>
      </p:sp>
    </p:spTree>
    <p:extLst>
      <p:ext uri="{BB962C8B-B14F-4D97-AF65-F5344CB8AC3E}">
        <p14:creationId xmlns:p14="http://schemas.microsoft.com/office/powerpoint/2010/main" val="128849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2444F-1383-2FDA-FEB3-0B8AE1B123C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165AB44-871F-CEFA-0AD1-E4E46B4099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A026DCA-FC01-34AF-3F11-139335A59B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978ABB6-C939-A2B3-EFF3-A900ECAC9927}"/>
              </a:ext>
            </a:extLst>
          </p:cNvPr>
          <p:cNvSpPr>
            <a:spLocks noGrp="1"/>
          </p:cNvSpPr>
          <p:nvPr>
            <p:ph type="dt" sz="half" idx="10"/>
          </p:nvPr>
        </p:nvSpPr>
        <p:spPr/>
        <p:txBody>
          <a:bodyPr/>
          <a:lstStyle/>
          <a:p>
            <a:fld id="{2E6541C1-6CF4-A042-8D06-426C6D8A5D75}" type="datetimeFigureOut">
              <a:rPr lang="es-CO" smtClean="0"/>
              <a:t>5/10/2025</a:t>
            </a:fld>
            <a:endParaRPr lang="es-CO"/>
          </a:p>
        </p:txBody>
      </p:sp>
      <p:sp>
        <p:nvSpPr>
          <p:cNvPr id="6" name="Marcador de pie de página 5">
            <a:extLst>
              <a:ext uri="{FF2B5EF4-FFF2-40B4-BE49-F238E27FC236}">
                <a16:creationId xmlns:a16="http://schemas.microsoft.com/office/drawing/2014/main" id="{6295C365-6952-AFE2-65D7-17947981C21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7BA82B8-0B2D-E1CB-E0BA-1A89FA0FF42C}"/>
              </a:ext>
            </a:extLst>
          </p:cNvPr>
          <p:cNvSpPr>
            <a:spLocks noGrp="1"/>
          </p:cNvSpPr>
          <p:nvPr>
            <p:ph type="sldNum" sz="quarter" idx="12"/>
          </p:nvPr>
        </p:nvSpPr>
        <p:spPr/>
        <p:txBody>
          <a:bodyPr/>
          <a:lstStyle/>
          <a:p>
            <a:fld id="{72FAFA1E-961C-CF42-BCA4-EC41787F6480}" type="slidenum">
              <a:rPr lang="es-CO" smtClean="0"/>
              <a:t>‹Nº›</a:t>
            </a:fld>
            <a:endParaRPr lang="es-CO"/>
          </a:p>
        </p:txBody>
      </p:sp>
    </p:spTree>
    <p:extLst>
      <p:ext uri="{BB962C8B-B14F-4D97-AF65-F5344CB8AC3E}">
        <p14:creationId xmlns:p14="http://schemas.microsoft.com/office/powerpoint/2010/main" val="418290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7D10B-4AD2-843D-6A62-934F621B4D5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2EB70A4-8106-25CE-1937-E369568D47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F7FDA35-7E50-17C6-8E34-7975AB09D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C1B73D7-3C63-A519-0375-E368ACF9B205}"/>
              </a:ext>
            </a:extLst>
          </p:cNvPr>
          <p:cNvSpPr>
            <a:spLocks noGrp="1"/>
          </p:cNvSpPr>
          <p:nvPr>
            <p:ph type="dt" sz="half" idx="10"/>
          </p:nvPr>
        </p:nvSpPr>
        <p:spPr/>
        <p:txBody>
          <a:bodyPr/>
          <a:lstStyle/>
          <a:p>
            <a:fld id="{2E6541C1-6CF4-A042-8D06-426C6D8A5D75}" type="datetimeFigureOut">
              <a:rPr lang="es-CO" smtClean="0"/>
              <a:t>5/10/2025</a:t>
            </a:fld>
            <a:endParaRPr lang="es-CO"/>
          </a:p>
        </p:txBody>
      </p:sp>
      <p:sp>
        <p:nvSpPr>
          <p:cNvPr id="6" name="Marcador de pie de página 5">
            <a:extLst>
              <a:ext uri="{FF2B5EF4-FFF2-40B4-BE49-F238E27FC236}">
                <a16:creationId xmlns:a16="http://schemas.microsoft.com/office/drawing/2014/main" id="{D52C8902-12F1-F54A-0A9B-4A19235FF09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4CFCE50-8BFC-C246-4BC0-523F3B90BF24}"/>
              </a:ext>
            </a:extLst>
          </p:cNvPr>
          <p:cNvSpPr>
            <a:spLocks noGrp="1"/>
          </p:cNvSpPr>
          <p:nvPr>
            <p:ph type="sldNum" sz="quarter" idx="12"/>
          </p:nvPr>
        </p:nvSpPr>
        <p:spPr/>
        <p:txBody>
          <a:bodyPr/>
          <a:lstStyle/>
          <a:p>
            <a:fld id="{72FAFA1E-961C-CF42-BCA4-EC41787F6480}" type="slidenum">
              <a:rPr lang="es-CO" smtClean="0"/>
              <a:t>‹Nº›</a:t>
            </a:fld>
            <a:endParaRPr lang="es-CO"/>
          </a:p>
        </p:txBody>
      </p:sp>
    </p:spTree>
    <p:extLst>
      <p:ext uri="{BB962C8B-B14F-4D97-AF65-F5344CB8AC3E}">
        <p14:creationId xmlns:p14="http://schemas.microsoft.com/office/powerpoint/2010/main" val="291755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E1C7D39-716A-C3D5-9E0B-C7E142E323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2A9033A-5123-DB99-C47C-9B04592912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10E0140-AD77-FA8E-9895-E7D92CFB45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6541C1-6CF4-A042-8D06-426C6D8A5D75}" type="datetimeFigureOut">
              <a:rPr lang="es-CO" smtClean="0"/>
              <a:t>5/10/2025</a:t>
            </a:fld>
            <a:endParaRPr lang="es-CO"/>
          </a:p>
        </p:txBody>
      </p:sp>
      <p:sp>
        <p:nvSpPr>
          <p:cNvPr id="5" name="Marcador de pie de página 4">
            <a:extLst>
              <a:ext uri="{FF2B5EF4-FFF2-40B4-BE49-F238E27FC236}">
                <a16:creationId xmlns:a16="http://schemas.microsoft.com/office/drawing/2014/main" id="{89AC374D-8313-87BC-45D0-0319671AB5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951CF761-61AC-E4EE-7E69-533402C70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FAFA1E-961C-CF42-BCA4-EC41787F6480}" type="slidenum">
              <a:rPr lang="es-CO" smtClean="0"/>
              <a:t>‹Nº›</a:t>
            </a:fld>
            <a:endParaRPr lang="es-CO"/>
          </a:p>
        </p:txBody>
      </p:sp>
    </p:spTree>
    <p:extLst>
      <p:ext uri="{BB962C8B-B14F-4D97-AF65-F5344CB8AC3E}">
        <p14:creationId xmlns:p14="http://schemas.microsoft.com/office/powerpoint/2010/main" val="1944896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B8E1F2-B536-21EA-25CC-6E6906354002}"/>
              </a:ext>
            </a:extLst>
          </p:cNvPr>
          <p:cNvSpPr>
            <a:spLocks noGrp="1"/>
          </p:cNvSpPr>
          <p:nvPr>
            <p:ph type="ctrTitle"/>
          </p:nvPr>
        </p:nvSpPr>
        <p:spPr>
          <a:xfrm>
            <a:off x="1524000" y="1122363"/>
            <a:ext cx="8672945" cy="2387600"/>
          </a:xfrm>
        </p:spPr>
        <p:txBody>
          <a:bodyPr/>
          <a:lstStyle/>
          <a:p>
            <a:r>
              <a:rPr lang="es-CO" dirty="0">
                <a:latin typeface="Helvetica" pitchFamily="2" charset="0"/>
              </a:rPr>
              <a:t>EVALUACIÓN DE IMPACTO</a:t>
            </a:r>
          </a:p>
        </p:txBody>
      </p:sp>
      <p:sp>
        <p:nvSpPr>
          <p:cNvPr id="3" name="Subtítulo 2">
            <a:extLst>
              <a:ext uri="{FF2B5EF4-FFF2-40B4-BE49-F238E27FC236}">
                <a16:creationId xmlns:a16="http://schemas.microsoft.com/office/drawing/2014/main" id="{CE4669F3-AA99-6204-566B-68E19BA348BA}"/>
              </a:ext>
            </a:extLst>
          </p:cNvPr>
          <p:cNvSpPr>
            <a:spLocks noGrp="1"/>
          </p:cNvSpPr>
          <p:nvPr>
            <p:ph type="subTitle" idx="1"/>
          </p:nvPr>
        </p:nvSpPr>
        <p:spPr>
          <a:xfrm>
            <a:off x="1524000" y="3602038"/>
            <a:ext cx="8672945" cy="1655762"/>
          </a:xfrm>
        </p:spPr>
        <p:txBody>
          <a:bodyPr/>
          <a:lstStyle/>
          <a:p>
            <a:r>
              <a:rPr lang="es-CO" dirty="0">
                <a:latin typeface="Helvetica" pitchFamily="2" charset="0"/>
              </a:rPr>
              <a:t>ENTREGA No.1</a:t>
            </a:r>
          </a:p>
        </p:txBody>
      </p:sp>
      <p:sp>
        <p:nvSpPr>
          <p:cNvPr id="4" name="Subtítulo 2">
            <a:extLst>
              <a:ext uri="{FF2B5EF4-FFF2-40B4-BE49-F238E27FC236}">
                <a16:creationId xmlns:a16="http://schemas.microsoft.com/office/drawing/2014/main" id="{477F5474-9CDB-906A-D126-17EE258817E2}"/>
              </a:ext>
            </a:extLst>
          </p:cNvPr>
          <p:cNvSpPr txBox="1">
            <a:spLocks/>
          </p:cNvSpPr>
          <p:nvPr/>
        </p:nvSpPr>
        <p:spPr>
          <a:xfrm>
            <a:off x="0" y="5349875"/>
            <a:ext cx="3671455" cy="15081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CO" sz="1800" b="1" dirty="0">
                <a:latin typeface="Helvetica" pitchFamily="2" charset="0"/>
              </a:rPr>
              <a:t>INTEGRANTES:</a:t>
            </a:r>
          </a:p>
          <a:p>
            <a:pPr algn="l"/>
            <a:r>
              <a:rPr lang="es-CO" sz="1800" dirty="0">
                <a:latin typeface="Helvetica" pitchFamily="2" charset="0"/>
              </a:rPr>
              <a:t>JUAN GUILLERMO SANCHEZ</a:t>
            </a:r>
          </a:p>
          <a:p>
            <a:pPr algn="l"/>
            <a:r>
              <a:rPr lang="es-CO" sz="1800" dirty="0">
                <a:latin typeface="Helvetica" pitchFamily="2" charset="0"/>
              </a:rPr>
              <a:t>NICOLAS JACOME VELASCO</a:t>
            </a:r>
          </a:p>
          <a:p>
            <a:pPr algn="l"/>
            <a:r>
              <a:rPr lang="es-CO" sz="1800" dirty="0">
                <a:latin typeface="Helvetica" pitchFamily="2" charset="0"/>
              </a:rPr>
              <a:t>JORGE VIAFARA MORALES</a:t>
            </a:r>
          </a:p>
        </p:txBody>
      </p:sp>
    </p:spTree>
    <p:extLst>
      <p:ext uri="{BB962C8B-B14F-4D97-AF65-F5344CB8AC3E}">
        <p14:creationId xmlns:p14="http://schemas.microsoft.com/office/powerpoint/2010/main" val="1196430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2239" y="4066241"/>
            <a:ext cx="2468880" cy="1642947"/>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defRPr sz="1800" b="1">
                <a:solidFill>
                  <a:srgbClr val="FFFFFF"/>
                </a:solidFill>
              </a:defRPr>
            </a:pPr>
            <a:r>
              <a:rPr lang="es-CO" sz="1400" noProof="0" dirty="0">
                <a:solidFill>
                  <a:schemeClr val="tx1"/>
                </a:solidFill>
                <a:latin typeface="Helvetica" panose="020B0604020202020204" pitchFamily="34" charset="0"/>
                <a:cs typeface="Helvetica" panose="020B0604020202020204" pitchFamily="34" charset="0"/>
              </a:rPr>
              <a:t>Seguridad energética</a:t>
            </a:r>
          </a:p>
          <a:p>
            <a:pPr>
              <a:defRPr sz="1400">
                <a:solidFill>
                  <a:srgbClr val="FFFFFF"/>
                </a:solidFill>
              </a:defRPr>
            </a:pPr>
            <a:r>
              <a:rPr lang="es-CO" sz="1400" noProof="0" dirty="0">
                <a:solidFill>
                  <a:schemeClr val="tx1"/>
                </a:solidFill>
                <a:latin typeface="Helvetica" panose="020B0604020202020204" pitchFamily="34" charset="0"/>
                <a:cs typeface="Helvetica" panose="020B0604020202020204" pitchFamily="34" charset="0"/>
              </a:rPr>
              <a:t>• Incentivar exploración y fuentes locales.</a:t>
            </a:r>
          </a:p>
          <a:p>
            <a:pPr>
              <a:defRPr sz="1400">
                <a:solidFill>
                  <a:srgbClr val="FFFFFF"/>
                </a:solidFill>
              </a:defRPr>
            </a:pPr>
            <a:r>
              <a:rPr lang="es-CO" sz="1400" noProof="0" dirty="0">
                <a:solidFill>
                  <a:schemeClr val="tx1"/>
                </a:solidFill>
                <a:latin typeface="Helvetica" panose="020B0604020202020204" pitchFamily="34" charset="0"/>
                <a:cs typeface="Helvetica" panose="020B0604020202020204" pitchFamily="34" charset="0"/>
              </a:rPr>
              <a:t>• Reducir dependencia de importaciones.</a:t>
            </a:r>
          </a:p>
        </p:txBody>
      </p:sp>
      <p:sp>
        <p:nvSpPr>
          <p:cNvPr id="4" name="Rectangle 3"/>
          <p:cNvSpPr/>
          <p:nvPr/>
        </p:nvSpPr>
        <p:spPr>
          <a:xfrm>
            <a:off x="4775439" y="4066241"/>
            <a:ext cx="2468880" cy="1642947"/>
          </a:xfrm>
          <a:prstGeom prst="rect">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defRPr sz="1800" b="1">
                <a:solidFill>
                  <a:srgbClr val="FFFFFF"/>
                </a:solidFill>
              </a:defRPr>
            </a:pPr>
            <a:r>
              <a:rPr lang="es-CO" sz="1400" noProof="0" dirty="0">
                <a:solidFill>
                  <a:schemeClr val="tx1"/>
                </a:solidFill>
                <a:latin typeface="Helvetica" panose="020B0604020202020204" pitchFamily="34" charset="0"/>
                <a:cs typeface="Helvetica" panose="020B0604020202020204" pitchFamily="34" charset="0"/>
              </a:rPr>
              <a:t>Equidad distributiva</a:t>
            </a:r>
          </a:p>
          <a:p>
            <a:pPr>
              <a:defRPr sz="1400">
                <a:solidFill>
                  <a:srgbClr val="FFFFFF"/>
                </a:solidFill>
              </a:defRPr>
            </a:pPr>
            <a:r>
              <a:rPr lang="es-CO" sz="1400" noProof="0" dirty="0">
                <a:solidFill>
                  <a:schemeClr val="tx1"/>
                </a:solidFill>
                <a:latin typeface="Helvetica" panose="020B0604020202020204" pitchFamily="34" charset="0"/>
                <a:cs typeface="Helvetica" panose="020B0604020202020204" pitchFamily="34" charset="0"/>
              </a:rPr>
              <a:t>• Ajustar subsidios por impacto diferencial.</a:t>
            </a:r>
          </a:p>
          <a:p>
            <a:pPr>
              <a:defRPr sz="1400">
                <a:solidFill>
                  <a:srgbClr val="FFFFFF"/>
                </a:solidFill>
              </a:defRPr>
            </a:pPr>
            <a:r>
              <a:rPr lang="es-CO" sz="1400" noProof="0" dirty="0">
                <a:solidFill>
                  <a:schemeClr val="tx1"/>
                </a:solidFill>
                <a:latin typeface="Helvetica" panose="020B0604020202020204" pitchFamily="34" charset="0"/>
                <a:cs typeface="Helvetica" panose="020B0604020202020204" pitchFamily="34" charset="0"/>
              </a:rPr>
              <a:t>• Proteger a hogares vulnerables.</a:t>
            </a:r>
          </a:p>
        </p:txBody>
      </p:sp>
      <p:sp>
        <p:nvSpPr>
          <p:cNvPr id="5" name="Rectangle 4"/>
          <p:cNvSpPr/>
          <p:nvPr/>
        </p:nvSpPr>
        <p:spPr>
          <a:xfrm>
            <a:off x="7518639" y="4066241"/>
            <a:ext cx="2468880" cy="1642947"/>
          </a:xfrm>
          <a:prstGeom prst="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defRPr sz="1800" b="1">
                <a:solidFill>
                  <a:srgbClr val="FFFFFF"/>
                </a:solidFill>
              </a:defRPr>
            </a:pPr>
            <a:r>
              <a:rPr lang="es-CO" sz="1400" noProof="0" dirty="0">
                <a:solidFill>
                  <a:schemeClr val="tx1"/>
                </a:solidFill>
                <a:latin typeface="Helvetica" panose="020B0604020202020204" pitchFamily="34" charset="0"/>
                <a:cs typeface="Helvetica" panose="020B0604020202020204" pitchFamily="34" charset="0"/>
              </a:rPr>
              <a:t>Transición sostenible</a:t>
            </a:r>
          </a:p>
          <a:p>
            <a:pPr>
              <a:defRPr sz="1400">
                <a:solidFill>
                  <a:srgbClr val="FFFFFF"/>
                </a:solidFill>
              </a:defRPr>
            </a:pPr>
            <a:r>
              <a:rPr lang="es-CO" sz="1400" noProof="0" dirty="0">
                <a:solidFill>
                  <a:schemeClr val="tx1"/>
                </a:solidFill>
                <a:latin typeface="Helvetica" panose="020B0604020202020204" pitchFamily="34" charset="0"/>
                <a:cs typeface="Helvetica" panose="020B0604020202020204" pitchFamily="34" charset="0"/>
              </a:rPr>
              <a:t>• Avanzar en descarbonización sin perder estabilidad.</a:t>
            </a:r>
          </a:p>
          <a:p>
            <a:pPr>
              <a:defRPr sz="1400">
                <a:solidFill>
                  <a:srgbClr val="FFFFFF"/>
                </a:solidFill>
              </a:defRPr>
            </a:pPr>
            <a:r>
              <a:rPr lang="es-CO" sz="1400" noProof="0" dirty="0">
                <a:solidFill>
                  <a:schemeClr val="tx1"/>
                </a:solidFill>
                <a:latin typeface="Helvetica" panose="020B0604020202020204" pitchFamily="34" charset="0"/>
                <a:cs typeface="Helvetica" panose="020B0604020202020204" pitchFamily="34" charset="0"/>
              </a:rPr>
              <a:t>• Promover contratos y almacenamiento estratégico.</a:t>
            </a:r>
          </a:p>
        </p:txBody>
      </p:sp>
      <p:sp>
        <p:nvSpPr>
          <p:cNvPr id="8" name="CuadroTexto 7">
            <a:extLst>
              <a:ext uri="{FF2B5EF4-FFF2-40B4-BE49-F238E27FC236}">
                <a16:creationId xmlns:a16="http://schemas.microsoft.com/office/drawing/2014/main" id="{26F06749-E652-E708-3FB8-8B125E65C546}"/>
              </a:ext>
            </a:extLst>
          </p:cNvPr>
          <p:cNvSpPr txBox="1"/>
          <p:nvPr/>
        </p:nvSpPr>
        <p:spPr>
          <a:xfrm>
            <a:off x="422644" y="214055"/>
            <a:ext cx="8338584" cy="769441"/>
          </a:xfrm>
          <a:prstGeom prst="rect">
            <a:avLst/>
          </a:prstGeom>
          <a:noFill/>
        </p:spPr>
        <p:txBody>
          <a:bodyPr wrap="square">
            <a:spAutoFit/>
          </a:bodyPr>
          <a:lstStyle/>
          <a:p>
            <a:r>
              <a:rPr lang="es-ES" sz="4400" b="1" dirty="0">
                <a:latin typeface="Helvetica" pitchFamily="2" charset="0"/>
              </a:rPr>
              <a:t>Resultados esperados</a:t>
            </a:r>
            <a:endParaRPr lang="es-CO" sz="4400" dirty="0"/>
          </a:p>
        </p:txBody>
      </p:sp>
      <p:sp>
        <p:nvSpPr>
          <p:cNvPr id="9" name="Marcador de contenido 2">
            <a:extLst>
              <a:ext uri="{FF2B5EF4-FFF2-40B4-BE49-F238E27FC236}">
                <a16:creationId xmlns:a16="http://schemas.microsoft.com/office/drawing/2014/main" id="{C2E8F636-C469-E5AD-ECD0-2644CC246708}"/>
              </a:ext>
            </a:extLst>
          </p:cNvPr>
          <p:cNvSpPr txBox="1">
            <a:spLocks/>
          </p:cNvSpPr>
          <p:nvPr/>
        </p:nvSpPr>
        <p:spPr>
          <a:xfrm>
            <a:off x="429487" y="951397"/>
            <a:ext cx="11040783" cy="311024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s-ES" sz="2100" dirty="0">
                <a:latin typeface="Helvetica" pitchFamily="2" charset="0"/>
              </a:rPr>
              <a:t>Se espera un aumento significativo en el precio promedio ponderado del suministro en la zona Interior tras la entrada del gas importado.</a:t>
            </a:r>
          </a:p>
          <a:p>
            <a:pPr lvl="2"/>
            <a:r>
              <a:rPr lang="es-ES" sz="2100" dirty="0">
                <a:latin typeface="Helvetica" pitchFamily="2" charset="0"/>
              </a:rPr>
              <a:t>El efecto puede variar según la intensidad de importación y las condiciones climáticas. </a:t>
            </a:r>
          </a:p>
          <a:p>
            <a:pPr lvl="2"/>
            <a:r>
              <a:rPr lang="es-ES" sz="2100" dirty="0">
                <a:latin typeface="Helvetica" pitchFamily="2" charset="0"/>
              </a:rPr>
              <a:t>Se prevé que la transmisión de costos internacionales sea más fuerte en regiones con mayor dependencia del GNI.</a:t>
            </a:r>
          </a:p>
          <a:p>
            <a:pPr lvl="2"/>
            <a:endParaRPr lang="es-ES" sz="2100" dirty="0">
              <a:latin typeface="Helvetica" pitchFamily="2" charset="0"/>
            </a:endParaRPr>
          </a:p>
          <a:p>
            <a:pPr marL="914400" lvl="2" indent="0">
              <a:buNone/>
            </a:pPr>
            <a:r>
              <a:rPr lang="es-ES" sz="2100" b="1" dirty="0">
                <a:latin typeface="Helvetica" pitchFamily="2" charset="0"/>
              </a:rPr>
              <a:t>Implicaciones sobre política publica: </a:t>
            </a:r>
          </a:p>
        </p:txBody>
      </p:sp>
      <p:sp>
        <p:nvSpPr>
          <p:cNvPr id="10" name="Marcador de contenido 2">
            <a:extLst>
              <a:ext uri="{FF2B5EF4-FFF2-40B4-BE49-F238E27FC236}">
                <a16:creationId xmlns:a16="http://schemas.microsoft.com/office/drawing/2014/main" id="{7D42A2F8-F586-7040-443D-EA6F26AF1A59}"/>
              </a:ext>
            </a:extLst>
          </p:cNvPr>
          <p:cNvSpPr txBox="1">
            <a:spLocks/>
          </p:cNvSpPr>
          <p:nvPr/>
        </p:nvSpPr>
        <p:spPr>
          <a:xfrm>
            <a:off x="733646" y="5586195"/>
            <a:ext cx="10017152" cy="7471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s-ES" sz="2100" dirty="0">
              <a:latin typeface="Helvetica"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F59C3-D678-D401-2ACC-96E31E284AC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8E1E350-6219-B44C-AE52-BE0FF6F949FA}"/>
              </a:ext>
            </a:extLst>
          </p:cNvPr>
          <p:cNvSpPr>
            <a:spLocks noGrp="1"/>
          </p:cNvSpPr>
          <p:nvPr>
            <p:ph type="title"/>
          </p:nvPr>
        </p:nvSpPr>
        <p:spPr>
          <a:xfrm>
            <a:off x="216197" y="1075017"/>
            <a:ext cx="11206230" cy="1325563"/>
          </a:xfrm>
        </p:spPr>
        <p:txBody>
          <a:bodyPr/>
          <a:lstStyle/>
          <a:p>
            <a:r>
              <a:rPr lang="es-CO" b="1" dirty="0">
                <a:latin typeface="Helvetica" pitchFamily="2" charset="0"/>
              </a:rPr>
              <a:t>Pregunta de investigación</a:t>
            </a:r>
          </a:p>
        </p:txBody>
      </p:sp>
      <p:sp>
        <p:nvSpPr>
          <p:cNvPr id="5" name="Marcador de contenido 2">
            <a:extLst>
              <a:ext uri="{FF2B5EF4-FFF2-40B4-BE49-F238E27FC236}">
                <a16:creationId xmlns:a16="http://schemas.microsoft.com/office/drawing/2014/main" id="{9E8574F6-BBD5-6611-6D6B-CF6980068D1B}"/>
              </a:ext>
            </a:extLst>
          </p:cNvPr>
          <p:cNvSpPr txBox="1">
            <a:spLocks/>
          </p:cNvSpPr>
          <p:nvPr/>
        </p:nvSpPr>
        <p:spPr>
          <a:xfrm>
            <a:off x="769572" y="2224067"/>
            <a:ext cx="10652855" cy="179504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ES" sz="3200" dirty="0">
                <a:latin typeface="Helvetica" pitchFamily="2" charset="0"/>
              </a:rPr>
              <a:t> ¿Cuál es el impacto en los precios promedio ponderados del suministro de gas en las zonas geográficas ante la necesidad de tener que importar el recurso energético para los hogares en Colombia? </a:t>
            </a:r>
            <a:endParaRPr lang="es-CO" sz="3200" dirty="0">
              <a:latin typeface="Helvetica" pitchFamily="2" charset="0"/>
            </a:endParaRPr>
          </a:p>
        </p:txBody>
      </p:sp>
    </p:spTree>
    <p:extLst>
      <p:ext uri="{BB962C8B-B14F-4D97-AF65-F5344CB8AC3E}">
        <p14:creationId xmlns:p14="http://schemas.microsoft.com/office/powerpoint/2010/main" val="2708507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137F2-993B-4F7E-A84F-B5C664CA9B21}"/>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CE5177B-CE23-6F4C-BDE0-950CFF4C5876}"/>
              </a:ext>
            </a:extLst>
          </p:cNvPr>
          <p:cNvSpPr>
            <a:spLocks noGrp="1"/>
          </p:cNvSpPr>
          <p:nvPr>
            <p:ph idx="1"/>
          </p:nvPr>
        </p:nvSpPr>
        <p:spPr>
          <a:xfrm>
            <a:off x="381644" y="882489"/>
            <a:ext cx="11040783" cy="2121525"/>
          </a:xfrm>
        </p:spPr>
        <p:txBody>
          <a:bodyPr>
            <a:normAutofit/>
          </a:bodyPr>
          <a:lstStyle/>
          <a:p>
            <a:pPr marL="0" indent="0" algn="just">
              <a:buNone/>
            </a:pPr>
            <a:r>
              <a:rPr lang="es-ES" dirty="0">
                <a:latin typeface="Helvetica" pitchFamily="2" charset="0"/>
              </a:rPr>
              <a:t>En </a:t>
            </a:r>
            <a:r>
              <a:rPr lang="es-ES" b="1" dirty="0">
                <a:latin typeface="Helvetica" pitchFamily="2" charset="0"/>
              </a:rPr>
              <a:t>2016 </a:t>
            </a:r>
            <a:r>
              <a:rPr lang="es-ES" dirty="0">
                <a:latin typeface="Helvetica" pitchFamily="2" charset="0"/>
              </a:rPr>
              <a:t>entró en operación la </a:t>
            </a:r>
            <a:r>
              <a:rPr lang="es-ES" dirty="0" err="1">
                <a:latin typeface="Helvetica" pitchFamily="2" charset="0"/>
              </a:rPr>
              <a:t>regasificadora</a:t>
            </a:r>
            <a:r>
              <a:rPr lang="es-ES" dirty="0">
                <a:latin typeface="Helvetica" pitchFamily="2" charset="0"/>
              </a:rPr>
              <a:t> de Cartagena (SPEC LNG), </a:t>
            </a:r>
            <a:r>
              <a:rPr lang="es-ES" u="sng" dirty="0">
                <a:latin typeface="Helvetica" pitchFamily="2" charset="0"/>
              </a:rPr>
              <a:t>lo que convirtió a Colombia en importador de gas natural</a:t>
            </a:r>
            <a:r>
              <a:rPr lang="es-ES" dirty="0">
                <a:latin typeface="Helvetica" pitchFamily="2" charset="0"/>
              </a:rPr>
              <a:t>, a raíz de la escasez de gas en el país por primera vez en su historia los hogares han tenido que usar gas importado </a:t>
            </a:r>
            <a:r>
              <a:rPr lang="es-ES" b="1" dirty="0">
                <a:latin typeface="Helvetica" pitchFamily="2" charset="0"/>
              </a:rPr>
              <a:t>desde el 2023</a:t>
            </a:r>
            <a:r>
              <a:rPr lang="es-ES" dirty="0">
                <a:latin typeface="Helvetica" pitchFamily="2" charset="0"/>
              </a:rPr>
              <a:t> para atender su demanda, perdiendo así su autosuficiencia. </a:t>
            </a:r>
            <a:endParaRPr lang="es-CO" sz="3200" dirty="0">
              <a:latin typeface="Helvetica" pitchFamily="2" charset="0"/>
            </a:endParaRPr>
          </a:p>
        </p:txBody>
      </p:sp>
      <p:sp>
        <p:nvSpPr>
          <p:cNvPr id="4" name="Título 1">
            <a:extLst>
              <a:ext uri="{FF2B5EF4-FFF2-40B4-BE49-F238E27FC236}">
                <a16:creationId xmlns:a16="http://schemas.microsoft.com/office/drawing/2014/main" id="{2E446720-9316-577C-BFFC-5FBF0A761108}"/>
              </a:ext>
            </a:extLst>
          </p:cNvPr>
          <p:cNvSpPr txBox="1">
            <a:spLocks/>
          </p:cNvSpPr>
          <p:nvPr/>
        </p:nvSpPr>
        <p:spPr>
          <a:xfrm>
            <a:off x="216196" y="-121260"/>
            <a:ext cx="112062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a:latin typeface="Helvetica" pitchFamily="2" charset="0"/>
              </a:rPr>
              <a:t>Descripción del contexto actual</a:t>
            </a:r>
          </a:p>
        </p:txBody>
      </p:sp>
      <p:pic>
        <p:nvPicPr>
          <p:cNvPr id="7" name="Imagen 6">
            <a:extLst>
              <a:ext uri="{FF2B5EF4-FFF2-40B4-BE49-F238E27FC236}">
                <a16:creationId xmlns:a16="http://schemas.microsoft.com/office/drawing/2014/main" id="{0F824AF3-0A2C-1307-24A7-CF776CF54F7D}"/>
              </a:ext>
            </a:extLst>
          </p:cNvPr>
          <p:cNvPicPr>
            <a:picLocks noChangeAspect="1"/>
          </p:cNvPicPr>
          <p:nvPr/>
        </p:nvPicPr>
        <p:blipFill>
          <a:blip r:embed="rId3"/>
          <a:stretch>
            <a:fillRect/>
          </a:stretch>
        </p:blipFill>
        <p:spPr>
          <a:xfrm>
            <a:off x="6096000" y="4124722"/>
            <a:ext cx="5616716" cy="745260"/>
          </a:xfrm>
          <a:prstGeom prst="rect">
            <a:avLst/>
          </a:prstGeom>
        </p:spPr>
      </p:pic>
      <p:pic>
        <p:nvPicPr>
          <p:cNvPr id="10" name="Imagen 9">
            <a:extLst>
              <a:ext uri="{FF2B5EF4-FFF2-40B4-BE49-F238E27FC236}">
                <a16:creationId xmlns:a16="http://schemas.microsoft.com/office/drawing/2014/main" id="{B221CE74-6421-988B-6F00-9BC99B9A2801}"/>
              </a:ext>
            </a:extLst>
          </p:cNvPr>
          <p:cNvPicPr>
            <a:picLocks noChangeAspect="1"/>
          </p:cNvPicPr>
          <p:nvPr/>
        </p:nvPicPr>
        <p:blipFill>
          <a:blip r:embed="rId4"/>
          <a:stretch>
            <a:fillRect/>
          </a:stretch>
        </p:blipFill>
        <p:spPr>
          <a:xfrm>
            <a:off x="381644" y="3006888"/>
            <a:ext cx="5244467" cy="3492269"/>
          </a:xfrm>
          <a:prstGeom prst="rect">
            <a:avLst/>
          </a:prstGeom>
        </p:spPr>
      </p:pic>
    </p:spTree>
    <p:extLst>
      <p:ext uri="{BB962C8B-B14F-4D97-AF65-F5344CB8AC3E}">
        <p14:creationId xmlns:p14="http://schemas.microsoft.com/office/powerpoint/2010/main" val="1275401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C55D2-2CA1-8E7B-395D-A718D53A4689}"/>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261CC54-9B0D-C60A-E8EA-16D9FBE2DCAF}"/>
              </a:ext>
            </a:extLst>
          </p:cNvPr>
          <p:cNvSpPr>
            <a:spLocks noGrp="1"/>
          </p:cNvSpPr>
          <p:nvPr>
            <p:ph idx="1"/>
          </p:nvPr>
        </p:nvSpPr>
        <p:spPr>
          <a:xfrm>
            <a:off x="317849" y="1924480"/>
            <a:ext cx="5976625" cy="3625715"/>
          </a:xfrm>
        </p:spPr>
        <p:txBody>
          <a:bodyPr>
            <a:normAutofit/>
          </a:bodyPr>
          <a:lstStyle/>
          <a:p>
            <a:pPr algn="just">
              <a:buFont typeface="Wingdings" panose="05000000000000000000" pitchFamily="2" charset="2"/>
              <a:buChar char="Ø"/>
            </a:pPr>
            <a:r>
              <a:rPr lang="es-ES" sz="2200" dirty="0">
                <a:latin typeface="Helvetica" panose="020B0604020202020204" pitchFamily="34" charset="0"/>
                <a:cs typeface="Helvetica" panose="020B0604020202020204" pitchFamily="34" charset="0"/>
              </a:rPr>
              <a:t> </a:t>
            </a:r>
            <a:r>
              <a:rPr lang="es-ES" sz="2400" i="1" dirty="0">
                <a:latin typeface="Helvetica" panose="020B0604020202020204" pitchFamily="34" charset="0"/>
                <a:cs typeface="Helvetica" panose="020B0604020202020204" pitchFamily="34" charset="0"/>
              </a:rPr>
              <a:t>Zona Caribe (Control) </a:t>
            </a:r>
            <a:r>
              <a:rPr lang="es-ES" sz="2400" dirty="0">
                <a:latin typeface="Helvetica" panose="020B0604020202020204" pitchFamily="34" charset="0"/>
                <a:cs typeface="Helvetica" panose="020B0604020202020204" pitchFamily="34" charset="0"/>
                <a:sym typeface="Wingdings" panose="05000000000000000000" pitchFamily="2" charset="2"/>
              </a:rPr>
              <a:t> C</a:t>
            </a:r>
            <a:r>
              <a:rPr lang="es-ES" sz="2400" dirty="0">
                <a:latin typeface="Helvetica" panose="020B0604020202020204" pitchFamily="34" charset="0"/>
                <a:cs typeface="Helvetica" panose="020B0604020202020204" pitchFamily="34" charset="0"/>
              </a:rPr>
              <a:t>oncentra los principales proyectos de producción activa y campos más jóvenes. Presenta menor exposición al gas importado. </a:t>
            </a:r>
          </a:p>
          <a:p>
            <a:pPr marL="0" indent="0" algn="just">
              <a:buNone/>
            </a:pPr>
            <a:endParaRPr lang="es-ES" sz="2400" dirty="0">
              <a:latin typeface="Helvetica" panose="020B0604020202020204" pitchFamily="34" charset="0"/>
              <a:cs typeface="Helvetica" panose="020B0604020202020204" pitchFamily="34" charset="0"/>
            </a:endParaRPr>
          </a:p>
          <a:p>
            <a:pPr algn="just">
              <a:buFont typeface="Wingdings" panose="05000000000000000000" pitchFamily="2" charset="2"/>
              <a:buChar char="Ø"/>
            </a:pPr>
            <a:r>
              <a:rPr lang="es-ES" sz="2400" dirty="0">
                <a:latin typeface="Helvetica" panose="020B0604020202020204" pitchFamily="34" charset="0"/>
                <a:cs typeface="Helvetica" panose="020B0604020202020204" pitchFamily="34" charset="0"/>
              </a:rPr>
              <a:t> </a:t>
            </a:r>
            <a:r>
              <a:rPr lang="es-ES" sz="2400" i="1" dirty="0">
                <a:latin typeface="Helvetica" panose="020B0604020202020204" pitchFamily="34" charset="0"/>
                <a:cs typeface="Helvetica" panose="020B0604020202020204" pitchFamily="34" charset="0"/>
              </a:rPr>
              <a:t>Zona Interior (Tratamiento) </a:t>
            </a:r>
            <a:r>
              <a:rPr lang="es-ES" sz="2400" dirty="0">
                <a:latin typeface="Helvetica" panose="020B0604020202020204" pitchFamily="34" charset="0"/>
                <a:cs typeface="Helvetica" panose="020B0604020202020204" pitchFamily="34" charset="0"/>
                <a:sym typeface="Wingdings" panose="05000000000000000000" pitchFamily="2" charset="2"/>
              </a:rPr>
              <a:t> D</a:t>
            </a:r>
            <a:r>
              <a:rPr lang="es-ES" sz="2400" dirty="0">
                <a:latin typeface="Helvetica" panose="020B0604020202020204" pitchFamily="34" charset="0"/>
                <a:cs typeface="Helvetica" panose="020B0604020202020204" pitchFamily="34" charset="0"/>
              </a:rPr>
              <a:t>epende en mayor medida del gas transportado desde la costa y de las importaciones. </a:t>
            </a:r>
          </a:p>
          <a:p>
            <a:pPr algn="just">
              <a:buFont typeface="Wingdings" panose="05000000000000000000" pitchFamily="2" charset="2"/>
              <a:buChar char="Ø"/>
            </a:pPr>
            <a:endParaRPr lang="es-CO" sz="3200" dirty="0">
              <a:latin typeface="Helvetica" pitchFamily="2" charset="0"/>
            </a:endParaRPr>
          </a:p>
        </p:txBody>
      </p:sp>
      <p:sp>
        <p:nvSpPr>
          <p:cNvPr id="4" name="Título 1">
            <a:extLst>
              <a:ext uri="{FF2B5EF4-FFF2-40B4-BE49-F238E27FC236}">
                <a16:creationId xmlns:a16="http://schemas.microsoft.com/office/drawing/2014/main" id="{502744A1-5A77-B664-2857-282E46BDC95C}"/>
              </a:ext>
            </a:extLst>
          </p:cNvPr>
          <p:cNvSpPr txBox="1">
            <a:spLocks/>
          </p:cNvSpPr>
          <p:nvPr/>
        </p:nvSpPr>
        <p:spPr>
          <a:xfrm>
            <a:off x="216196" y="-121260"/>
            <a:ext cx="112062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b="1" dirty="0">
                <a:latin typeface="Helvetica" pitchFamily="2" charset="0"/>
              </a:rPr>
              <a:t>Zonas geográficas del mercado </a:t>
            </a:r>
            <a:endParaRPr lang="es-CO" b="1" dirty="0">
              <a:latin typeface="Helvetica" pitchFamily="2" charset="0"/>
            </a:endParaRPr>
          </a:p>
        </p:txBody>
      </p:sp>
      <p:pic>
        <p:nvPicPr>
          <p:cNvPr id="5" name="Imagen 4">
            <a:extLst>
              <a:ext uri="{FF2B5EF4-FFF2-40B4-BE49-F238E27FC236}">
                <a16:creationId xmlns:a16="http://schemas.microsoft.com/office/drawing/2014/main" id="{53D8C0CB-E02B-8120-FA28-8FBF334A90A3}"/>
              </a:ext>
            </a:extLst>
          </p:cNvPr>
          <p:cNvPicPr>
            <a:picLocks noChangeAspect="1"/>
          </p:cNvPicPr>
          <p:nvPr/>
        </p:nvPicPr>
        <p:blipFill>
          <a:blip r:embed="rId3"/>
          <a:stretch>
            <a:fillRect/>
          </a:stretch>
        </p:blipFill>
        <p:spPr>
          <a:xfrm>
            <a:off x="6709145" y="1070743"/>
            <a:ext cx="4625723" cy="5333187"/>
          </a:xfrm>
          <a:prstGeom prst="rect">
            <a:avLst/>
          </a:prstGeom>
        </p:spPr>
      </p:pic>
    </p:spTree>
    <p:extLst>
      <p:ext uri="{BB962C8B-B14F-4D97-AF65-F5344CB8AC3E}">
        <p14:creationId xmlns:p14="http://schemas.microsoft.com/office/powerpoint/2010/main" val="99792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C8EB5-5238-C14D-B03D-F7BC43E5FB59}"/>
            </a:ext>
          </a:extLst>
        </p:cNvPr>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3D6287BD-BD46-D327-1D25-0BDE9E3A86F6}"/>
              </a:ext>
            </a:extLst>
          </p:cNvPr>
          <p:cNvSpPr>
            <a:spLocks noGrp="1"/>
          </p:cNvSpPr>
          <p:nvPr>
            <p:ph idx="1"/>
          </p:nvPr>
        </p:nvSpPr>
        <p:spPr>
          <a:xfrm>
            <a:off x="429487" y="1047090"/>
            <a:ext cx="11040783" cy="2079565"/>
          </a:xfrm>
        </p:spPr>
        <p:txBody>
          <a:bodyPr>
            <a:normAutofit/>
          </a:bodyPr>
          <a:lstStyle/>
          <a:p>
            <a:pPr lvl="2"/>
            <a:r>
              <a:rPr lang="es-ES" sz="2100" dirty="0">
                <a:latin typeface="Helvetica" pitchFamily="2" charset="0"/>
              </a:rPr>
              <a:t>Caída en la producción nacional del gas (Cusiana, </a:t>
            </a:r>
            <a:r>
              <a:rPr lang="es-ES" sz="2100" dirty="0" err="1">
                <a:latin typeface="Helvetica" pitchFamily="2" charset="0"/>
              </a:rPr>
              <a:t>Cupiagua</a:t>
            </a:r>
            <a:r>
              <a:rPr lang="es-ES" sz="2100" dirty="0">
                <a:latin typeface="Helvetica" pitchFamily="2" charset="0"/>
              </a:rPr>
              <a:t>, </a:t>
            </a:r>
            <a:r>
              <a:rPr lang="es-ES" sz="2100" dirty="0" err="1">
                <a:latin typeface="Helvetica" pitchFamily="2" charset="0"/>
              </a:rPr>
              <a:t>Chuchupa</a:t>
            </a:r>
            <a:r>
              <a:rPr lang="es-ES" sz="2100" dirty="0">
                <a:latin typeface="Helvetica" pitchFamily="2" charset="0"/>
              </a:rPr>
              <a:t>)</a:t>
            </a:r>
          </a:p>
          <a:p>
            <a:pPr lvl="2"/>
            <a:r>
              <a:rPr lang="es-ES" sz="2100" dirty="0">
                <a:latin typeface="Helvetica" pitchFamily="2" charset="0"/>
              </a:rPr>
              <a:t>En 2025, el 17% de la demanda total y 4% de la residencial se cubre con gas importado. </a:t>
            </a:r>
          </a:p>
          <a:p>
            <a:pPr lvl="2"/>
            <a:r>
              <a:rPr lang="es-ES" sz="2100" dirty="0">
                <a:latin typeface="Helvetica" pitchFamily="2" charset="0"/>
              </a:rPr>
              <a:t>El fenómeno del Niño aumenta la demanda termoeléctrica y los precios. </a:t>
            </a:r>
          </a:p>
          <a:p>
            <a:pPr lvl="2"/>
            <a:r>
              <a:rPr lang="es-ES" sz="2100" dirty="0">
                <a:latin typeface="Helvetica" pitchFamily="2" charset="0"/>
              </a:rPr>
              <a:t>La planta de Cartagena (SPEC) pasó de respaldo térmico a abastecer hogares. </a:t>
            </a:r>
          </a:p>
          <a:p>
            <a:pPr lvl="2"/>
            <a:endParaRPr lang="es-ES" sz="2200" dirty="0">
              <a:latin typeface="Helvetica" pitchFamily="2" charset="0"/>
            </a:endParaRPr>
          </a:p>
        </p:txBody>
      </p:sp>
      <p:sp>
        <p:nvSpPr>
          <p:cNvPr id="5" name="Título 1">
            <a:extLst>
              <a:ext uri="{FF2B5EF4-FFF2-40B4-BE49-F238E27FC236}">
                <a16:creationId xmlns:a16="http://schemas.microsoft.com/office/drawing/2014/main" id="{A4EA4E7D-E4CF-8C3B-267C-B16FF0ED1467}"/>
              </a:ext>
            </a:extLst>
          </p:cNvPr>
          <p:cNvSpPr txBox="1">
            <a:spLocks/>
          </p:cNvSpPr>
          <p:nvPr/>
        </p:nvSpPr>
        <p:spPr>
          <a:xfrm>
            <a:off x="346764" y="9623"/>
            <a:ext cx="112062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a:latin typeface="Helvetica" pitchFamily="2" charset="0"/>
              </a:rPr>
              <a:t>Motivación</a:t>
            </a:r>
          </a:p>
        </p:txBody>
      </p:sp>
      <p:sp>
        <p:nvSpPr>
          <p:cNvPr id="74" name="Título 1">
            <a:extLst>
              <a:ext uri="{FF2B5EF4-FFF2-40B4-BE49-F238E27FC236}">
                <a16:creationId xmlns:a16="http://schemas.microsoft.com/office/drawing/2014/main" id="{66EC2E00-DE6F-9EDF-5E32-9F8F122C8A9E}"/>
              </a:ext>
            </a:extLst>
          </p:cNvPr>
          <p:cNvSpPr txBox="1">
            <a:spLocks/>
          </p:cNvSpPr>
          <p:nvPr/>
        </p:nvSpPr>
        <p:spPr>
          <a:xfrm>
            <a:off x="346764" y="2965783"/>
            <a:ext cx="11206231" cy="1325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a:latin typeface="Helvetica" pitchFamily="2" charset="0"/>
              </a:rPr>
              <a:t>Expectativas de investigación</a:t>
            </a:r>
          </a:p>
        </p:txBody>
      </p:sp>
      <p:sp>
        <p:nvSpPr>
          <p:cNvPr id="75" name="Marcador de contenido 2">
            <a:extLst>
              <a:ext uri="{FF2B5EF4-FFF2-40B4-BE49-F238E27FC236}">
                <a16:creationId xmlns:a16="http://schemas.microsoft.com/office/drawing/2014/main" id="{EE993CCE-47F9-E5B2-689E-996CF4FC6CC2}"/>
              </a:ext>
            </a:extLst>
          </p:cNvPr>
          <p:cNvSpPr txBox="1">
            <a:spLocks/>
          </p:cNvSpPr>
          <p:nvPr/>
        </p:nvSpPr>
        <p:spPr>
          <a:xfrm>
            <a:off x="639005" y="4551216"/>
            <a:ext cx="11206231" cy="5056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s-CO" dirty="0">
              <a:latin typeface="Helvetica" pitchFamily="2" charset="0"/>
            </a:endParaRPr>
          </a:p>
        </p:txBody>
      </p:sp>
      <p:sp>
        <p:nvSpPr>
          <p:cNvPr id="2" name="Marcador de contenido 2">
            <a:extLst>
              <a:ext uri="{FF2B5EF4-FFF2-40B4-BE49-F238E27FC236}">
                <a16:creationId xmlns:a16="http://schemas.microsoft.com/office/drawing/2014/main" id="{06846A70-6317-69DC-0958-F9536F530E6A}"/>
              </a:ext>
            </a:extLst>
          </p:cNvPr>
          <p:cNvSpPr txBox="1">
            <a:spLocks/>
          </p:cNvSpPr>
          <p:nvPr/>
        </p:nvSpPr>
        <p:spPr>
          <a:xfrm>
            <a:off x="433027" y="4038385"/>
            <a:ext cx="11040783" cy="20795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s-ES" sz="2100" dirty="0">
                <a:latin typeface="Helvetica" pitchFamily="2" charset="0"/>
              </a:rPr>
              <a:t>La literatura existente sobre el gas natural en Colombia se enfoca en balances de oferta y demanda, reservas y transición energética. </a:t>
            </a:r>
          </a:p>
          <a:p>
            <a:pPr lvl="2"/>
            <a:r>
              <a:rPr lang="es-ES" sz="2100" dirty="0">
                <a:latin typeface="Helvetica" pitchFamily="2" charset="0"/>
              </a:rPr>
              <a:t>El estudio representa el primer esfuerzo por analizar el impacto del GNI en el mercado primario residencial colombiano. </a:t>
            </a:r>
          </a:p>
          <a:p>
            <a:pPr lvl="2"/>
            <a:r>
              <a:rPr lang="es-ES" sz="2100" dirty="0">
                <a:latin typeface="Helvetica" pitchFamily="2" charset="0"/>
              </a:rPr>
              <a:t>Se espera generar evidencia empírica para el diseño de política energética y tarifaria. </a:t>
            </a:r>
          </a:p>
          <a:p>
            <a:pPr lvl="2"/>
            <a:endParaRPr lang="es-ES" sz="2200" dirty="0">
              <a:latin typeface="Helvetica" pitchFamily="2" charset="0"/>
            </a:endParaRPr>
          </a:p>
        </p:txBody>
      </p:sp>
    </p:spTree>
    <p:extLst>
      <p:ext uri="{BB962C8B-B14F-4D97-AF65-F5344CB8AC3E}">
        <p14:creationId xmlns:p14="http://schemas.microsoft.com/office/powerpoint/2010/main" val="3500973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E9204-7BA9-4318-D797-AA1FA10204E8}"/>
            </a:ext>
          </a:extLst>
        </p:cNvPr>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2BEBFF47-A840-D70E-03F2-F41BC4CA91AC}"/>
              </a:ext>
            </a:extLst>
          </p:cNvPr>
          <p:cNvSpPr>
            <a:spLocks noGrp="1"/>
          </p:cNvSpPr>
          <p:nvPr>
            <p:ph idx="1"/>
          </p:nvPr>
        </p:nvSpPr>
        <p:spPr>
          <a:xfrm>
            <a:off x="429487" y="1047090"/>
            <a:ext cx="11040783" cy="5034733"/>
          </a:xfrm>
        </p:spPr>
        <p:txBody>
          <a:bodyPr>
            <a:normAutofit/>
          </a:bodyPr>
          <a:lstStyle/>
          <a:p>
            <a:pPr lvl="2"/>
            <a:r>
              <a:rPr lang="es-ES" sz="2200" dirty="0">
                <a:latin typeface="Helvetica" pitchFamily="2" charset="0"/>
              </a:rPr>
              <a:t>Fuente principal: Gestor del Mercado de Gas Natural (GMGN).</a:t>
            </a:r>
          </a:p>
          <a:p>
            <a:pPr lvl="2"/>
            <a:r>
              <a:rPr lang="es-ES" sz="2200" dirty="0">
                <a:latin typeface="Helvetica" pitchFamily="2" charset="0"/>
              </a:rPr>
              <a:t>Periodo de análisis: enero 2015 – agosto 2025.</a:t>
            </a:r>
          </a:p>
          <a:p>
            <a:pPr lvl="2"/>
            <a:r>
              <a:rPr lang="es-ES" sz="2200" dirty="0">
                <a:latin typeface="Helvetica" pitchFamily="2" charset="0"/>
              </a:rPr>
              <a:t>Variables principales:</a:t>
            </a:r>
          </a:p>
          <a:p>
            <a:pPr lvl="3">
              <a:buFont typeface="Courier New" panose="02070309020205020404" pitchFamily="49" charset="0"/>
              <a:buChar char="o"/>
            </a:pPr>
            <a:r>
              <a:rPr lang="es-ES" sz="2000" dirty="0">
                <a:latin typeface="Helvetica" pitchFamily="2" charset="0"/>
              </a:rPr>
              <a:t>Precio promedio ponderado del suministro (variable dependiente).</a:t>
            </a:r>
          </a:p>
          <a:p>
            <a:pPr lvl="3">
              <a:buFont typeface="Courier New" panose="02070309020205020404" pitchFamily="49" charset="0"/>
              <a:buChar char="o"/>
            </a:pPr>
            <a:r>
              <a:rPr lang="es-ES" sz="2000" dirty="0">
                <a:latin typeface="Helvetica" pitchFamily="2" charset="0"/>
              </a:rPr>
              <a:t>Porcentaje de gas importado (variable de tratamiento).</a:t>
            </a:r>
          </a:p>
          <a:p>
            <a:pPr lvl="2"/>
            <a:r>
              <a:rPr lang="es-CO" sz="2400" dirty="0"/>
              <a:t>Controles:</a:t>
            </a:r>
          </a:p>
          <a:p>
            <a:pPr lvl="3">
              <a:buFont typeface="Courier New" panose="02070309020205020404" pitchFamily="49" charset="0"/>
              <a:buChar char="o"/>
            </a:pPr>
            <a:r>
              <a:rPr lang="es-ES" sz="2000" dirty="0">
                <a:latin typeface="Helvetica" pitchFamily="2" charset="0"/>
              </a:rPr>
              <a:t>Precio internacional del gas (Henry Hub).</a:t>
            </a:r>
          </a:p>
          <a:p>
            <a:pPr lvl="3">
              <a:buFont typeface="Courier New" panose="02070309020205020404" pitchFamily="49" charset="0"/>
              <a:buChar char="o"/>
            </a:pPr>
            <a:r>
              <a:rPr lang="es-ES" sz="2000" dirty="0">
                <a:latin typeface="Helvetica" pitchFamily="2" charset="0"/>
              </a:rPr>
              <a:t>Nivel de embalses.</a:t>
            </a:r>
          </a:p>
          <a:p>
            <a:pPr lvl="3">
              <a:buFont typeface="Courier New" panose="02070309020205020404" pitchFamily="49" charset="0"/>
              <a:buChar char="o"/>
            </a:pPr>
            <a:r>
              <a:rPr lang="es-ES" sz="2000" dirty="0">
                <a:latin typeface="Helvetica" pitchFamily="2" charset="0"/>
              </a:rPr>
              <a:t>Precipitaciones o temperatura promedio.</a:t>
            </a:r>
          </a:p>
          <a:p>
            <a:pPr lvl="3">
              <a:buFont typeface="Courier New" panose="02070309020205020404" pitchFamily="49" charset="0"/>
              <a:buChar char="o"/>
            </a:pPr>
            <a:r>
              <a:rPr lang="es-ES" sz="2000" dirty="0">
                <a:latin typeface="Helvetica" pitchFamily="2" charset="0"/>
              </a:rPr>
              <a:t>Producción nacional total.</a:t>
            </a:r>
          </a:p>
          <a:p>
            <a:pPr lvl="2"/>
            <a:r>
              <a:rPr lang="es-ES" sz="2200" dirty="0">
                <a:latin typeface="Helvetica" pitchFamily="2" charset="0"/>
              </a:rPr>
              <a:t>Fuentes complementarias: ANH, XM – </a:t>
            </a:r>
            <a:r>
              <a:rPr lang="es-ES" sz="2200" dirty="0" err="1">
                <a:latin typeface="Helvetica" pitchFamily="2" charset="0"/>
              </a:rPr>
              <a:t>Sinergox</a:t>
            </a:r>
            <a:r>
              <a:rPr lang="es-ES" sz="2200" dirty="0">
                <a:latin typeface="Helvetica" pitchFamily="2" charset="0"/>
              </a:rPr>
              <a:t>, S&amp;P Global, MME.</a:t>
            </a:r>
          </a:p>
          <a:p>
            <a:pPr lvl="3">
              <a:buFont typeface="Courier New" panose="02070309020205020404" pitchFamily="49" charset="0"/>
              <a:buChar char="o"/>
            </a:pPr>
            <a:endParaRPr lang="es-ES" sz="2000" dirty="0">
              <a:latin typeface="Helvetica" pitchFamily="2" charset="0"/>
            </a:endParaRPr>
          </a:p>
        </p:txBody>
      </p:sp>
      <p:sp>
        <p:nvSpPr>
          <p:cNvPr id="5" name="Título 1">
            <a:extLst>
              <a:ext uri="{FF2B5EF4-FFF2-40B4-BE49-F238E27FC236}">
                <a16:creationId xmlns:a16="http://schemas.microsoft.com/office/drawing/2014/main" id="{075E72CC-44E4-3DC4-341E-05DD07B45186}"/>
              </a:ext>
            </a:extLst>
          </p:cNvPr>
          <p:cNvSpPr txBox="1">
            <a:spLocks/>
          </p:cNvSpPr>
          <p:nvPr/>
        </p:nvSpPr>
        <p:spPr>
          <a:xfrm>
            <a:off x="346764" y="9623"/>
            <a:ext cx="112062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a:latin typeface="Helvetica" pitchFamily="2" charset="0"/>
              </a:rPr>
              <a:t>Datos</a:t>
            </a:r>
          </a:p>
        </p:txBody>
      </p:sp>
      <p:sp>
        <p:nvSpPr>
          <p:cNvPr id="74" name="Título 1">
            <a:extLst>
              <a:ext uri="{FF2B5EF4-FFF2-40B4-BE49-F238E27FC236}">
                <a16:creationId xmlns:a16="http://schemas.microsoft.com/office/drawing/2014/main" id="{BD354F56-CAF9-FFE4-3B6C-F15ACD25A75B}"/>
              </a:ext>
            </a:extLst>
          </p:cNvPr>
          <p:cNvSpPr txBox="1">
            <a:spLocks/>
          </p:cNvSpPr>
          <p:nvPr/>
        </p:nvSpPr>
        <p:spPr>
          <a:xfrm>
            <a:off x="346764" y="2859454"/>
            <a:ext cx="11206231" cy="1325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CO" b="1" dirty="0">
              <a:latin typeface="Helvetica" pitchFamily="2" charset="0"/>
            </a:endParaRPr>
          </a:p>
        </p:txBody>
      </p:sp>
      <p:sp>
        <p:nvSpPr>
          <p:cNvPr id="75" name="Marcador de contenido 2">
            <a:extLst>
              <a:ext uri="{FF2B5EF4-FFF2-40B4-BE49-F238E27FC236}">
                <a16:creationId xmlns:a16="http://schemas.microsoft.com/office/drawing/2014/main" id="{D2DCADFA-1604-8910-4388-FFCEBEF078DD}"/>
              </a:ext>
            </a:extLst>
          </p:cNvPr>
          <p:cNvSpPr txBox="1">
            <a:spLocks/>
          </p:cNvSpPr>
          <p:nvPr/>
        </p:nvSpPr>
        <p:spPr>
          <a:xfrm>
            <a:off x="639005" y="4551216"/>
            <a:ext cx="11206231" cy="5056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s-CO" dirty="0">
              <a:latin typeface="Helvetica" pitchFamily="2" charset="0"/>
            </a:endParaRPr>
          </a:p>
        </p:txBody>
      </p:sp>
      <p:sp>
        <p:nvSpPr>
          <p:cNvPr id="6" name="Marcador de contenido 2">
            <a:extLst>
              <a:ext uri="{FF2B5EF4-FFF2-40B4-BE49-F238E27FC236}">
                <a16:creationId xmlns:a16="http://schemas.microsoft.com/office/drawing/2014/main" id="{7C79D185-DA82-5C78-8D4E-59DB90EAAD73}"/>
              </a:ext>
            </a:extLst>
          </p:cNvPr>
          <p:cNvSpPr txBox="1">
            <a:spLocks/>
          </p:cNvSpPr>
          <p:nvPr/>
        </p:nvSpPr>
        <p:spPr>
          <a:xfrm>
            <a:off x="433027" y="3836346"/>
            <a:ext cx="11037243" cy="15700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endParaRPr lang="es-CO" dirty="0">
              <a:latin typeface="Helvetica" pitchFamily="2" charset="0"/>
            </a:endParaRPr>
          </a:p>
        </p:txBody>
      </p:sp>
    </p:spTree>
    <p:extLst>
      <p:ext uri="{BB962C8B-B14F-4D97-AF65-F5344CB8AC3E}">
        <p14:creationId xmlns:p14="http://schemas.microsoft.com/office/powerpoint/2010/main" val="1784479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0DA2CE43-A38C-D033-6858-5BC4682DB54E}"/>
              </a:ext>
            </a:extLst>
          </p:cNvPr>
          <p:cNvSpPr>
            <a:spLocks noGrp="1"/>
          </p:cNvSpPr>
          <p:nvPr>
            <p:ph idx="1"/>
          </p:nvPr>
        </p:nvSpPr>
        <p:spPr>
          <a:xfrm>
            <a:off x="429487" y="1047090"/>
            <a:ext cx="11040783" cy="2835035"/>
          </a:xfrm>
        </p:spPr>
        <p:txBody>
          <a:bodyPr>
            <a:normAutofit/>
          </a:bodyPr>
          <a:lstStyle/>
          <a:p>
            <a:pPr marL="457200" lvl="1" indent="0">
              <a:buNone/>
            </a:pPr>
            <a:r>
              <a:rPr lang="es-ES" b="1" dirty="0">
                <a:latin typeface="Helvetica" pitchFamily="2" charset="0"/>
              </a:rPr>
              <a:t>Diferencias en diferencias (</a:t>
            </a:r>
            <a:r>
              <a:rPr lang="es-ES" b="1" dirty="0" err="1">
                <a:latin typeface="Helvetica" pitchFamily="2" charset="0"/>
              </a:rPr>
              <a:t>DiD</a:t>
            </a:r>
            <a:r>
              <a:rPr lang="es-ES" b="1" dirty="0">
                <a:latin typeface="Helvetica" pitchFamily="2" charset="0"/>
              </a:rPr>
              <a:t>):</a:t>
            </a:r>
            <a:endParaRPr lang="es-CO" b="1" dirty="0">
              <a:latin typeface="Helvetica" pitchFamily="2" charset="0"/>
            </a:endParaRPr>
          </a:p>
          <a:p>
            <a:pPr lvl="2"/>
            <a:r>
              <a:rPr lang="es-ES" dirty="0">
                <a:latin typeface="Helvetica" pitchFamily="2" charset="0"/>
              </a:rPr>
              <a:t>Shock de tratamiento: introducción del gas natural importado para uso residencial (a partir de 2024).</a:t>
            </a:r>
          </a:p>
          <a:p>
            <a:pPr lvl="2"/>
            <a:r>
              <a:rPr lang="es-ES" dirty="0">
                <a:latin typeface="Helvetica" pitchFamily="2" charset="0"/>
              </a:rPr>
              <a:t>Grupo tratado: Zona Interior → mayor dependencia del gas importado.</a:t>
            </a:r>
          </a:p>
          <a:p>
            <a:pPr lvl="2"/>
            <a:r>
              <a:rPr lang="es-ES" dirty="0">
                <a:latin typeface="Helvetica" pitchFamily="2" charset="0"/>
              </a:rPr>
              <a:t>Grupo de control: Zona Caribe → predominio de producción nacional.</a:t>
            </a:r>
          </a:p>
          <a:p>
            <a:pPr lvl="2"/>
            <a:r>
              <a:rPr lang="es-ES" dirty="0">
                <a:latin typeface="Helvetica" pitchFamily="2" charset="0"/>
              </a:rPr>
              <a:t>Variable dependiente: precio promedio ponderado del suministro de gas residencial.</a:t>
            </a:r>
          </a:p>
          <a:p>
            <a:pPr lvl="2"/>
            <a:r>
              <a:rPr lang="es-ES" dirty="0">
                <a:latin typeface="Helvetica" pitchFamily="2" charset="0"/>
              </a:rPr>
              <a:t>Estructura tipo panel con observaciones por zona y periodo (pre y post importación).</a:t>
            </a:r>
          </a:p>
          <a:p>
            <a:pPr lvl="2"/>
            <a:r>
              <a:rPr lang="es-ES" dirty="0">
                <a:latin typeface="Helvetica" panose="020B0604020202020204" pitchFamily="34" charset="0"/>
                <a:cs typeface="Helvetica" panose="020B0604020202020204" pitchFamily="34" charset="0"/>
              </a:rPr>
              <a:t>Supuesto clave: tendencias paralelas en precios entre zonas antes del tratamiento.</a:t>
            </a:r>
          </a:p>
          <a:p>
            <a:pPr marL="914400" lvl="2" indent="0">
              <a:buNone/>
            </a:pPr>
            <a:endParaRPr lang="es-CO" dirty="0">
              <a:effectLst/>
              <a:latin typeface="Helvetica" pitchFamily="2" charset="0"/>
            </a:endParaRPr>
          </a:p>
        </p:txBody>
      </p:sp>
      <p:sp>
        <p:nvSpPr>
          <p:cNvPr id="5" name="Título 1">
            <a:extLst>
              <a:ext uri="{FF2B5EF4-FFF2-40B4-BE49-F238E27FC236}">
                <a16:creationId xmlns:a16="http://schemas.microsoft.com/office/drawing/2014/main" id="{C6A63F34-DDB4-C9C3-F988-75CC6E043066}"/>
              </a:ext>
            </a:extLst>
          </p:cNvPr>
          <p:cNvSpPr txBox="1">
            <a:spLocks/>
          </p:cNvSpPr>
          <p:nvPr/>
        </p:nvSpPr>
        <p:spPr>
          <a:xfrm>
            <a:off x="346764" y="9623"/>
            <a:ext cx="112062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a:latin typeface="Helvetica" pitchFamily="2" charset="0"/>
              </a:rPr>
              <a:t>Estrategia econométrica</a:t>
            </a:r>
          </a:p>
        </p:txBody>
      </p:sp>
      <p:sp>
        <p:nvSpPr>
          <p:cNvPr id="74" name="Título 1">
            <a:extLst>
              <a:ext uri="{FF2B5EF4-FFF2-40B4-BE49-F238E27FC236}">
                <a16:creationId xmlns:a16="http://schemas.microsoft.com/office/drawing/2014/main" id="{D12BC7B6-453B-B35A-C78F-34B7216DB80A}"/>
              </a:ext>
            </a:extLst>
          </p:cNvPr>
          <p:cNvSpPr txBox="1">
            <a:spLocks/>
          </p:cNvSpPr>
          <p:nvPr/>
        </p:nvSpPr>
        <p:spPr>
          <a:xfrm>
            <a:off x="346764" y="3731345"/>
            <a:ext cx="11206231" cy="13255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a:latin typeface="Helvetica" pitchFamily="2" charset="0"/>
              </a:rPr>
              <a:t>Nivel de observación</a:t>
            </a:r>
          </a:p>
        </p:txBody>
      </p:sp>
      <p:sp>
        <p:nvSpPr>
          <p:cNvPr id="75" name="Marcador de contenido 2">
            <a:extLst>
              <a:ext uri="{FF2B5EF4-FFF2-40B4-BE49-F238E27FC236}">
                <a16:creationId xmlns:a16="http://schemas.microsoft.com/office/drawing/2014/main" id="{771960D7-960A-EF6A-E958-681CD62B7B26}"/>
              </a:ext>
            </a:extLst>
          </p:cNvPr>
          <p:cNvSpPr txBox="1">
            <a:spLocks/>
          </p:cNvSpPr>
          <p:nvPr/>
        </p:nvSpPr>
        <p:spPr>
          <a:xfrm>
            <a:off x="639005" y="4551216"/>
            <a:ext cx="11206231" cy="5056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s-CO" dirty="0">
              <a:latin typeface="Helvetica" pitchFamily="2" charset="0"/>
            </a:endParaRPr>
          </a:p>
        </p:txBody>
      </p:sp>
      <p:sp>
        <p:nvSpPr>
          <p:cNvPr id="6" name="Marcador de contenido 2">
            <a:extLst>
              <a:ext uri="{FF2B5EF4-FFF2-40B4-BE49-F238E27FC236}">
                <a16:creationId xmlns:a16="http://schemas.microsoft.com/office/drawing/2014/main" id="{4B2541BA-F983-B9AB-7F1F-958929DD3E87}"/>
              </a:ext>
            </a:extLst>
          </p:cNvPr>
          <p:cNvSpPr txBox="1">
            <a:spLocks/>
          </p:cNvSpPr>
          <p:nvPr/>
        </p:nvSpPr>
        <p:spPr>
          <a:xfrm>
            <a:off x="433027" y="4708237"/>
            <a:ext cx="11037243" cy="15700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s-ES" dirty="0">
                <a:latin typeface="Helvetica" pitchFamily="2" charset="0"/>
              </a:rPr>
              <a:t>Precio promedio ponderado del contrato de suministro de gas, por zona geográfica, con frecuencia diaria.</a:t>
            </a:r>
            <a:endParaRPr lang="es-CO" dirty="0">
              <a:latin typeface="Helvetica" pitchFamily="2" charset="0"/>
            </a:endParaRPr>
          </a:p>
        </p:txBody>
      </p:sp>
    </p:spTree>
    <p:extLst>
      <p:ext uri="{BB962C8B-B14F-4D97-AF65-F5344CB8AC3E}">
        <p14:creationId xmlns:p14="http://schemas.microsoft.com/office/powerpoint/2010/main" val="385685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F1CEAD-8379-02D7-2947-79238E444C95}"/>
              </a:ext>
            </a:extLst>
          </p:cNvPr>
          <p:cNvSpPr>
            <a:spLocks noGrp="1"/>
          </p:cNvSpPr>
          <p:nvPr>
            <p:ph type="title"/>
          </p:nvPr>
        </p:nvSpPr>
        <p:spPr>
          <a:xfrm>
            <a:off x="838200" y="24879"/>
            <a:ext cx="10515600" cy="1325563"/>
          </a:xfrm>
        </p:spPr>
        <p:txBody>
          <a:bodyPr vert="horz" lIns="91440" tIns="45720" rIns="91440" bIns="45720" rtlCol="0" anchor="ctr">
            <a:normAutofit/>
          </a:bodyPr>
          <a:lstStyle/>
          <a:p>
            <a:r>
              <a:rPr lang="es-CO" b="1" dirty="0">
                <a:latin typeface="Helvetica" pitchFamily="2" charset="0"/>
              </a:rPr>
              <a:t>Especificación del modelo</a:t>
            </a:r>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A8C12FA0-ACB6-8395-5217-F1608949453F}"/>
                  </a:ext>
                </a:extLst>
              </p:cNvPr>
              <p:cNvSpPr txBox="1"/>
              <p:nvPr/>
            </p:nvSpPr>
            <p:spPr>
              <a:xfrm>
                <a:off x="302031" y="2701701"/>
                <a:ext cx="11666681"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CO" sz="3200" i="1" smtClean="0">
                              <a:latin typeface="Cambria Math" panose="02040503050406030204" pitchFamily="18" charset="0"/>
                            </a:rPr>
                          </m:ctrlPr>
                        </m:sSubPr>
                        <m:e>
                          <m:r>
                            <a:rPr lang="es-CO" sz="3200" i="1">
                              <a:latin typeface="Cambria Math" panose="02040503050406030204" pitchFamily="18" charset="0"/>
                            </a:rPr>
                            <m:t>𝑌</m:t>
                          </m:r>
                        </m:e>
                        <m:sub>
                          <m:r>
                            <a:rPr lang="es-ES" sz="3200" b="0" i="1" smtClean="0">
                              <a:latin typeface="Cambria Math" panose="02040503050406030204" pitchFamily="18" charset="0"/>
                            </a:rPr>
                            <m:t>𝑧</m:t>
                          </m:r>
                          <m:r>
                            <a:rPr lang="es-CO" sz="3200" i="1">
                              <a:latin typeface="Cambria Math" panose="02040503050406030204" pitchFamily="18" charset="0"/>
                            </a:rPr>
                            <m:t>𝑡</m:t>
                          </m:r>
                        </m:sub>
                      </m:sSub>
                      <m:r>
                        <a:rPr lang="es-CO" sz="3200" i="0">
                          <a:latin typeface="Cambria Math" panose="02040503050406030204" pitchFamily="18" charset="0"/>
                        </a:rPr>
                        <m:t>=</m:t>
                      </m:r>
                      <m:sSub>
                        <m:sSubPr>
                          <m:ctrlPr>
                            <a:rPr lang="es-CO" sz="3200" i="1">
                              <a:latin typeface="Cambria Math" panose="02040503050406030204" pitchFamily="18" charset="0"/>
                            </a:rPr>
                          </m:ctrlPr>
                        </m:sSubPr>
                        <m:e>
                          <m:r>
                            <a:rPr lang="es-CO" sz="3200" i="1">
                              <a:latin typeface="Cambria Math" panose="02040503050406030204" pitchFamily="18" charset="0"/>
                            </a:rPr>
                            <m:t>𝛽</m:t>
                          </m:r>
                        </m:e>
                        <m:sub>
                          <m:r>
                            <a:rPr lang="es-CO" sz="3200" i="0">
                              <a:latin typeface="Cambria Math" panose="02040503050406030204" pitchFamily="18" charset="0"/>
                            </a:rPr>
                            <m:t>0</m:t>
                          </m:r>
                        </m:sub>
                      </m:sSub>
                      <m:r>
                        <a:rPr lang="es-CO" sz="3200" i="0">
                          <a:latin typeface="Cambria Math" panose="02040503050406030204" pitchFamily="18" charset="0"/>
                        </a:rPr>
                        <m:t>+</m:t>
                      </m:r>
                      <m:sSub>
                        <m:sSubPr>
                          <m:ctrlPr>
                            <a:rPr lang="es-CO" sz="3200" i="1">
                              <a:latin typeface="Cambria Math" panose="02040503050406030204" pitchFamily="18" charset="0"/>
                            </a:rPr>
                          </m:ctrlPr>
                        </m:sSubPr>
                        <m:e>
                          <m:sSub>
                            <m:sSubPr>
                              <m:ctrlPr>
                                <a:rPr lang="es-CO" sz="3200" i="1">
                                  <a:latin typeface="Cambria Math" panose="02040503050406030204" pitchFamily="18" charset="0"/>
                                </a:rPr>
                              </m:ctrlPr>
                            </m:sSubPr>
                            <m:e>
                              <m:r>
                                <a:rPr lang="es-CO" sz="3200" i="1">
                                  <a:latin typeface="Cambria Math" panose="02040503050406030204" pitchFamily="18" charset="0"/>
                                </a:rPr>
                                <m:t>𝛽</m:t>
                              </m:r>
                            </m:e>
                            <m:sub>
                              <m:r>
                                <a:rPr lang="es-CO" sz="3200" i="0">
                                  <a:latin typeface="Cambria Math" panose="02040503050406030204" pitchFamily="18" charset="0"/>
                                </a:rPr>
                                <m:t>1</m:t>
                              </m:r>
                            </m:sub>
                          </m:sSub>
                          <m:sSub>
                            <m:sSubPr>
                              <m:ctrlPr>
                                <a:rPr lang="es-CO" sz="3200" i="1">
                                  <a:latin typeface="Cambria Math" panose="02040503050406030204" pitchFamily="18" charset="0"/>
                                </a:rPr>
                              </m:ctrlPr>
                            </m:sSubPr>
                            <m:e>
                              <m:r>
                                <a:rPr lang="es-CO" sz="3200" i="1">
                                  <a:latin typeface="Cambria Math" panose="02040503050406030204" pitchFamily="18" charset="0"/>
                                </a:rPr>
                                <m:t>𝑇𝑟𝑒𝑎𝑡𝑒𝑑</m:t>
                              </m:r>
                            </m:e>
                            <m:sub>
                              <m:r>
                                <a:rPr lang="es-ES" sz="3200" b="0" i="1" smtClean="0">
                                  <a:latin typeface="Cambria Math" panose="02040503050406030204" pitchFamily="18" charset="0"/>
                                </a:rPr>
                                <m:t>𝑧</m:t>
                              </m:r>
                            </m:sub>
                          </m:sSub>
                          <m:r>
                            <a:rPr lang="es-CO" sz="3200" i="0">
                              <a:latin typeface="Cambria Math" panose="02040503050406030204" pitchFamily="18" charset="0"/>
                            </a:rPr>
                            <m:t>+</m:t>
                          </m:r>
                          <m:sSub>
                            <m:sSubPr>
                              <m:ctrlPr>
                                <a:rPr lang="es-CO" sz="3200" i="1">
                                  <a:latin typeface="Cambria Math" panose="02040503050406030204" pitchFamily="18" charset="0"/>
                                </a:rPr>
                              </m:ctrlPr>
                            </m:sSubPr>
                            <m:e>
                              <m:r>
                                <a:rPr lang="es-CO" sz="3200" i="1">
                                  <a:latin typeface="Cambria Math" panose="02040503050406030204" pitchFamily="18" charset="0"/>
                                </a:rPr>
                                <m:t>𝛽</m:t>
                              </m:r>
                            </m:e>
                            <m:sub>
                              <m:r>
                                <a:rPr lang="es-CO" sz="3200" i="0">
                                  <a:latin typeface="Cambria Math" panose="02040503050406030204" pitchFamily="18" charset="0"/>
                                </a:rPr>
                                <m:t>2</m:t>
                              </m:r>
                            </m:sub>
                          </m:sSub>
                          <m:r>
                            <a:rPr lang="es-CO" sz="3200" i="1">
                              <a:latin typeface="Cambria Math" panose="02040503050406030204" pitchFamily="18" charset="0"/>
                            </a:rPr>
                            <m:t>𝑃𝑜𝑠</m:t>
                          </m:r>
                          <m:sSub>
                            <m:sSubPr>
                              <m:ctrlPr>
                                <a:rPr lang="es-CO" sz="3200" i="1">
                                  <a:latin typeface="Cambria Math" panose="02040503050406030204" pitchFamily="18" charset="0"/>
                                </a:rPr>
                              </m:ctrlPr>
                            </m:sSubPr>
                            <m:e>
                              <m:r>
                                <a:rPr lang="es-CO" sz="3200" i="1">
                                  <a:latin typeface="Cambria Math" panose="02040503050406030204" pitchFamily="18" charset="0"/>
                                </a:rPr>
                                <m:t>𝑡</m:t>
                              </m:r>
                            </m:e>
                            <m:sub>
                              <m:r>
                                <a:rPr lang="es-CO" sz="3200" i="1">
                                  <a:latin typeface="Cambria Math" panose="02040503050406030204" pitchFamily="18" charset="0"/>
                                </a:rPr>
                                <m:t>𝑖</m:t>
                              </m:r>
                            </m:sub>
                          </m:sSub>
                          <m:r>
                            <a:rPr lang="es-CO" sz="3200" i="0">
                              <a:latin typeface="Cambria Math" panose="02040503050406030204" pitchFamily="18" charset="0"/>
                            </a:rPr>
                            <m:t>+</m:t>
                          </m:r>
                          <m:r>
                            <a:rPr lang="es-CO" sz="3200" i="1">
                              <a:latin typeface="Cambria Math" panose="02040503050406030204" pitchFamily="18" charset="0"/>
                            </a:rPr>
                            <m:t>𝛽</m:t>
                          </m:r>
                        </m:e>
                        <m:sub>
                          <m:r>
                            <a:rPr lang="es-CO" sz="3200" i="0">
                              <a:latin typeface="Cambria Math" panose="02040503050406030204" pitchFamily="18" charset="0"/>
                            </a:rPr>
                            <m:t>3</m:t>
                          </m:r>
                        </m:sub>
                      </m:sSub>
                      <m:sSub>
                        <m:sSubPr>
                          <m:ctrlPr>
                            <a:rPr lang="es-CO" sz="3200" i="1">
                              <a:latin typeface="Cambria Math" panose="02040503050406030204" pitchFamily="18" charset="0"/>
                            </a:rPr>
                          </m:ctrlPr>
                        </m:sSubPr>
                        <m:e>
                          <m:r>
                            <a:rPr lang="es-CO" sz="3200" i="1">
                              <a:latin typeface="Cambria Math" panose="02040503050406030204" pitchFamily="18" charset="0"/>
                            </a:rPr>
                            <m:t>𝐷</m:t>
                          </m:r>
                        </m:e>
                        <m:sub>
                          <m:r>
                            <a:rPr lang="es-ES" sz="3200" b="0" i="1" smtClean="0">
                              <a:latin typeface="Cambria Math" panose="02040503050406030204" pitchFamily="18" charset="0"/>
                            </a:rPr>
                            <m:t>𝑧</m:t>
                          </m:r>
                          <m:r>
                            <a:rPr lang="es-CO" sz="3200" i="1">
                              <a:latin typeface="Cambria Math" panose="02040503050406030204" pitchFamily="18" charset="0"/>
                            </a:rPr>
                            <m:t>𝑡</m:t>
                          </m:r>
                        </m:sub>
                      </m:sSub>
                      <m:r>
                        <a:rPr lang="es-CO" sz="3200" i="0">
                          <a:latin typeface="Cambria Math" panose="02040503050406030204" pitchFamily="18" charset="0"/>
                        </a:rPr>
                        <m:t>+</m:t>
                      </m:r>
                      <m:sSub>
                        <m:sSubPr>
                          <m:ctrlPr>
                            <a:rPr lang="es-CO" sz="3200" i="1">
                              <a:latin typeface="Cambria Math" panose="02040503050406030204" pitchFamily="18" charset="0"/>
                            </a:rPr>
                          </m:ctrlPr>
                        </m:sSubPr>
                        <m:e>
                          <m:r>
                            <a:rPr lang="es-CO" sz="3200" i="1">
                              <a:latin typeface="Cambria Math" panose="02040503050406030204" pitchFamily="18" charset="0"/>
                            </a:rPr>
                            <m:t>𝑋</m:t>
                          </m:r>
                          <m:r>
                            <a:rPr lang="es-419" sz="3200" b="0" i="1" smtClean="0">
                              <a:latin typeface="Cambria Math" panose="02040503050406030204" pitchFamily="18" charset="0"/>
                            </a:rPr>
                            <m:t>′</m:t>
                          </m:r>
                        </m:e>
                        <m:sub>
                          <m:r>
                            <a:rPr lang="es-ES" sz="3200" b="0" i="1" smtClean="0">
                              <a:latin typeface="Cambria Math" panose="02040503050406030204" pitchFamily="18" charset="0"/>
                            </a:rPr>
                            <m:t>𝑧</m:t>
                          </m:r>
                          <m:r>
                            <a:rPr lang="es-CO" sz="3200" i="1">
                              <a:latin typeface="Cambria Math" panose="02040503050406030204" pitchFamily="18" charset="0"/>
                            </a:rPr>
                            <m:t>𝑡</m:t>
                          </m:r>
                        </m:sub>
                      </m:sSub>
                      <m:r>
                        <a:rPr lang="es-CO" sz="3200" i="1" smtClean="0">
                          <a:latin typeface="Cambria Math" panose="02040503050406030204" pitchFamily="18" charset="0"/>
                          <a:ea typeface="Cambria Math" panose="02040503050406030204" pitchFamily="18" charset="0"/>
                        </a:rPr>
                        <m:t>𝛾</m:t>
                      </m:r>
                      <m:r>
                        <a:rPr lang="es-CO" sz="3200" i="0">
                          <a:latin typeface="Cambria Math" panose="02040503050406030204" pitchFamily="18" charset="0"/>
                        </a:rPr>
                        <m:t>+</m:t>
                      </m:r>
                      <m:sSub>
                        <m:sSubPr>
                          <m:ctrlPr>
                            <a:rPr lang="es-CO" sz="3200" i="1">
                              <a:latin typeface="Cambria Math" panose="02040503050406030204" pitchFamily="18" charset="0"/>
                            </a:rPr>
                          </m:ctrlPr>
                        </m:sSubPr>
                        <m:e>
                          <m:r>
                            <a:rPr lang="es-CO" sz="3200" i="1">
                              <a:latin typeface="Cambria Math" panose="02040503050406030204" pitchFamily="18" charset="0"/>
                            </a:rPr>
                            <m:t>𝛼</m:t>
                          </m:r>
                        </m:e>
                        <m:sub>
                          <m:r>
                            <a:rPr lang="es-ES" sz="3200" b="0" i="1" smtClean="0">
                              <a:latin typeface="Cambria Math" panose="02040503050406030204" pitchFamily="18" charset="0"/>
                            </a:rPr>
                            <m:t>𝑧</m:t>
                          </m:r>
                        </m:sub>
                      </m:sSub>
                      <m:r>
                        <a:rPr lang="es-CO" sz="3200" i="0">
                          <a:latin typeface="Cambria Math" panose="02040503050406030204" pitchFamily="18" charset="0"/>
                        </a:rPr>
                        <m:t>+</m:t>
                      </m:r>
                      <m:sSub>
                        <m:sSubPr>
                          <m:ctrlPr>
                            <a:rPr lang="es-CO" sz="3200" i="1">
                              <a:latin typeface="Cambria Math" panose="02040503050406030204" pitchFamily="18" charset="0"/>
                            </a:rPr>
                          </m:ctrlPr>
                        </m:sSubPr>
                        <m:e>
                          <m:r>
                            <a:rPr lang="es-CO" sz="3200" i="1">
                              <a:latin typeface="Cambria Math" panose="02040503050406030204" pitchFamily="18" charset="0"/>
                            </a:rPr>
                            <m:t>𝜆</m:t>
                          </m:r>
                        </m:e>
                        <m:sub>
                          <m:r>
                            <a:rPr lang="es-CO" sz="3200" i="1">
                              <a:latin typeface="Cambria Math" panose="02040503050406030204" pitchFamily="18" charset="0"/>
                            </a:rPr>
                            <m:t>𝑡</m:t>
                          </m:r>
                        </m:sub>
                      </m:sSub>
                      <m:r>
                        <a:rPr lang="es-CO" sz="3200" i="0">
                          <a:latin typeface="Cambria Math" panose="02040503050406030204" pitchFamily="18" charset="0"/>
                        </a:rPr>
                        <m:t>+</m:t>
                      </m:r>
                      <m:sSub>
                        <m:sSubPr>
                          <m:ctrlPr>
                            <a:rPr lang="es-CO" sz="3200" i="1">
                              <a:latin typeface="Cambria Math" panose="02040503050406030204" pitchFamily="18" charset="0"/>
                            </a:rPr>
                          </m:ctrlPr>
                        </m:sSubPr>
                        <m:e>
                          <m:r>
                            <a:rPr lang="es-CO" sz="3200" i="1">
                              <a:latin typeface="Cambria Math" panose="02040503050406030204" pitchFamily="18" charset="0"/>
                            </a:rPr>
                            <m:t>𝜀</m:t>
                          </m:r>
                        </m:e>
                        <m:sub>
                          <m:r>
                            <a:rPr lang="es-ES" sz="3200" b="0" i="1" smtClean="0">
                              <a:latin typeface="Cambria Math" panose="02040503050406030204" pitchFamily="18" charset="0"/>
                            </a:rPr>
                            <m:t>𝑧</m:t>
                          </m:r>
                          <m:r>
                            <a:rPr lang="es-CO" sz="3200" i="1">
                              <a:latin typeface="Cambria Math" panose="02040503050406030204" pitchFamily="18" charset="0"/>
                            </a:rPr>
                            <m:t>𝑡</m:t>
                          </m:r>
                        </m:sub>
                      </m:sSub>
                      <m:r>
                        <a:rPr lang="es-CO" sz="3200" i="0">
                          <a:latin typeface="Cambria Math" panose="02040503050406030204" pitchFamily="18" charset="0"/>
                        </a:rPr>
                        <m:t> </m:t>
                      </m:r>
                    </m:oMath>
                  </m:oMathPara>
                </a14:m>
                <a:endParaRPr lang="es-CO" sz="2800" dirty="0"/>
              </a:p>
            </p:txBody>
          </p:sp>
        </mc:Choice>
        <mc:Fallback>
          <p:sp>
            <p:nvSpPr>
              <p:cNvPr id="5" name="CuadroTexto 4">
                <a:extLst>
                  <a:ext uri="{FF2B5EF4-FFF2-40B4-BE49-F238E27FC236}">
                    <a16:creationId xmlns:a16="http://schemas.microsoft.com/office/drawing/2014/main" id="{A8C12FA0-ACB6-8395-5217-F1608949453F}"/>
                  </a:ext>
                </a:extLst>
              </p:cNvPr>
              <p:cNvSpPr txBox="1">
                <a:spLocks noRot="1" noChangeAspect="1" noMove="1" noResize="1" noEditPoints="1" noAdjustHandles="1" noChangeArrowheads="1" noChangeShapeType="1" noTextEdit="1"/>
              </p:cNvSpPr>
              <p:nvPr/>
            </p:nvSpPr>
            <p:spPr>
              <a:xfrm>
                <a:off x="302031" y="2701701"/>
                <a:ext cx="11666681" cy="584775"/>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AE720C9D-B5E2-7A6E-7331-16FF14D9FFD1}"/>
                  </a:ext>
                </a:extLst>
              </p:cNvPr>
              <p:cNvSpPr txBox="1"/>
              <p:nvPr/>
            </p:nvSpPr>
            <p:spPr>
              <a:xfrm>
                <a:off x="525319" y="3520777"/>
                <a:ext cx="10864272" cy="2817374"/>
              </a:xfrm>
              <a:prstGeom prst="rect">
                <a:avLst/>
              </a:prstGeom>
              <a:noFill/>
            </p:spPr>
            <p:txBody>
              <a:bodyPr wrap="square">
                <a:spAutoFit/>
              </a:bodyPr>
              <a:lstStyle/>
              <a:p>
                <a:pPr marL="450215">
                  <a:buNone/>
                </a:pPr>
                <a14:m>
                  <m:oMath xmlns:m="http://schemas.openxmlformats.org/officeDocument/2006/math">
                    <m:sSub>
                      <m:sSubPr>
                        <m:ctrlPr>
                          <a:rPr lang="es-CO"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s-419" b="0" i="1" smtClean="0">
                            <a:latin typeface="Cambria Math" panose="02040503050406030204" pitchFamily="18" charset="0"/>
                            <a:ea typeface="Times New Roman" panose="02020603050405020304" pitchFamily="18" charset="0"/>
                            <a:cs typeface="Times New Roman" panose="02020603050405020304" pitchFamily="18" charset="0"/>
                          </a:rPr>
                          <m:t>𝑌</m:t>
                        </m:r>
                      </m:e>
                      <m:sub>
                        <m:r>
                          <a:rPr lang="es-ES" b="0" i="1" smtClean="0">
                            <a:latin typeface="Cambria Math" panose="02040503050406030204" pitchFamily="18" charset="0"/>
                            <a:ea typeface="Times New Roman" panose="02020603050405020304" pitchFamily="18" charset="0"/>
                            <a:cs typeface="Times New Roman" panose="02020603050405020304" pitchFamily="18" charset="0"/>
                          </a:rPr>
                          <m:t>𝑧</m:t>
                        </m:r>
                        <m:r>
                          <a:rPr lang="es-419" b="0" i="1" smtClean="0">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s-ES" dirty="0">
                    <a:latin typeface="Helvetica" pitchFamily="2" charset="0"/>
                    <a:ea typeface="Times New Roman" panose="02020603050405020304" pitchFamily="18" charset="0"/>
                  </a:rPr>
                  <a:t>: </a:t>
                </a:r>
                <a:r>
                  <a:rPr lang="es-ES" sz="1600" dirty="0">
                    <a:latin typeface="Helvetica" panose="020B0604020202020204" pitchFamily="34" charset="0"/>
                    <a:ea typeface="Times New Roman" panose="02020603050405020304" pitchFamily="18" charset="0"/>
                    <a:cs typeface="Helvetica" panose="020B0604020202020204" pitchFamily="34" charset="0"/>
                  </a:rPr>
                  <a:t>Precio de los contratos de suministro de gas para el sector residencial en la zona i en el tiempo t</a:t>
                </a:r>
                <a:r>
                  <a:rPr lang="es-ES" dirty="0">
                    <a:latin typeface="Helvetica" panose="020B0604020202020204" pitchFamily="34" charset="0"/>
                    <a:ea typeface="Times New Roman" panose="02020603050405020304" pitchFamily="18" charset="0"/>
                    <a:cs typeface="Helvetica" panose="020B0604020202020204" pitchFamily="34" charset="0"/>
                  </a:rPr>
                  <a:t>.</a:t>
                </a:r>
                <a:endParaRPr lang="es-CO" sz="1800" i="1" dirty="0">
                  <a:effectLst/>
                  <a:latin typeface="Helvetica" panose="020B0604020202020204" pitchFamily="34" charset="0"/>
                  <a:ea typeface="Times New Roman" panose="02020603050405020304" pitchFamily="18" charset="0"/>
                  <a:cs typeface="Helvetica" panose="020B0604020202020204" pitchFamily="34" charset="0"/>
                </a:endParaRPr>
              </a:p>
              <a:p>
                <a:pPr marL="450215">
                  <a:buNone/>
                </a:pPr>
                <a14:m>
                  <m:oMath xmlns:m="http://schemas.openxmlformats.org/officeDocument/2006/math">
                    <m:sSub>
                      <m:sSubPr>
                        <m:ctrlPr>
                          <a:rPr lang="es-CO"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𝑇𝑟𝑒𝑎𝑡𝑒𝑑</m:t>
                        </m:r>
                      </m:e>
                      <m:sub>
                        <m:r>
                          <a:rPr lang="es-E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𝑧</m:t>
                        </m:r>
                      </m:sub>
                    </m:sSub>
                  </m:oMath>
                </a14:m>
                <a:r>
                  <a:rPr lang="es-ES" sz="1800" dirty="0">
                    <a:effectLst/>
                    <a:latin typeface="Helvetica" pitchFamily="2" charset="0"/>
                    <a:ea typeface="Times New Roman" panose="02020603050405020304" pitchFamily="18" charset="0"/>
                  </a:rPr>
                  <a:t>: </a:t>
                </a:r>
                <a:r>
                  <a:rPr lang="es-ES" sz="1600" dirty="0">
                    <a:latin typeface="Helvetica" pitchFamily="2" charset="0"/>
                    <a:ea typeface="Times New Roman" panose="02020603050405020304" pitchFamily="18" charset="0"/>
                  </a:rPr>
                  <a:t>Variable binaria que toma valor 1 si la zona corresponde a la zona Interior (mayor exposición al gas importado).</a:t>
                </a:r>
              </a:p>
              <a:p>
                <a:pPr marL="450215">
                  <a:buNone/>
                </a:pPr>
                <a14:m>
                  <m:oMath xmlns:m="http://schemas.openxmlformats.org/officeDocument/2006/math">
                    <m:r>
                      <a:rPr lang="es-ES" sz="1800" b="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𝑃𝑜𝑠</m:t>
                    </m:r>
                    <m:sSub>
                      <m:sSubPr>
                        <m:ctrlPr>
                          <a:rPr lang="es-CO" sz="18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b="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419" sz="1800" b="0"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s-ES" sz="1800" dirty="0">
                    <a:solidFill>
                      <a:schemeClr val="tx1"/>
                    </a:solidFill>
                    <a:effectLst/>
                    <a:latin typeface="Helvetica" pitchFamily="2" charset="0"/>
                    <a:ea typeface="Times New Roman" panose="02020603050405020304" pitchFamily="18" charset="0"/>
                  </a:rPr>
                  <a:t>: </a:t>
                </a:r>
                <a:r>
                  <a:rPr lang="es-ES" sz="1600" dirty="0">
                    <a:latin typeface="Helvetica" panose="020B0604020202020204" pitchFamily="34" charset="0"/>
                    <a:cs typeface="Helvetica" panose="020B0604020202020204" pitchFamily="34" charset="0"/>
                  </a:rPr>
                  <a:t>Variable binaria que toma valor 1 a partir de 2024, cuando se inicia la comercialización de gas importado en el mercado residencial.</a:t>
                </a:r>
              </a:p>
              <a:p>
                <a:pPr marL="450215">
                  <a:buNone/>
                </a:pP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𝐷</m:t>
                        </m:r>
                      </m:e>
                      <m:sub>
                        <m:r>
                          <a:rPr lang="es-E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𝑧</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s-ES" sz="1800" dirty="0">
                    <a:effectLst/>
                    <a:latin typeface="Helvetica" pitchFamily="2" charset="0"/>
                    <a:ea typeface="Times New Roman" panose="02020603050405020304" pitchFamily="18" charset="0"/>
                  </a:rPr>
                  <a:t>: </a:t>
                </a:r>
                <a:r>
                  <a:rPr lang="es-ES" sz="1600" dirty="0">
                    <a:effectLst/>
                    <a:latin typeface="Helvetica" pitchFamily="2" charset="0"/>
                    <a:ea typeface="Times New Roman" panose="02020603050405020304" pitchFamily="18" charset="0"/>
                  </a:rPr>
                  <a:t>Es la interacción entre </a:t>
                </a:r>
                <a14:m>
                  <m:oMath xmlns:m="http://schemas.openxmlformats.org/officeDocument/2006/math">
                    <m:sSub>
                      <m:sSubPr>
                        <m:ctrlPr>
                          <a:rPr lang="es-CO"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600" i="1">
                            <a:effectLst/>
                            <a:latin typeface="Cambria Math" panose="02040503050406030204" pitchFamily="18" charset="0"/>
                            <a:ea typeface="Times New Roman" panose="02020603050405020304" pitchFamily="18" charset="0"/>
                            <a:cs typeface="Times New Roman" panose="02020603050405020304" pitchFamily="18" charset="0"/>
                          </a:rPr>
                          <m:t>𝑇𝑟𝑒𝑎𝑡𝑒𝑑</m:t>
                        </m:r>
                      </m:e>
                      <m:sub>
                        <m:r>
                          <a:rPr lang="es-ES" sz="16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s-ES" sz="1600" dirty="0">
                    <a:effectLst/>
                    <a:latin typeface="Helvetica" pitchFamily="2" charset="0"/>
                    <a:ea typeface="Times New Roman" panose="02020603050405020304" pitchFamily="18" charset="0"/>
                  </a:rPr>
                  <a:t> y </a:t>
                </a:r>
                <a14:m>
                  <m:oMath xmlns:m="http://schemas.openxmlformats.org/officeDocument/2006/math">
                    <m:r>
                      <a:rPr lang="es-ES" sz="1600" i="1">
                        <a:effectLst/>
                        <a:latin typeface="Cambria Math" panose="02040503050406030204" pitchFamily="18" charset="0"/>
                        <a:ea typeface="Times New Roman" panose="02020603050405020304" pitchFamily="18" charset="0"/>
                        <a:cs typeface="Times New Roman" panose="02020603050405020304" pitchFamily="18" charset="0"/>
                      </a:rPr>
                      <m:t>𝑃𝑜𝑠</m:t>
                    </m:r>
                    <m:sSub>
                      <m:sSubPr>
                        <m:ctrlPr>
                          <a:rPr lang="es-CO"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6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ES" sz="16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endParaRPr lang="es-CO" dirty="0">
                  <a:effectLst/>
                  <a:latin typeface="Helvetica" pitchFamily="2" charset="0"/>
                </a:endParaRPr>
              </a:p>
              <a:p>
                <a:pPr marL="450215">
                  <a:buNone/>
                </a:pP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s-E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𝑧</m:t>
                        </m:r>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s-ES" sz="1800" dirty="0">
                    <a:effectLst/>
                    <a:latin typeface="Helvetica" pitchFamily="2" charset="0"/>
                    <a:ea typeface="Times New Roman" panose="02020603050405020304" pitchFamily="18" charset="0"/>
                  </a:rPr>
                  <a:t>: </a:t>
                </a:r>
                <a:r>
                  <a:rPr lang="es-ES" sz="1600" dirty="0">
                    <a:effectLst/>
                    <a:latin typeface="Helvetica" pitchFamily="2" charset="0"/>
                    <a:ea typeface="Times New Roman" panose="02020603050405020304" pitchFamily="18" charset="0"/>
                  </a:rPr>
                  <a:t>Vector de controles </a:t>
                </a:r>
                <a:r>
                  <a:rPr lang="es-ES" sz="1600" dirty="0">
                    <a:latin typeface="Helvetica" panose="020B0604020202020204" pitchFamily="34" charset="0"/>
                    <a:cs typeface="Helvetica" panose="020B0604020202020204" pitchFamily="34" charset="0"/>
                  </a:rPr>
                  <a:t>(precio internacional del gas, nivel de embalses, producción nacional, condiciones climáticas).</a:t>
                </a:r>
                <a:endParaRPr lang="es-CO" sz="1600" dirty="0">
                  <a:effectLst/>
                  <a:latin typeface="Helvetica" panose="020B0604020202020204" pitchFamily="34" charset="0"/>
                  <a:cs typeface="Helvetica" panose="020B0604020202020204" pitchFamily="34" charset="0"/>
                </a:endParaRPr>
              </a:p>
              <a:p>
                <a:pPr marL="450215">
                  <a:buNone/>
                </a:pP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𝛼</m:t>
                        </m:r>
                      </m:e>
                      <m:sub>
                        <m:r>
                          <a:rPr lang="es-E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𝑧</m:t>
                        </m:r>
                      </m:sub>
                    </m:sSub>
                  </m:oMath>
                </a14:m>
                <a:r>
                  <a:rPr lang="es-ES" sz="1800" dirty="0">
                    <a:effectLst/>
                    <a:latin typeface="Helvetica" pitchFamily="2" charset="0"/>
                    <a:ea typeface="Times New Roman" panose="02020603050405020304" pitchFamily="18" charset="0"/>
                  </a:rPr>
                  <a:t>: </a:t>
                </a:r>
                <a:r>
                  <a:rPr lang="es-ES" sz="1600" dirty="0">
                    <a:effectLst/>
                    <a:latin typeface="Helvetica" pitchFamily="2" charset="0"/>
                    <a:ea typeface="Times New Roman" panose="02020603050405020304" pitchFamily="18" charset="0"/>
                  </a:rPr>
                  <a:t>Efectos fijos por zona</a:t>
                </a:r>
                <a:endParaRPr lang="es-CO" sz="1600" dirty="0">
                  <a:effectLst/>
                  <a:latin typeface="Helvetica" pitchFamily="2" charset="0"/>
                </a:endParaRPr>
              </a:p>
              <a:p>
                <a:pPr marL="450215">
                  <a:lnSpc>
                    <a:spcPct val="116000"/>
                  </a:lnSpc>
                  <a:spcAft>
                    <a:spcPts val="800"/>
                  </a:spcAft>
                  <a:buNone/>
                </a:pPr>
                <a14:m>
                  <m:oMath xmlns:m="http://schemas.openxmlformats.org/officeDocument/2006/math">
                    <m:sSub>
                      <m:sSubPr>
                        <m:ctrlPr>
                          <a:rPr lang="es-CO"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𝜆</m:t>
                        </m:r>
                      </m:e>
                      <m:sub>
                        <m:r>
                          <a:rPr lang="es-ES" sz="1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s-ES" sz="1800" dirty="0">
                    <a:effectLst/>
                    <a:latin typeface="Helvetica" pitchFamily="2" charset="0"/>
                    <a:ea typeface="Times New Roman" panose="02020603050405020304" pitchFamily="18" charset="0"/>
                    <a:cs typeface="Times New Roman" panose="02020603050405020304" pitchFamily="18" charset="0"/>
                  </a:rPr>
                  <a:t>: </a:t>
                </a:r>
                <a:r>
                  <a:rPr lang="es-ES" sz="1600" dirty="0">
                    <a:effectLst/>
                    <a:latin typeface="Helvetica" pitchFamily="2" charset="0"/>
                    <a:ea typeface="Times New Roman" panose="02020603050405020304" pitchFamily="18" charset="0"/>
                    <a:cs typeface="Times New Roman" panose="02020603050405020304" pitchFamily="18" charset="0"/>
                  </a:rPr>
                  <a:t>Efectos fijos de tiempo</a:t>
                </a:r>
                <a:endParaRPr lang="es-CO" sz="2000" dirty="0">
                  <a:effectLst/>
                  <a:latin typeface="Helvetica" pitchFamily="2" charset="0"/>
                  <a:ea typeface="Aptos" panose="020B0004020202020204" pitchFamily="34" charset="0"/>
                  <a:cs typeface="Times New Roman" panose="02020603050405020304" pitchFamily="18" charset="0"/>
                </a:endParaRPr>
              </a:p>
            </p:txBody>
          </p:sp>
        </mc:Choice>
        <mc:Fallback>
          <p:sp>
            <p:nvSpPr>
              <p:cNvPr id="7" name="CuadroTexto 6">
                <a:extLst>
                  <a:ext uri="{FF2B5EF4-FFF2-40B4-BE49-F238E27FC236}">
                    <a16:creationId xmlns:a16="http://schemas.microsoft.com/office/drawing/2014/main" id="{AE720C9D-B5E2-7A6E-7331-16FF14D9FFD1}"/>
                  </a:ext>
                </a:extLst>
              </p:cNvPr>
              <p:cNvSpPr txBox="1">
                <a:spLocks noRot="1" noChangeAspect="1" noMove="1" noResize="1" noEditPoints="1" noAdjustHandles="1" noChangeArrowheads="1" noChangeShapeType="1" noTextEdit="1"/>
              </p:cNvSpPr>
              <p:nvPr/>
            </p:nvSpPr>
            <p:spPr>
              <a:xfrm>
                <a:off x="525319" y="3520777"/>
                <a:ext cx="10864272" cy="2817374"/>
              </a:xfrm>
              <a:prstGeom prst="rect">
                <a:avLst/>
              </a:prstGeom>
              <a:blipFill>
                <a:blip r:embed="rId3"/>
                <a:stretch>
                  <a:fillRect t="-1299" b="-1515"/>
                </a:stretch>
              </a:blipFill>
            </p:spPr>
            <p:txBody>
              <a:bodyPr/>
              <a:lstStyle/>
              <a:p>
                <a:r>
                  <a:rPr lang="es-CO">
                    <a:noFill/>
                  </a:rPr>
                  <a:t> </a:t>
                </a:r>
              </a:p>
            </p:txBody>
          </p:sp>
        </mc:Fallback>
      </mc:AlternateContent>
      <p:sp>
        <p:nvSpPr>
          <p:cNvPr id="8" name="CuadroTexto 7">
            <a:extLst>
              <a:ext uri="{FF2B5EF4-FFF2-40B4-BE49-F238E27FC236}">
                <a16:creationId xmlns:a16="http://schemas.microsoft.com/office/drawing/2014/main" id="{6E7D731F-4358-6B1B-2080-7F52CFBA25AB}"/>
              </a:ext>
            </a:extLst>
          </p:cNvPr>
          <p:cNvSpPr txBox="1"/>
          <p:nvPr/>
        </p:nvSpPr>
        <p:spPr>
          <a:xfrm>
            <a:off x="7185891" y="1192685"/>
            <a:ext cx="2872509" cy="1015663"/>
          </a:xfrm>
          <a:prstGeom prst="rect">
            <a:avLst/>
          </a:prstGeom>
          <a:noFill/>
        </p:spPr>
        <p:txBody>
          <a:bodyPr wrap="square" rtlCol="0">
            <a:spAutoFit/>
          </a:bodyPr>
          <a:lstStyle/>
          <a:p>
            <a:pPr algn="ctr"/>
            <a:r>
              <a:rPr lang="es-CO" sz="2000" dirty="0">
                <a:latin typeface="Helvetica" pitchFamily="2" charset="0"/>
              </a:rPr>
              <a:t>Precio promedio ponderado de suministro residencial</a:t>
            </a:r>
          </a:p>
        </p:txBody>
      </p:sp>
      <p:sp>
        <p:nvSpPr>
          <p:cNvPr id="9" name="Flecha derecha 8">
            <a:extLst>
              <a:ext uri="{FF2B5EF4-FFF2-40B4-BE49-F238E27FC236}">
                <a16:creationId xmlns:a16="http://schemas.microsoft.com/office/drawing/2014/main" id="{F3EB7FF0-37B3-1599-41FB-7834DE8B5F78}"/>
              </a:ext>
            </a:extLst>
          </p:cNvPr>
          <p:cNvSpPr/>
          <p:nvPr/>
        </p:nvSpPr>
        <p:spPr>
          <a:xfrm>
            <a:off x="4104410" y="1547464"/>
            <a:ext cx="3081481" cy="3186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B06B3515-83B9-9E5D-5972-4C59BBF8553C}"/>
              </a:ext>
            </a:extLst>
          </p:cNvPr>
          <p:cNvSpPr txBox="1"/>
          <p:nvPr/>
        </p:nvSpPr>
        <p:spPr>
          <a:xfrm>
            <a:off x="1945758" y="1261934"/>
            <a:ext cx="1993552" cy="1046440"/>
          </a:xfrm>
          <a:prstGeom prst="rect">
            <a:avLst/>
          </a:prstGeom>
          <a:noFill/>
        </p:spPr>
        <p:txBody>
          <a:bodyPr wrap="square" rtlCol="0">
            <a:spAutoFit/>
          </a:bodyPr>
          <a:lstStyle/>
          <a:p>
            <a:pPr algn="ctr"/>
            <a:r>
              <a:rPr lang="es-CO" sz="2000" dirty="0">
                <a:latin typeface="Helvetica" pitchFamily="2" charset="0"/>
              </a:rPr>
              <a:t>Importación de gas</a:t>
            </a:r>
          </a:p>
          <a:p>
            <a:pPr algn="ctr"/>
            <a:r>
              <a:rPr lang="es-CO" sz="1100" dirty="0">
                <a:latin typeface="Helvetica" pitchFamily="2" charset="0"/>
              </a:rPr>
              <a:t>(Shock de abastecimiento 2024)</a:t>
            </a:r>
          </a:p>
        </p:txBody>
      </p:sp>
    </p:spTree>
    <p:extLst>
      <p:ext uri="{BB962C8B-B14F-4D97-AF65-F5344CB8AC3E}">
        <p14:creationId xmlns:p14="http://schemas.microsoft.com/office/powerpoint/2010/main" val="1632239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E792B44E-7EFC-19AF-7E28-B01E4091ECB5}"/>
              </a:ext>
            </a:extLst>
          </p:cNvPr>
          <p:cNvSpPr>
            <a:spLocks noGrp="1"/>
          </p:cNvSpPr>
          <p:nvPr>
            <p:ph type="title"/>
          </p:nvPr>
        </p:nvSpPr>
        <p:spPr>
          <a:xfrm>
            <a:off x="795668" y="120571"/>
            <a:ext cx="10515600" cy="1325563"/>
          </a:xfrm>
        </p:spPr>
        <p:txBody>
          <a:bodyPr vert="horz" lIns="91440" tIns="45720" rIns="91440" bIns="45720" rtlCol="0" anchor="ctr">
            <a:normAutofit/>
          </a:bodyPr>
          <a:lstStyle/>
          <a:p>
            <a:r>
              <a:rPr lang="es-CO" b="1" dirty="0">
                <a:latin typeface="Helvetica" pitchFamily="2" charset="0"/>
              </a:rPr>
              <a:t>Supuesto de identificación</a:t>
            </a:r>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13112C9B-58AA-79DE-C78A-7D04AE2DF6D7}"/>
                  </a:ext>
                </a:extLst>
              </p:cNvPr>
              <p:cNvSpPr txBox="1"/>
              <p:nvPr/>
            </p:nvSpPr>
            <p:spPr>
              <a:xfrm>
                <a:off x="311727" y="1286640"/>
                <a:ext cx="1156854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CO" sz="2400" i="1" smtClean="0">
                          <a:latin typeface="Cambria Math" panose="02040503050406030204" pitchFamily="18" charset="0"/>
                        </a:rPr>
                        <m:t>𝐸</m:t>
                      </m:r>
                      <m:d>
                        <m:dPr>
                          <m:begChr m:val="["/>
                          <m:endChr m:val="]"/>
                          <m:ctrlPr>
                            <a:rPr lang="es-CO" sz="2400" i="1">
                              <a:latin typeface="Cambria Math" panose="02040503050406030204" pitchFamily="18" charset="0"/>
                            </a:rPr>
                          </m:ctrlPr>
                        </m:dPr>
                        <m:e>
                          <m:sSub>
                            <m:sSubPr>
                              <m:ctrlPr>
                                <a:rPr lang="es-CO" sz="2400" i="1">
                                  <a:latin typeface="Cambria Math" panose="02040503050406030204" pitchFamily="18" charset="0"/>
                                </a:rPr>
                              </m:ctrlPr>
                            </m:sSubPr>
                            <m:e>
                              <m:r>
                                <a:rPr lang="es-CO" sz="2400" i="1">
                                  <a:latin typeface="Cambria Math" panose="02040503050406030204" pitchFamily="18" charset="0"/>
                                </a:rPr>
                                <m:t>𝑌</m:t>
                              </m:r>
                            </m:e>
                            <m:sub>
                              <m:r>
                                <a:rPr lang="es-CO" sz="2400" i="1">
                                  <a:latin typeface="Cambria Math" panose="02040503050406030204" pitchFamily="18" charset="0"/>
                                </a:rPr>
                                <m:t>𝑖𝑡</m:t>
                              </m:r>
                            </m:sub>
                          </m:sSub>
                        </m:e>
                        <m:e>
                          <m:sSub>
                            <m:sSubPr>
                              <m:ctrlPr>
                                <a:rPr lang="es-CO" sz="2400" i="1">
                                  <a:latin typeface="Cambria Math" panose="02040503050406030204" pitchFamily="18" charset="0"/>
                                </a:rPr>
                              </m:ctrlPr>
                            </m:sSubPr>
                            <m:e>
                              <m:r>
                                <a:rPr lang="es-CO" sz="2400" i="1">
                                  <a:latin typeface="Cambria Math" panose="02040503050406030204" pitchFamily="18" charset="0"/>
                                </a:rPr>
                                <m:t>𝐷</m:t>
                              </m:r>
                            </m:e>
                            <m:sub>
                              <m:r>
                                <a:rPr lang="es-CO" sz="2400" i="1">
                                  <a:latin typeface="Cambria Math" panose="02040503050406030204" pitchFamily="18" charset="0"/>
                                </a:rPr>
                                <m:t>𝑖</m:t>
                              </m:r>
                            </m:sub>
                          </m:sSub>
                          <m:r>
                            <a:rPr lang="es-CO" sz="2400" i="0">
                              <a:latin typeface="Cambria Math" panose="02040503050406030204" pitchFamily="18" charset="0"/>
                            </a:rPr>
                            <m:t>=0, </m:t>
                          </m:r>
                          <m:r>
                            <a:rPr lang="es-CO" sz="2400" i="1">
                              <a:latin typeface="Cambria Math" panose="02040503050406030204" pitchFamily="18" charset="0"/>
                            </a:rPr>
                            <m:t>𝑡</m:t>
                          </m:r>
                          <m:r>
                            <a:rPr lang="es-CO" sz="2400" i="0">
                              <a:latin typeface="Cambria Math" panose="02040503050406030204" pitchFamily="18" charset="0"/>
                            </a:rPr>
                            <m:t>=1</m:t>
                          </m:r>
                        </m:e>
                      </m:d>
                      <m:r>
                        <a:rPr lang="es-CO" sz="2400" i="0">
                          <a:latin typeface="Cambria Math" panose="02040503050406030204" pitchFamily="18" charset="0"/>
                        </a:rPr>
                        <m:t>−</m:t>
                      </m:r>
                      <m:r>
                        <a:rPr lang="es-CO" sz="2400" i="1">
                          <a:latin typeface="Cambria Math" panose="02040503050406030204" pitchFamily="18" charset="0"/>
                        </a:rPr>
                        <m:t>𝐸</m:t>
                      </m:r>
                      <m:d>
                        <m:dPr>
                          <m:begChr m:val="["/>
                          <m:endChr m:val="]"/>
                          <m:ctrlPr>
                            <a:rPr lang="es-CO" sz="2400" i="1">
                              <a:latin typeface="Cambria Math" panose="02040503050406030204" pitchFamily="18" charset="0"/>
                            </a:rPr>
                          </m:ctrlPr>
                        </m:dPr>
                        <m:e>
                          <m:sSub>
                            <m:sSubPr>
                              <m:ctrlPr>
                                <a:rPr lang="es-CO" sz="2400" i="1">
                                  <a:latin typeface="Cambria Math" panose="02040503050406030204" pitchFamily="18" charset="0"/>
                                </a:rPr>
                              </m:ctrlPr>
                            </m:sSubPr>
                            <m:e>
                              <m:r>
                                <a:rPr lang="es-CO" sz="2400" i="1">
                                  <a:latin typeface="Cambria Math" panose="02040503050406030204" pitchFamily="18" charset="0"/>
                                </a:rPr>
                                <m:t>𝑌</m:t>
                              </m:r>
                            </m:e>
                            <m:sub>
                              <m:r>
                                <a:rPr lang="es-CO" sz="2400" i="1">
                                  <a:latin typeface="Cambria Math" panose="02040503050406030204" pitchFamily="18" charset="0"/>
                                </a:rPr>
                                <m:t>𝑖𝑡</m:t>
                              </m:r>
                            </m:sub>
                          </m:sSub>
                        </m:e>
                        <m:e>
                          <m:sSub>
                            <m:sSubPr>
                              <m:ctrlPr>
                                <a:rPr lang="es-CO" sz="2400" i="1">
                                  <a:latin typeface="Cambria Math" panose="02040503050406030204" pitchFamily="18" charset="0"/>
                                </a:rPr>
                              </m:ctrlPr>
                            </m:sSubPr>
                            <m:e>
                              <m:r>
                                <a:rPr lang="es-CO" sz="2400" i="1">
                                  <a:latin typeface="Cambria Math" panose="02040503050406030204" pitchFamily="18" charset="0"/>
                                </a:rPr>
                                <m:t>𝐷</m:t>
                              </m:r>
                            </m:e>
                            <m:sub>
                              <m:r>
                                <a:rPr lang="es-CO" sz="2400" i="1">
                                  <a:latin typeface="Cambria Math" panose="02040503050406030204" pitchFamily="18" charset="0"/>
                                </a:rPr>
                                <m:t>𝑖</m:t>
                              </m:r>
                            </m:sub>
                          </m:sSub>
                          <m:r>
                            <a:rPr lang="es-CO" sz="2400" i="0">
                              <a:latin typeface="Cambria Math" panose="02040503050406030204" pitchFamily="18" charset="0"/>
                            </a:rPr>
                            <m:t>=0, </m:t>
                          </m:r>
                          <m:r>
                            <a:rPr lang="es-CO" sz="2400" i="1">
                              <a:latin typeface="Cambria Math" panose="02040503050406030204" pitchFamily="18" charset="0"/>
                            </a:rPr>
                            <m:t>𝑡</m:t>
                          </m:r>
                          <m:r>
                            <a:rPr lang="es-CO" sz="2400" i="0">
                              <a:latin typeface="Cambria Math" panose="02040503050406030204" pitchFamily="18" charset="0"/>
                            </a:rPr>
                            <m:t>=0</m:t>
                          </m:r>
                        </m:e>
                      </m:d>
                      <m:r>
                        <a:rPr lang="es-CO" sz="2400" i="0">
                          <a:latin typeface="Cambria Math" panose="02040503050406030204" pitchFamily="18" charset="0"/>
                        </a:rPr>
                        <m:t>= </m:t>
                      </m:r>
                      <m:r>
                        <a:rPr lang="es-CO" sz="2400" i="1">
                          <a:latin typeface="Cambria Math" panose="02040503050406030204" pitchFamily="18" charset="0"/>
                        </a:rPr>
                        <m:t>𝐸</m:t>
                      </m:r>
                      <m:d>
                        <m:dPr>
                          <m:begChr m:val="["/>
                          <m:endChr m:val="]"/>
                          <m:ctrlPr>
                            <a:rPr lang="es-CO" sz="2400" i="1">
                              <a:latin typeface="Cambria Math" panose="02040503050406030204" pitchFamily="18" charset="0"/>
                            </a:rPr>
                          </m:ctrlPr>
                        </m:dPr>
                        <m:e>
                          <m:sSub>
                            <m:sSubPr>
                              <m:ctrlPr>
                                <a:rPr lang="es-CO" sz="2400" i="1">
                                  <a:latin typeface="Cambria Math" panose="02040503050406030204" pitchFamily="18" charset="0"/>
                                </a:rPr>
                              </m:ctrlPr>
                            </m:sSubPr>
                            <m:e>
                              <m:r>
                                <a:rPr lang="es-CO" sz="2400" i="1">
                                  <a:latin typeface="Cambria Math" panose="02040503050406030204" pitchFamily="18" charset="0"/>
                                </a:rPr>
                                <m:t>𝑌</m:t>
                              </m:r>
                            </m:e>
                            <m:sub>
                              <m:r>
                                <a:rPr lang="es-CO" sz="2400" i="1">
                                  <a:latin typeface="Cambria Math" panose="02040503050406030204" pitchFamily="18" charset="0"/>
                                </a:rPr>
                                <m:t>𝑖𝑡</m:t>
                              </m:r>
                            </m:sub>
                          </m:sSub>
                        </m:e>
                        <m:e>
                          <m:sSub>
                            <m:sSubPr>
                              <m:ctrlPr>
                                <a:rPr lang="es-CO" sz="2400" i="1">
                                  <a:latin typeface="Cambria Math" panose="02040503050406030204" pitchFamily="18" charset="0"/>
                                </a:rPr>
                              </m:ctrlPr>
                            </m:sSubPr>
                            <m:e>
                              <m:r>
                                <a:rPr lang="es-CO" sz="2400" i="1">
                                  <a:latin typeface="Cambria Math" panose="02040503050406030204" pitchFamily="18" charset="0"/>
                                </a:rPr>
                                <m:t>𝐷</m:t>
                              </m:r>
                            </m:e>
                            <m:sub>
                              <m:r>
                                <a:rPr lang="es-CO" sz="2400" i="1">
                                  <a:latin typeface="Cambria Math" panose="02040503050406030204" pitchFamily="18" charset="0"/>
                                </a:rPr>
                                <m:t>𝑖</m:t>
                              </m:r>
                            </m:sub>
                          </m:sSub>
                          <m:r>
                            <a:rPr lang="es-CO" sz="2400" i="0">
                              <a:latin typeface="Cambria Math" panose="02040503050406030204" pitchFamily="18" charset="0"/>
                            </a:rPr>
                            <m:t>=1, </m:t>
                          </m:r>
                          <m:r>
                            <a:rPr lang="es-CO" sz="2400" i="1">
                              <a:latin typeface="Cambria Math" panose="02040503050406030204" pitchFamily="18" charset="0"/>
                            </a:rPr>
                            <m:t>𝑡</m:t>
                          </m:r>
                          <m:r>
                            <a:rPr lang="es-CO" sz="2400" i="0">
                              <a:latin typeface="Cambria Math" panose="02040503050406030204" pitchFamily="18" charset="0"/>
                            </a:rPr>
                            <m:t>=1</m:t>
                          </m:r>
                        </m:e>
                      </m:d>
                      <m:r>
                        <a:rPr lang="es-CO" sz="2400" i="0">
                          <a:latin typeface="Cambria Math" panose="02040503050406030204" pitchFamily="18" charset="0"/>
                        </a:rPr>
                        <m:t>−</m:t>
                      </m:r>
                      <m:r>
                        <a:rPr lang="es-CO" sz="2400" i="1">
                          <a:latin typeface="Cambria Math" panose="02040503050406030204" pitchFamily="18" charset="0"/>
                        </a:rPr>
                        <m:t>𝐸</m:t>
                      </m:r>
                      <m:d>
                        <m:dPr>
                          <m:begChr m:val="["/>
                          <m:endChr m:val="]"/>
                          <m:ctrlPr>
                            <a:rPr lang="es-CO" sz="2400" i="1">
                              <a:latin typeface="Cambria Math" panose="02040503050406030204" pitchFamily="18" charset="0"/>
                            </a:rPr>
                          </m:ctrlPr>
                        </m:dPr>
                        <m:e>
                          <m:sSub>
                            <m:sSubPr>
                              <m:ctrlPr>
                                <a:rPr lang="es-CO" sz="2400" i="1">
                                  <a:latin typeface="Cambria Math" panose="02040503050406030204" pitchFamily="18" charset="0"/>
                                </a:rPr>
                              </m:ctrlPr>
                            </m:sSubPr>
                            <m:e>
                              <m:r>
                                <a:rPr lang="es-CO" sz="2400" i="1">
                                  <a:latin typeface="Cambria Math" panose="02040503050406030204" pitchFamily="18" charset="0"/>
                                </a:rPr>
                                <m:t>𝑌</m:t>
                              </m:r>
                            </m:e>
                            <m:sub>
                              <m:r>
                                <a:rPr lang="es-CO" sz="2400" i="1">
                                  <a:latin typeface="Cambria Math" panose="02040503050406030204" pitchFamily="18" charset="0"/>
                                </a:rPr>
                                <m:t>𝑖𝑡</m:t>
                              </m:r>
                            </m:sub>
                          </m:sSub>
                        </m:e>
                        <m:e>
                          <m:sSub>
                            <m:sSubPr>
                              <m:ctrlPr>
                                <a:rPr lang="es-CO" sz="2400" i="1">
                                  <a:latin typeface="Cambria Math" panose="02040503050406030204" pitchFamily="18" charset="0"/>
                                </a:rPr>
                              </m:ctrlPr>
                            </m:sSubPr>
                            <m:e>
                              <m:r>
                                <a:rPr lang="es-CO" sz="2400" i="1">
                                  <a:latin typeface="Cambria Math" panose="02040503050406030204" pitchFamily="18" charset="0"/>
                                </a:rPr>
                                <m:t>𝐷</m:t>
                              </m:r>
                            </m:e>
                            <m:sub>
                              <m:r>
                                <a:rPr lang="es-CO" sz="2400" i="1">
                                  <a:latin typeface="Cambria Math" panose="02040503050406030204" pitchFamily="18" charset="0"/>
                                </a:rPr>
                                <m:t>𝑖</m:t>
                              </m:r>
                            </m:sub>
                          </m:sSub>
                          <m:r>
                            <a:rPr lang="es-CO" sz="2400" i="0">
                              <a:latin typeface="Cambria Math" panose="02040503050406030204" pitchFamily="18" charset="0"/>
                            </a:rPr>
                            <m:t>=1, </m:t>
                          </m:r>
                          <m:r>
                            <a:rPr lang="es-CO" sz="2400" i="1">
                              <a:latin typeface="Cambria Math" panose="02040503050406030204" pitchFamily="18" charset="0"/>
                            </a:rPr>
                            <m:t>𝑡</m:t>
                          </m:r>
                          <m:r>
                            <a:rPr lang="es-CO" sz="2400" i="0">
                              <a:latin typeface="Cambria Math" panose="02040503050406030204" pitchFamily="18" charset="0"/>
                            </a:rPr>
                            <m:t>=0</m:t>
                          </m:r>
                        </m:e>
                      </m:d>
                      <m:r>
                        <a:rPr lang="es-CO" sz="2400" i="0">
                          <a:latin typeface="Cambria Math" panose="02040503050406030204" pitchFamily="18" charset="0"/>
                        </a:rPr>
                        <m:t> </m:t>
                      </m:r>
                    </m:oMath>
                  </m:oMathPara>
                </a14:m>
                <a:endParaRPr lang="es-CO" sz="2400" dirty="0"/>
              </a:p>
            </p:txBody>
          </p:sp>
        </mc:Choice>
        <mc:Fallback>
          <p:sp>
            <p:nvSpPr>
              <p:cNvPr id="6" name="CuadroTexto 5">
                <a:extLst>
                  <a:ext uri="{FF2B5EF4-FFF2-40B4-BE49-F238E27FC236}">
                    <a16:creationId xmlns:a16="http://schemas.microsoft.com/office/drawing/2014/main" id="{13112C9B-58AA-79DE-C78A-7D04AE2DF6D7}"/>
                  </a:ext>
                </a:extLst>
              </p:cNvPr>
              <p:cNvSpPr txBox="1">
                <a:spLocks noRot="1" noChangeAspect="1" noMove="1" noResize="1" noEditPoints="1" noAdjustHandles="1" noChangeArrowheads="1" noChangeShapeType="1" noTextEdit="1"/>
              </p:cNvSpPr>
              <p:nvPr/>
            </p:nvSpPr>
            <p:spPr>
              <a:xfrm>
                <a:off x="311727" y="1286640"/>
                <a:ext cx="11568545" cy="461665"/>
              </a:xfrm>
              <a:prstGeom prst="rect">
                <a:avLst/>
              </a:prstGeom>
              <a:blipFill>
                <a:blip r:embed="rId2"/>
                <a:stretch>
                  <a:fillRect b="-1316"/>
                </a:stretch>
              </a:blipFill>
            </p:spPr>
            <p:txBody>
              <a:bodyPr/>
              <a:lstStyle/>
              <a:p>
                <a:r>
                  <a:rPr lang="es-CO">
                    <a:noFill/>
                  </a:rPr>
                  <a:t> </a:t>
                </a:r>
              </a:p>
            </p:txBody>
          </p:sp>
        </mc:Fallback>
      </mc:AlternateContent>
      <p:sp>
        <p:nvSpPr>
          <p:cNvPr id="7" name="Marcador de contenido 2">
            <a:extLst>
              <a:ext uri="{FF2B5EF4-FFF2-40B4-BE49-F238E27FC236}">
                <a16:creationId xmlns:a16="http://schemas.microsoft.com/office/drawing/2014/main" id="{72384049-9B76-DFFF-3D25-91C3ACFF0DE1}"/>
              </a:ext>
            </a:extLst>
          </p:cNvPr>
          <p:cNvSpPr>
            <a:spLocks noGrp="1"/>
          </p:cNvSpPr>
          <p:nvPr>
            <p:ph idx="1"/>
          </p:nvPr>
        </p:nvSpPr>
        <p:spPr>
          <a:xfrm>
            <a:off x="473151" y="2204670"/>
            <a:ext cx="5183986" cy="3909051"/>
          </a:xfrm>
        </p:spPr>
        <p:txBody>
          <a:bodyPr>
            <a:normAutofit fontScale="92500"/>
          </a:bodyPr>
          <a:lstStyle/>
          <a:p>
            <a:pPr marL="457200" lvl="1" indent="0" algn="just">
              <a:buNone/>
            </a:pPr>
            <a:r>
              <a:rPr lang="es-419" sz="2200" b="1" dirty="0">
                <a:latin typeface="Helvetica" pitchFamily="2" charset="0"/>
              </a:rPr>
              <a:t>Explicación:</a:t>
            </a:r>
          </a:p>
          <a:p>
            <a:pPr marL="457200" lvl="1" indent="0" algn="just">
              <a:buNone/>
            </a:pPr>
            <a:r>
              <a:rPr lang="es-ES" sz="2200" dirty="0">
                <a:latin typeface="Helvetica" pitchFamily="2" charset="0"/>
              </a:rPr>
              <a:t>El supuesto de tendencias paralelas establece que, en ausencia de la importación de gas, el cambio en los precios esperados del suministro de gas en la zona tratada (Interior) habría sido igual al cambio observado en la zona de control (Caribe).</a:t>
            </a:r>
          </a:p>
          <a:p>
            <a:pPr marL="457200" lvl="1" indent="0" algn="just">
              <a:buNone/>
            </a:pPr>
            <a:endParaRPr lang="es-ES" sz="2200" dirty="0">
              <a:latin typeface="Helvetica" pitchFamily="2" charset="0"/>
            </a:endParaRPr>
          </a:p>
          <a:p>
            <a:pPr marL="457200" lvl="1" indent="0" algn="just">
              <a:buNone/>
            </a:pPr>
            <a:r>
              <a:rPr lang="es-ES" sz="2200" dirty="0">
                <a:latin typeface="Helvetica" pitchFamily="2" charset="0"/>
              </a:rPr>
              <a:t>Es decir, cualquier diferencia posterior a la introducción del gas importado puede interpretarse como el efecto causal del tratamiento.</a:t>
            </a:r>
            <a:endParaRPr lang="es-419" sz="2200" dirty="0">
              <a:latin typeface="Helvetica" pitchFamily="2" charset="0"/>
            </a:endParaRPr>
          </a:p>
        </p:txBody>
      </p:sp>
      <p:pic>
        <p:nvPicPr>
          <p:cNvPr id="9" name="Imagen 8" descr="Gráfico&#10;&#10;El contenido generado por IA puede ser incorrecto.">
            <a:extLst>
              <a:ext uri="{FF2B5EF4-FFF2-40B4-BE49-F238E27FC236}">
                <a16:creationId xmlns:a16="http://schemas.microsoft.com/office/drawing/2014/main" id="{3C771B07-2ED1-3ABF-6268-1136F162300A}"/>
              </a:ext>
            </a:extLst>
          </p:cNvPr>
          <p:cNvPicPr>
            <a:picLocks noChangeAspect="1"/>
          </p:cNvPicPr>
          <p:nvPr/>
        </p:nvPicPr>
        <p:blipFill>
          <a:blip r:embed="rId3"/>
          <a:stretch>
            <a:fillRect/>
          </a:stretch>
        </p:blipFill>
        <p:spPr>
          <a:xfrm>
            <a:off x="6162884" y="2994975"/>
            <a:ext cx="5460270" cy="2700265"/>
          </a:xfrm>
          <a:prstGeom prst="rect">
            <a:avLst/>
          </a:prstGeom>
        </p:spPr>
      </p:pic>
    </p:spTree>
    <p:extLst>
      <p:ext uri="{BB962C8B-B14F-4D97-AF65-F5344CB8AC3E}">
        <p14:creationId xmlns:p14="http://schemas.microsoft.com/office/powerpoint/2010/main" val="234632465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362</TotalTime>
  <Words>836</Words>
  <Application>Microsoft Office PowerPoint</Application>
  <PresentationFormat>Panorámica</PresentationFormat>
  <Paragraphs>81</Paragraphs>
  <Slides>10</Slides>
  <Notes>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10</vt:i4>
      </vt:variant>
    </vt:vector>
  </HeadingPairs>
  <TitlesOfParts>
    <vt:vector size="18" baseType="lpstr">
      <vt:lpstr>Aptos</vt:lpstr>
      <vt:lpstr>Aptos Display</vt:lpstr>
      <vt:lpstr>Arial</vt:lpstr>
      <vt:lpstr>Cambria Math</vt:lpstr>
      <vt:lpstr>Courier New</vt:lpstr>
      <vt:lpstr>Helvetica</vt:lpstr>
      <vt:lpstr>Wingdings</vt:lpstr>
      <vt:lpstr>Tema de Office</vt:lpstr>
      <vt:lpstr>EVALUACIÓN DE IMPACTO</vt:lpstr>
      <vt:lpstr>Pregunta de investigación</vt:lpstr>
      <vt:lpstr>Presentación de PowerPoint</vt:lpstr>
      <vt:lpstr>Presentación de PowerPoint</vt:lpstr>
      <vt:lpstr>Presentación de PowerPoint</vt:lpstr>
      <vt:lpstr>Presentación de PowerPoint</vt:lpstr>
      <vt:lpstr>Presentación de PowerPoint</vt:lpstr>
      <vt:lpstr>Especificación del modelo</vt:lpstr>
      <vt:lpstr>Supuesto de identificación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Jorge Viafara</dc:creator>
  <cp:lastModifiedBy>Nicolas Jacome Velasco</cp:lastModifiedBy>
  <cp:revision>4</cp:revision>
  <dcterms:created xsi:type="dcterms:W3CDTF">2025-09-27T01:37:50Z</dcterms:created>
  <dcterms:modified xsi:type="dcterms:W3CDTF">2025-10-05T21:41:11Z</dcterms:modified>
</cp:coreProperties>
</file>