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4"/>
    <p:restoredTop sz="94653"/>
  </p:normalViewPr>
  <p:slideViewPr>
    <p:cSldViewPr snapToGrid="0">
      <p:cViewPr>
        <p:scale>
          <a:sx n="93" d="100"/>
          <a:sy n="93" d="100"/>
        </p:scale>
        <p:origin x="1032" y="1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0C4CB-CB80-0F4E-A4E1-6CE13D17E8B8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A3DEE-A031-7346-A2D5-1CD5FE240F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47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A3DEE-A031-7346-A2D5-1CD5FE240F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62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4B63-4AF4-9936-9237-7B162D13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C14A07-6BF2-BD57-24BF-78D090853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CA7E5-8780-5DEA-783D-E290639C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05ADE-5BED-93F0-8DE0-3CB8CBCD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C1AC6-45EC-ED21-D585-971A7EE4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6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31D7F-5C8E-6C3A-23A2-CC8A53DA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19EC59-548B-D4D7-77E3-37C3CDC5D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5AF2C-E680-88B3-D917-6AF4AABE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96FB2-EFFD-C714-72C0-54C1F67A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4FDD3-92C6-1A12-DE91-E2D26777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04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6C177-33FB-DB50-5B86-D428B4593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BAEE6-0489-5713-A0A0-416E67A62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2E98D-57FA-8FE0-2B08-5DB268C2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F4D75-8CC5-B133-6AB6-8A213318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5ED7C-F561-6B6B-49DD-2B9B7322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40578-F3D5-D6F9-9F45-80D4A56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916D9-76BD-6FF0-515A-546E1806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59401-C9C9-EE96-BFC1-F7582E3D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4F888-A4BC-0AD3-1DB9-2FB3CE2C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9A77B-3823-C327-B8AF-CF787A9A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61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F81F7-0C48-38B9-11AE-2025F1A7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452A96-3DA3-027B-6E72-784027EB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105A2-F3F5-47F7-E179-C995618F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3A742-2963-A153-C6D2-3FA3869C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6B265-423F-41AD-A9CE-F0C60DF2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5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5AF5-B282-8B97-E57A-A49BD31C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7047E-E86F-557C-5379-48F1C708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D10B2-F5F8-E65F-242F-B2A6A4D8F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405D8-F41D-6F81-850C-27C0821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227C7-4C2B-A8DF-BA37-A24CC61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BF5325-C77D-DFEC-93FE-06E7C926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D26B6-3F5B-868A-EBCA-94CE50D7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EAF320-1775-AB97-AE8D-92260139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63E69E-576E-4A28-1758-2433E70F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387D1-9084-FEA0-3FF4-14EB3B56A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C79D98-5140-6A2A-F9DE-CA7F22261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8B416B-B8A8-EF95-668A-D1AB0079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A76986-7A3A-FC1E-E233-30638D71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C06C6A-4DB8-B446-86BB-2B98A306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0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8955-AEDE-0C22-1260-4E20647A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6FAAE7-A3EF-8AB5-E276-F3DADC2B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932A1A-4922-641E-DC76-EF6E336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56AB1A-69A6-513D-8E33-B247F2B7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52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1FDCC9-70DD-AC08-D126-897640D7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8D79FD-2169-5F3F-240B-FDABD2BB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B33C9E-6C0A-F562-D56A-07D930F1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44F-1383-2FDA-FEB3-0B8AE1B1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5AB44-871F-CEFA-0AD1-E4E46B40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026DCA-FC01-34AF-3F11-139335A5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8ABB6-C939-A2B3-EFF3-A900ECAC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95C365-6952-AFE2-65D7-17947981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BA82B8-0B2D-E1CB-E0BA-1A89FA0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0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7D10B-4AD2-843D-6A62-934F621B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EB70A4-8106-25CE-1937-E369568D4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7FDA35-7E50-17C6-8E34-7975AB09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B73D7-3C63-A519-0375-E368ACF9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2C8902-12F1-F54A-0A9B-4A19235F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CFCE50-8BFC-C246-4BC0-523F3B9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55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C7D39-716A-C3D5-9E0B-C7E142E3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9033A-5123-DB99-C47C-9B045929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0E0140-AD77-FA8E-9895-E7D92CFB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541C1-6CF4-A042-8D06-426C6D8A5D75}" type="datetimeFigureOut">
              <a:rPr lang="es-CO" smtClean="0"/>
              <a:t>26/09/25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C374D-8313-87BC-45D0-0319671AB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CF761-61AC-E4EE-7E69-533402C7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AFA1E-961C-CF42-BCA4-EC41787F64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8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8E1F2-B536-21EA-25CC-6E6906354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72945" cy="2387600"/>
          </a:xfrm>
        </p:spPr>
        <p:txBody>
          <a:bodyPr/>
          <a:lstStyle/>
          <a:p>
            <a:r>
              <a:rPr lang="es-CO" dirty="0">
                <a:latin typeface="Helvetica" pitchFamily="2" charset="0"/>
              </a:rPr>
              <a:t>EVALUACIÓN DE IMPACTO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669F3-AA99-6204-566B-68E19BA34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72945" cy="1655762"/>
          </a:xfrm>
        </p:spPr>
        <p:txBody>
          <a:bodyPr/>
          <a:lstStyle/>
          <a:p>
            <a:r>
              <a:rPr lang="es-CO" dirty="0">
                <a:latin typeface="Helvetica" pitchFamily="2" charset="0"/>
              </a:rPr>
              <a:t>ENTREGA No.1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77F5474-9CDB-906A-D126-17EE258817E2}"/>
              </a:ext>
            </a:extLst>
          </p:cNvPr>
          <p:cNvSpPr txBox="1">
            <a:spLocks/>
          </p:cNvSpPr>
          <p:nvPr/>
        </p:nvSpPr>
        <p:spPr>
          <a:xfrm>
            <a:off x="0" y="5349875"/>
            <a:ext cx="3671455" cy="15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800" b="1" dirty="0">
                <a:latin typeface="Helvetica" pitchFamily="2" charset="0"/>
              </a:rPr>
              <a:t>INTEGRANTES:</a:t>
            </a:r>
          </a:p>
          <a:p>
            <a:pPr algn="l"/>
            <a:r>
              <a:rPr lang="es-CO" sz="1800" dirty="0">
                <a:latin typeface="Helvetica" pitchFamily="2" charset="0"/>
              </a:rPr>
              <a:t>JUAN GUILLERMO SANCHEZ</a:t>
            </a:r>
          </a:p>
          <a:p>
            <a:pPr algn="l"/>
            <a:r>
              <a:rPr lang="es-CO" sz="1800" dirty="0">
                <a:latin typeface="Helvetica" pitchFamily="2" charset="0"/>
              </a:rPr>
              <a:t>NICOLAS JACOME VELASCO</a:t>
            </a:r>
          </a:p>
          <a:p>
            <a:pPr algn="l"/>
            <a:r>
              <a:rPr lang="es-CO" sz="1800" dirty="0">
                <a:latin typeface="Helvetica" pitchFamily="2" charset="0"/>
              </a:rPr>
              <a:t>JORGE VIAFARA MORALES</a:t>
            </a:r>
          </a:p>
        </p:txBody>
      </p:sp>
    </p:spTree>
    <p:extLst>
      <p:ext uri="{BB962C8B-B14F-4D97-AF65-F5344CB8AC3E}">
        <p14:creationId xmlns:p14="http://schemas.microsoft.com/office/powerpoint/2010/main" val="11964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947D-DCB6-FC92-383E-35458F5C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97" y="3913910"/>
            <a:ext cx="11206230" cy="1325563"/>
          </a:xfrm>
        </p:spPr>
        <p:txBody>
          <a:bodyPr/>
          <a:lstStyle/>
          <a:p>
            <a:r>
              <a:rPr lang="es-CO" b="1" dirty="0">
                <a:latin typeface="Helvetica" pitchFamily="2" charset="0"/>
              </a:rPr>
              <a:t>Pregunta de investigación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93F98-B9AF-E332-EE9C-726E13D4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44" y="882489"/>
            <a:ext cx="11040783" cy="2121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Helvetica" pitchFamily="2" charset="0"/>
              </a:rPr>
              <a:t>En </a:t>
            </a:r>
            <a:r>
              <a:rPr lang="es-ES" b="1" dirty="0">
                <a:latin typeface="Helvetica" pitchFamily="2" charset="0"/>
              </a:rPr>
              <a:t>2016 </a:t>
            </a:r>
            <a:r>
              <a:rPr lang="es-ES" dirty="0">
                <a:latin typeface="Helvetica" pitchFamily="2" charset="0"/>
              </a:rPr>
              <a:t>entró en operación la </a:t>
            </a:r>
            <a:r>
              <a:rPr lang="es-ES" dirty="0" err="1">
                <a:latin typeface="Helvetica" pitchFamily="2" charset="0"/>
              </a:rPr>
              <a:t>regasificadora</a:t>
            </a:r>
            <a:r>
              <a:rPr lang="es-ES" dirty="0">
                <a:latin typeface="Helvetica" pitchFamily="2" charset="0"/>
              </a:rPr>
              <a:t> de Cartagena (SPEC LNG), </a:t>
            </a:r>
            <a:r>
              <a:rPr lang="es-ES" u="sng" dirty="0">
                <a:latin typeface="Helvetica" pitchFamily="2" charset="0"/>
              </a:rPr>
              <a:t>lo que convirtió a Colombia en importador de gas natural</a:t>
            </a:r>
            <a:r>
              <a:rPr lang="es-ES" dirty="0">
                <a:latin typeface="Helvetica" pitchFamily="2" charset="0"/>
              </a:rPr>
              <a:t>, a raíz de la escasez de gas en el país por primera vez en su historia los hogares han tenido que usar gas importado </a:t>
            </a:r>
            <a:r>
              <a:rPr lang="es-ES" b="1" dirty="0">
                <a:latin typeface="Helvetica" pitchFamily="2" charset="0"/>
              </a:rPr>
              <a:t>desde el 2023</a:t>
            </a:r>
            <a:r>
              <a:rPr lang="es-ES" dirty="0">
                <a:latin typeface="Helvetica" pitchFamily="2" charset="0"/>
              </a:rPr>
              <a:t> para atender su demanda, perdiendo así su autosuficiencia. </a:t>
            </a:r>
            <a:endParaRPr lang="es-CO" sz="3200" dirty="0">
              <a:latin typeface="Helvetica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6D105F1-7E83-3B3F-5FAF-C82B4613CE9B}"/>
              </a:ext>
            </a:extLst>
          </p:cNvPr>
          <p:cNvSpPr txBox="1">
            <a:spLocks/>
          </p:cNvSpPr>
          <p:nvPr/>
        </p:nvSpPr>
        <p:spPr>
          <a:xfrm>
            <a:off x="216196" y="-121260"/>
            <a:ext cx="11206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Helvetica" pitchFamily="2" charset="0"/>
              </a:rPr>
              <a:t>Descripción del contexto actual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B4D5C0-593E-A80F-4005-CCCDDD2E717B}"/>
              </a:ext>
            </a:extLst>
          </p:cNvPr>
          <p:cNvSpPr txBox="1">
            <a:spLocks/>
          </p:cNvSpPr>
          <p:nvPr/>
        </p:nvSpPr>
        <p:spPr>
          <a:xfrm>
            <a:off x="769572" y="5062960"/>
            <a:ext cx="10652855" cy="1795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200" dirty="0">
                <a:latin typeface="Helvetica" pitchFamily="2" charset="0"/>
              </a:rPr>
              <a:t>¿Cuál es el impacto en los precios de suministro de gas ante la necesidad de tener que importar gas para los hogares en Colombia a partir de diferenciación zonal y contractual?</a:t>
            </a:r>
            <a:endParaRPr lang="es-CO" sz="3200" dirty="0">
              <a:latin typeface="Helvetica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6B6F25-14A4-3B63-CF3F-B463C944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677" y="3108727"/>
            <a:ext cx="5616716" cy="7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DA2CE43-A38C-D033-6858-5BC4682D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7" y="1047090"/>
            <a:ext cx="11040783" cy="28350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b="1" dirty="0">
                <a:latin typeface="Helvetica" pitchFamily="2" charset="0"/>
              </a:rPr>
              <a:t>Diferencias en diferencias (</a:t>
            </a:r>
            <a:r>
              <a:rPr lang="es-ES" b="1" dirty="0" err="1">
                <a:latin typeface="Helvetica" pitchFamily="2" charset="0"/>
              </a:rPr>
              <a:t>DiD</a:t>
            </a:r>
            <a:r>
              <a:rPr lang="es-ES" b="1" dirty="0">
                <a:latin typeface="Helvetica" pitchFamily="2" charset="0"/>
              </a:rPr>
              <a:t>):</a:t>
            </a:r>
            <a:endParaRPr lang="es-CO" b="1" dirty="0">
              <a:latin typeface="Helvetica" pitchFamily="2" charset="0"/>
            </a:endParaRPr>
          </a:p>
          <a:p>
            <a:pPr lvl="2"/>
            <a:r>
              <a:rPr lang="es-ES" dirty="0">
                <a:latin typeface="Helvetica" pitchFamily="2" charset="0"/>
              </a:rPr>
              <a:t>Contratación de gas importado para uso residencial (2023).</a:t>
            </a:r>
            <a:endParaRPr lang="es-CO" dirty="0">
              <a:effectLst/>
              <a:latin typeface="Helvetica" pitchFamily="2" charset="0"/>
            </a:endParaRPr>
          </a:p>
          <a:p>
            <a:pPr lvl="2"/>
            <a:r>
              <a:rPr lang="es-419" dirty="0">
                <a:latin typeface="Helvetica" pitchFamily="2" charset="0"/>
              </a:rPr>
              <a:t>Grupo de tratamiento (Límite de cantidades Contratadas de Gas importado)</a:t>
            </a:r>
            <a:endParaRPr lang="es-CO" sz="1100" dirty="0">
              <a:effectLst/>
              <a:latin typeface="Helvetica" pitchFamily="2" charset="0"/>
            </a:endParaRPr>
          </a:p>
          <a:p>
            <a:pPr lvl="2"/>
            <a:r>
              <a:rPr lang="es-419" dirty="0">
                <a:effectLst/>
                <a:latin typeface="Helvetica" pitchFamily="2" charset="0"/>
              </a:rPr>
              <a:t>El precio del sumunistro de gas a la demanda residencial según su zona geografica.</a:t>
            </a:r>
            <a:endParaRPr lang="es-CO" dirty="0">
              <a:effectLst/>
              <a:latin typeface="Helvetica" pitchFamily="2" charset="0"/>
            </a:endParaRPr>
          </a:p>
          <a:p>
            <a:pPr lvl="2"/>
            <a:r>
              <a:rPr lang="es-ES" dirty="0">
                <a:latin typeface="Helvetica" pitchFamily="2" charset="0"/>
              </a:rPr>
              <a:t>Los datos tienen una estructura tipo panel con información del antes y después de la importación.</a:t>
            </a:r>
            <a:endParaRPr lang="es-CO" dirty="0">
              <a:effectLst/>
              <a:latin typeface="Helvetica" pitchFamily="2" charset="0"/>
            </a:endParaRPr>
          </a:p>
          <a:p>
            <a:pPr lvl="2"/>
            <a:r>
              <a:rPr lang="es-ES" dirty="0">
                <a:latin typeface="Helvetica" pitchFamily="2" charset="0"/>
              </a:rPr>
              <a:t>Los grupos de tratamiento y control se espera que sean similares y tengan tendencia de comportamiento semejante previo a la importación.</a:t>
            </a:r>
            <a:endParaRPr lang="es-CO" dirty="0">
              <a:effectLst/>
              <a:latin typeface="Helvetica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A63F34-DDB4-C9C3-F988-75CC6E043066}"/>
              </a:ext>
            </a:extLst>
          </p:cNvPr>
          <p:cNvSpPr txBox="1">
            <a:spLocks/>
          </p:cNvSpPr>
          <p:nvPr/>
        </p:nvSpPr>
        <p:spPr>
          <a:xfrm>
            <a:off x="346764" y="9623"/>
            <a:ext cx="11206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Helvetica" pitchFamily="2" charset="0"/>
              </a:rPr>
              <a:t>Estrategia econométrica</a:t>
            </a:r>
          </a:p>
        </p:txBody>
      </p:sp>
      <p:sp>
        <p:nvSpPr>
          <p:cNvPr id="74" name="Título 1">
            <a:extLst>
              <a:ext uri="{FF2B5EF4-FFF2-40B4-BE49-F238E27FC236}">
                <a16:creationId xmlns:a16="http://schemas.microsoft.com/office/drawing/2014/main" id="{D12BC7B6-453B-B35A-C78F-34B7216DB80A}"/>
              </a:ext>
            </a:extLst>
          </p:cNvPr>
          <p:cNvSpPr txBox="1">
            <a:spLocks/>
          </p:cNvSpPr>
          <p:nvPr/>
        </p:nvSpPr>
        <p:spPr>
          <a:xfrm>
            <a:off x="346764" y="3731345"/>
            <a:ext cx="1120623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Helvetica" pitchFamily="2" charset="0"/>
              </a:rPr>
              <a:t>Nivel de observación</a:t>
            </a:r>
          </a:p>
        </p:txBody>
      </p:sp>
      <p:sp>
        <p:nvSpPr>
          <p:cNvPr id="75" name="Marcador de contenido 2">
            <a:extLst>
              <a:ext uri="{FF2B5EF4-FFF2-40B4-BE49-F238E27FC236}">
                <a16:creationId xmlns:a16="http://schemas.microsoft.com/office/drawing/2014/main" id="{771960D7-960A-EF6A-E958-681CD62B7B26}"/>
              </a:ext>
            </a:extLst>
          </p:cNvPr>
          <p:cNvSpPr txBox="1">
            <a:spLocks/>
          </p:cNvSpPr>
          <p:nvPr/>
        </p:nvSpPr>
        <p:spPr>
          <a:xfrm>
            <a:off x="639005" y="4551216"/>
            <a:ext cx="11206231" cy="50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s-CO" dirty="0">
              <a:latin typeface="Helvetica" pitchFamily="2" charset="0"/>
            </a:endParaRPr>
          </a:p>
        </p:txBody>
      </p:sp>
      <p:sp>
        <p:nvSpPr>
          <p:cNvPr id="76" name="Marcador de contenido 2">
            <a:extLst>
              <a:ext uri="{FF2B5EF4-FFF2-40B4-BE49-F238E27FC236}">
                <a16:creationId xmlns:a16="http://schemas.microsoft.com/office/drawing/2014/main" id="{A2F9AA99-CBC9-4186-C808-89AC4E4920F6}"/>
              </a:ext>
            </a:extLst>
          </p:cNvPr>
          <p:cNvSpPr txBox="1">
            <a:spLocks/>
          </p:cNvSpPr>
          <p:nvPr/>
        </p:nvSpPr>
        <p:spPr>
          <a:xfrm>
            <a:off x="429487" y="4688535"/>
            <a:ext cx="11040783" cy="50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s-CO" dirty="0">
                <a:latin typeface="Helvetica" pitchFamily="2" charset="0"/>
              </a:rPr>
              <a:t>Precio del contrato a nivel de la zona con frecuencia diaria.</a:t>
            </a:r>
          </a:p>
        </p:txBody>
      </p:sp>
    </p:spTree>
    <p:extLst>
      <p:ext uri="{BB962C8B-B14F-4D97-AF65-F5344CB8AC3E}">
        <p14:creationId xmlns:p14="http://schemas.microsoft.com/office/powerpoint/2010/main" val="385685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1CEAD-8379-02D7-2947-79238E44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O" b="1" dirty="0">
                <a:latin typeface="Helvetica" pitchFamily="2" charset="0"/>
              </a:rPr>
              <a:t>Especificación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8C12FA0-ACB6-8395-5217-F1608949453F}"/>
                  </a:ext>
                </a:extLst>
              </p:cNvPr>
              <p:cNvSpPr txBox="1"/>
              <p:nvPr/>
            </p:nvSpPr>
            <p:spPr>
              <a:xfrm>
                <a:off x="525319" y="3329031"/>
                <a:ext cx="1150619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CO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CO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𝑇𝑟𝑒𝑎𝑡𝑒𝑑</m:t>
                              </m:r>
                            </m:e>
                            <m:sub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CO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𝑃𝑜𝑠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O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3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CO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419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CO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CO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O" sz="32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CO" sz="32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8C12FA0-ACB6-8395-5217-F1608949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9" y="3329031"/>
                <a:ext cx="11506199" cy="584775"/>
              </a:xfrm>
              <a:prstGeom prst="rect">
                <a:avLst/>
              </a:prstGeom>
              <a:blipFill>
                <a:blip r:embed="rId2"/>
                <a:stretch>
                  <a:fillRect r="-221" b="-234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E720C9D-B5E2-7A6E-7331-16FF14D9FFD1}"/>
                  </a:ext>
                </a:extLst>
              </p:cNvPr>
              <p:cNvSpPr txBox="1"/>
              <p:nvPr/>
            </p:nvSpPr>
            <p:spPr>
              <a:xfrm>
                <a:off x="525319" y="4435195"/>
                <a:ext cx="10864272" cy="2057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021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>
                    <a:latin typeface="Helvetica" pitchFamily="2" charset="0"/>
                    <a:ea typeface="Times New Roman" panose="02020603050405020304" pitchFamily="18" charset="0"/>
                  </a:rPr>
                  <a:t>: </a:t>
                </a:r>
                <a:r>
                  <a:rPr lang="es-ES" sz="1600" dirty="0">
                    <a:latin typeface="Helvetica" pitchFamily="2" charset="0"/>
                    <a:ea typeface="Times New Roman" panose="02020603050405020304" pitchFamily="18" charset="0"/>
                  </a:rPr>
                  <a:t>Precio de los contratos de suministro de gas para el sector residencial en la zona i en el tiempo t</a:t>
                </a:r>
                <a:r>
                  <a:rPr lang="es-ES" dirty="0">
                    <a:latin typeface="Helvetica" pitchFamily="2" charset="0"/>
                    <a:ea typeface="Times New Roman" panose="02020603050405020304" pitchFamily="18" charset="0"/>
                  </a:rPr>
                  <a:t>.</a:t>
                </a:r>
                <a:endParaRPr lang="es-CO" sz="1800" i="1" dirty="0">
                  <a:effectLst/>
                  <a:latin typeface="Helvetica" pitchFamily="2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21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: </a:t>
                </a:r>
                <a:r>
                  <a:rPr lang="es-ES" sz="16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será igual a 1 cuando la región recibió gas importado cuando supere el límite definido de cantidades.</a:t>
                </a:r>
                <a:endParaRPr lang="es-CO" sz="1600" dirty="0">
                  <a:effectLst/>
                  <a:latin typeface="Helvetica" pitchFamily="2" charset="0"/>
                </a:endParaRPr>
              </a:p>
              <a:p>
                <a:pPr marL="450215">
                  <a:buNone/>
                </a:pP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𝑃𝑜𝑠</m:t>
                    </m:r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419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: </a:t>
                </a:r>
                <a:r>
                  <a:rPr lang="es-ES" sz="16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será igual a 1 una vez este la contratación por gas importado.</a:t>
                </a:r>
                <a:endParaRPr lang="es-CO" sz="1600" dirty="0">
                  <a:effectLst/>
                  <a:latin typeface="Helvetica" pitchFamily="2" charset="0"/>
                </a:endParaRPr>
              </a:p>
              <a:p>
                <a:pPr marL="45021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: </a:t>
                </a:r>
                <a:r>
                  <a:rPr lang="es-ES" sz="16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Es la interacción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</m:e>
                      <m:sub>
                        <m:r>
                          <a:rPr lang="es-E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𝑃𝑜𝑠</m:t>
                    </m:r>
                    <m:sSub>
                      <m:sSubPr>
                        <m:ctrlPr>
                          <a:rPr lang="es-CO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O" dirty="0">
                  <a:effectLst/>
                  <a:latin typeface="Helvetica" pitchFamily="2" charset="0"/>
                </a:endParaRPr>
              </a:p>
              <a:p>
                <a:pPr marL="45021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´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: </a:t>
                </a:r>
                <a:r>
                  <a:rPr lang="es-ES" sz="16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Vector de controles</a:t>
                </a:r>
                <a:endParaRPr lang="es-CO" sz="1600" dirty="0">
                  <a:effectLst/>
                  <a:latin typeface="Helvetica" pitchFamily="2" charset="0"/>
                </a:endParaRPr>
              </a:p>
              <a:p>
                <a:pPr marL="45021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: </a:t>
                </a:r>
                <a:r>
                  <a:rPr lang="es-ES" sz="1600" dirty="0">
                    <a:effectLst/>
                    <a:latin typeface="Helvetica" pitchFamily="2" charset="0"/>
                    <a:ea typeface="Times New Roman" panose="02020603050405020304" pitchFamily="18" charset="0"/>
                  </a:rPr>
                  <a:t>Efectos fijos por zona</a:t>
                </a:r>
                <a:endParaRPr lang="es-CO" sz="1600" dirty="0">
                  <a:effectLst/>
                  <a:latin typeface="Helvetica" pitchFamily="2" charset="0"/>
                </a:endParaRPr>
              </a:p>
              <a:p>
                <a:pPr marL="450215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1800" dirty="0">
                    <a:effectLst/>
                    <a:latin typeface="Helvetica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s-ES" sz="1600" dirty="0">
                    <a:effectLst/>
                    <a:latin typeface="Helvetica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Efectos fijos de tiempo</a:t>
                </a:r>
                <a:endParaRPr lang="es-CO" sz="2000" dirty="0">
                  <a:effectLst/>
                  <a:latin typeface="Helvetica" pitchFamily="2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E720C9D-B5E2-7A6E-7331-16FF14D9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9" y="4435195"/>
                <a:ext cx="10864272" cy="2057680"/>
              </a:xfrm>
              <a:prstGeom prst="rect">
                <a:avLst/>
              </a:prstGeom>
              <a:blipFill>
                <a:blip r:embed="rId3"/>
                <a:stretch>
                  <a:fillRect t="-1227" b="-30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E7D731F-4358-6B1B-2080-7F52CFBA25AB}"/>
              </a:ext>
            </a:extLst>
          </p:cNvPr>
          <p:cNvSpPr txBox="1"/>
          <p:nvPr/>
        </p:nvSpPr>
        <p:spPr>
          <a:xfrm>
            <a:off x="7185891" y="1820015"/>
            <a:ext cx="2301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Helvetica" pitchFamily="2" charset="0"/>
              </a:rPr>
              <a:t>Precio Contratos Sum. Gas Importación</a:t>
            </a: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F3EB7FF0-37B3-1599-41FB-7834DE8B5F78}"/>
              </a:ext>
            </a:extLst>
          </p:cNvPr>
          <p:cNvSpPr/>
          <p:nvPr/>
        </p:nvSpPr>
        <p:spPr>
          <a:xfrm>
            <a:off x="4104410" y="2174794"/>
            <a:ext cx="3081481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6B3515-83B9-9E5D-5972-4C59BBF8553C}"/>
              </a:ext>
            </a:extLst>
          </p:cNvPr>
          <p:cNvSpPr txBox="1"/>
          <p:nvPr/>
        </p:nvSpPr>
        <p:spPr>
          <a:xfrm>
            <a:off x="2336800" y="1889264"/>
            <a:ext cx="16025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Helvetica" pitchFamily="2" charset="0"/>
              </a:rPr>
              <a:t>Importación de gas</a:t>
            </a:r>
          </a:p>
          <a:p>
            <a:pPr algn="ctr"/>
            <a:r>
              <a:rPr lang="es-CO" sz="1100" dirty="0">
                <a:latin typeface="Helvetica" pitchFamily="2" charset="0"/>
              </a:rPr>
              <a:t>(Limite de cantidades)</a:t>
            </a:r>
          </a:p>
        </p:txBody>
      </p:sp>
    </p:spTree>
    <p:extLst>
      <p:ext uri="{BB962C8B-B14F-4D97-AF65-F5344CB8AC3E}">
        <p14:creationId xmlns:p14="http://schemas.microsoft.com/office/powerpoint/2010/main" val="16322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92B44E-7EFC-19AF-7E28-B01E4091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b="1" dirty="0">
                <a:latin typeface="Helvetica" pitchFamily="2" charset="0"/>
              </a:rPr>
              <a:t>Supuesto de identificación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3112C9B-58AA-79DE-C78A-7D04AE2DF6D7}"/>
                  </a:ext>
                </a:extLst>
              </p:cNvPr>
              <p:cNvSpPr txBox="1"/>
              <p:nvPr/>
            </p:nvSpPr>
            <p:spPr>
              <a:xfrm>
                <a:off x="311727" y="1690688"/>
                <a:ext cx="115685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CO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CO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CO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13112C9B-58AA-79DE-C78A-7D04AE2D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" y="1690688"/>
                <a:ext cx="11568545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2384049-9B76-DFFF-3D25-91C3ACFF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2332277"/>
            <a:ext cx="11367655" cy="28350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419" b="1" dirty="0">
                <a:latin typeface="Helvetica" pitchFamily="2" charset="0"/>
              </a:rPr>
              <a:t>Explicación:</a:t>
            </a:r>
          </a:p>
          <a:p>
            <a:pPr marL="457200" lvl="1" indent="0">
              <a:buNone/>
            </a:pPr>
            <a:r>
              <a:rPr lang="es-419" dirty="0">
                <a:latin typeface="Helvetica" pitchFamily="2" charset="0"/>
              </a:rPr>
              <a:t>Previa a la necesidad de importar gas, las regiones tenian precios de contratos que se comportaban de manera similar. </a:t>
            </a:r>
          </a:p>
        </p:txBody>
      </p:sp>
      <p:pic>
        <p:nvPicPr>
          <p:cNvPr id="9" name="Imagen 8" descr="Gráfico&#10;&#10;El contenido generado por IA puede ser incorrecto.">
            <a:extLst>
              <a:ext uri="{FF2B5EF4-FFF2-40B4-BE49-F238E27FC236}">
                <a16:creationId xmlns:a16="http://schemas.microsoft.com/office/drawing/2014/main" id="{3C771B07-2ED1-3ABF-6268-1136F162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196" y="3732212"/>
            <a:ext cx="5803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4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374</Words>
  <Application>Microsoft Macintosh PowerPoint</Application>
  <PresentationFormat>Panorámica</PresentationFormat>
  <Paragraphs>36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Helvetica</vt:lpstr>
      <vt:lpstr>Tema de Office</vt:lpstr>
      <vt:lpstr>EVALUACIÓN DE IMPACTO</vt:lpstr>
      <vt:lpstr>Pregunta de investigación</vt:lpstr>
      <vt:lpstr>Presentación de PowerPoint</vt:lpstr>
      <vt:lpstr>Especificación del modelo</vt:lpstr>
      <vt:lpstr>Supuesto de identificación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Viafara</dc:creator>
  <cp:lastModifiedBy>Jorge Viafara</cp:lastModifiedBy>
  <cp:revision>1</cp:revision>
  <dcterms:created xsi:type="dcterms:W3CDTF">2025-09-27T01:37:50Z</dcterms:created>
  <dcterms:modified xsi:type="dcterms:W3CDTF">2025-09-27T03:20:38Z</dcterms:modified>
</cp:coreProperties>
</file>