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34"/>
  </p:notesMasterIdLst>
  <p:handoutMasterIdLst>
    <p:handoutMasterId r:id="rId35"/>
  </p:handoutMasterIdLst>
  <p:sldIdLst>
    <p:sldId id="299" r:id="rId3"/>
    <p:sldId id="300" r:id="rId4"/>
    <p:sldId id="349" r:id="rId5"/>
    <p:sldId id="355" r:id="rId6"/>
    <p:sldId id="356" r:id="rId7"/>
    <p:sldId id="363" r:id="rId8"/>
    <p:sldId id="364" r:id="rId9"/>
    <p:sldId id="358" r:id="rId10"/>
    <p:sldId id="359" r:id="rId11"/>
    <p:sldId id="365" r:id="rId12"/>
    <p:sldId id="366" r:id="rId13"/>
    <p:sldId id="367" r:id="rId14"/>
    <p:sldId id="368" r:id="rId15"/>
    <p:sldId id="360" r:id="rId16"/>
    <p:sldId id="361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62" r:id="rId3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7 – Finite State Machines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2</a:t>
            </a:r>
            <a:r>
              <a:rPr lang="en-US" sz="2200" dirty="0" smtClean="0"/>
              <a:t> - The propagation delay of the flip flops means a small delay occurs between the clock edge and the flip flop outputs, Q, becoming valid. This is the called the propagation delay of the flip flop and denoted </a:t>
            </a:r>
            <a:r>
              <a:rPr lang="en-US" sz="2200" dirty="0" err="1" smtClean="0"/>
              <a:t>T_ff</a:t>
            </a:r>
            <a:r>
              <a:rPr lang="en-US" sz="2200" dirty="0" smtClean="0"/>
              <a:t> in the diagram below.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4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3</a:t>
            </a:r>
            <a:r>
              <a:rPr lang="en-US" sz="2200" dirty="0" smtClean="0"/>
              <a:t> - In order to maximize the clocking frequency of the FSM, the new inputs, X, to the FSM should be applied at the same moment that the flip flop outputs become valid.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5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u="sng" dirty="0" smtClean="0"/>
              <a:t>Event 4</a:t>
            </a:r>
            <a:r>
              <a:rPr lang="en-US" sz="2000" dirty="0" smtClean="0"/>
              <a:t> - According to Figure above, changing Q and X causes the memory inputs to change (the Y signal above). The delay between the application of the new inputs to the MIE logic and Y becoming valid is the propagation delay of the combination logic, denoted </a:t>
            </a:r>
            <a:r>
              <a:rPr lang="en-US" sz="2000" dirty="0" err="1" smtClean="0"/>
              <a:t>Tcombo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Event 5</a:t>
            </a:r>
          </a:p>
          <a:p>
            <a:pPr lvl="1"/>
            <a:r>
              <a:rPr lang="en-US" dirty="0" smtClean="0"/>
              <a:t>When the Y values are valid, a small delay occurs while the flip flops register their new inputs, denoted </a:t>
            </a:r>
            <a:r>
              <a:rPr lang="en-US" dirty="0" err="1" smtClean="0"/>
              <a:t>Tsu</a:t>
            </a:r>
            <a:r>
              <a:rPr lang="en-US" dirty="0" smtClean="0"/>
              <a:t>. After this setup time, the FSM is ready for another clock edge.</a:t>
            </a:r>
            <a:br>
              <a:rPr lang="en-US" dirty="0" smtClean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7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5</a:t>
            </a:r>
            <a:r>
              <a:rPr lang="en-US" sz="2200" dirty="0" smtClean="0"/>
              <a:t> - When the Y values are valid, a small delay occurs while the flip flops register their new inputs, denoted </a:t>
            </a:r>
            <a:r>
              <a:rPr lang="en-US" sz="2200" dirty="0" err="1" smtClean="0"/>
              <a:t>Tsu</a:t>
            </a:r>
            <a:r>
              <a:rPr lang="en-US" sz="2200" dirty="0" smtClean="0"/>
              <a:t>. After this setup time, the FSM is ready for another clock edge.</a:t>
            </a:r>
            <a:br>
              <a:rPr lang="en-US" sz="2200" dirty="0" smtClean="0"/>
            </a:br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8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The DAISY System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bring in the cows.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1</a:t>
            </a:r>
            <a:r>
              <a:rPr lang="en-US" b="0" dirty="0" smtClean="0"/>
              <a:t> - Gate1 is lifted allowing cow A to enter the chute.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01"/>
          <a:stretch/>
        </p:blipFill>
        <p:spPr bwMode="auto">
          <a:xfrm>
            <a:off x="1492250" y="2704922"/>
            <a:ext cx="6159501" cy="14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4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2</a:t>
            </a:r>
            <a:r>
              <a:rPr lang="en-US" b="0" dirty="0" smtClean="0"/>
              <a:t> - The DAISY system has detected cow A is in the chute and closes gate1.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7" b="47904"/>
          <a:stretch/>
        </p:blipFill>
        <p:spPr bwMode="auto">
          <a:xfrm>
            <a:off x="1492250" y="2861733"/>
            <a:ext cx="6159501" cy="11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3</a:t>
            </a:r>
            <a:r>
              <a:rPr lang="en-US" b="0" dirty="0" smtClean="0"/>
              <a:t> - The cow waits in the closed off chute until the RFID reader signals that it has read the tag and checked in cow A.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24" b="24038"/>
          <a:stretch/>
        </p:blipFill>
        <p:spPr bwMode="auto">
          <a:xfrm>
            <a:off x="1492250" y="2840961"/>
            <a:ext cx="6159501" cy="11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3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4</a:t>
            </a:r>
            <a:r>
              <a:rPr lang="en-US" b="0" dirty="0" smtClean="0"/>
              <a:t> - Gate2 is raised allowing cow A to leave. If the cow takes more than 30 seconds to leave, then the cow is "goosed" by a three-second burst of compressed air. An air bust is repeated at 30-second intervals until the cow leaves the chute. At any time when the cow leaves the chute, Gate 2 is closed and the system transitions back to Step 1.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3"/>
          <a:stretch/>
        </p:blipFill>
        <p:spPr bwMode="auto">
          <a:xfrm>
            <a:off x="1492250" y="4246878"/>
            <a:ext cx="6159501" cy="12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0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09" y="1456267"/>
            <a:ext cx="6254983" cy="49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7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D Flip Flop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Finite State Machine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FSM Timing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The DAISY System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DAISY FSM Entity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290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905000"/>
            <a:ext cx="55816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0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Inputs </a:t>
            </a:r>
            <a:r>
              <a:rPr lang="en-US" b="0" dirty="0" smtClean="0"/>
              <a:t>to Daisy</a:t>
            </a:r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Outputs to Daisy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0040"/>
              </p:ext>
            </p:extLst>
          </p:nvPr>
        </p:nvGraphicFramePr>
        <p:xfrm>
          <a:off x="506412" y="2029011"/>
          <a:ext cx="8131176" cy="767979"/>
        </p:xfrm>
        <a:graphic>
          <a:graphicData uri="http://schemas.openxmlformats.org/drawingml/2006/table">
            <a:tbl>
              <a:tblPr/>
              <a:tblGrid>
                <a:gridCol w="2710392"/>
                <a:gridCol w="2710392"/>
                <a:gridCol w="2710392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RFID Scanner = 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Cow Present = c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Timer Status = 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1 - Cow checked in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1 - cow present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1 - timer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0 - Cow not processed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no cow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timer running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88026"/>
              </p:ext>
            </p:extLst>
          </p:nvPr>
        </p:nvGraphicFramePr>
        <p:xfrm>
          <a:off x="506412" y="3385432"/>
          <a:ext cx="8131176" cy="1291095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Timer Control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Air Valve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23"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38" y="4714404"/>
            <a:ext cx="3104724" cy="169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4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State Diagram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enter chute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Close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RFID to read cow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gate2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leave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If 30 seconds has transpired, then "goose" cow; </a:t>
            </a:r>
            <a:r>
              <a:rPr lang="en-US" sz="1600" b="0" dirty="0" err="1"/>
              <a:t>goto</a:t>
            </a:r>
            <a:r>
              <a:rPr lang="en-US" sz="1600" b="0" dirty="0"/>
              <a:t> Step 6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Else if the cow has left, then close gate2; </a:t>
            </a:r>
            <a:r>
              <a:rPr lang="en-US" sz="1600" b="0" dirty="0" err="1"/>
              <a:t>goto</a:t>
            </a:r>
            <a:r>
              <a:rPr lang="en-US" sz="1600" b="0" dirty="0"/>
              <a:t> Step 1</a:t>
            </a:r>
          </a:p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8434" name="Picture 2" descr="http://ece.ninja/383/lecture/img/lecture09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266217"/>
            <a:ext cx="9001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01" y="1569493"/>
            <a:ext cx="3790371" cy="20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4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Memory Input Equations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How many Flip Flops do we need?</a:t>
            </a:r>
            <a:endParaRPr lang="en-US" b="0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2" descr="http://ece.ninja/383/lecture/img/lecture09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266217"/>
            <a:ext cx="9001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23117"/>
              </p:ext>
            </p:extLst>
          </p:nvPr>
        </p:nvGraphicFramePr>
        <p:xfrm>
          <a:off x="681567" y="2023437"/>
          <a:ext cx="8131174" cy="1791951"/>
        </p:xfrm>
        <a:graphic>
          <a:graphicData uri="http://schemas.openxmlformats.org/drawingml/2006/table">
            <a:tbl>
              <a:tblPr/>
              <a:tblGrid>
                <a:gridCol w="4065587"/>
                <a:gridCol w="4065587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Code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Solve for three (one for each flip flop) 6-input Boolean Expressions </a:t>
            </a:r>
          </a:p>
          <a:p>
            <a:pPr lvl="1"/>
            <a:r>
              <a:rPr lang="en-US" b="0" dirty="0" smtClean="0"/>
              <a:t>Using </a:t>
            </a:r>
            <a:r>
              <a:rPr lang="en-US" dirty="0" smtClean="0"/>
              <a:t>espresso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Expresso input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790" y="1424843"/>
            <a:ext cx="84616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.i 6 # .i specifies the number of inputs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.</a:t>
            </a:r>
            <a:r>
              <a:rPr lang="en-US" sz="1800" dirty="0"/>
              <a:t>o 3 # .o specifies the number of outputs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.</a:t>
            </a:r>
            <a:r>
              <a:rPr lang="en-US" sz="1800" dirty="0" err="1"/>
              <a:t>ilb</a:t>
            </a:r>
            <a:r>
              <a:rPr lang="en-US" sz="1800" dirty="0"/>
              <a:t> Q2 Q1 Q0 R C T # This line specifies the names of the inputs in order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.</a:t>
            </a:r>
            <a:r>
              <a:rPr lang="en-US" sz="1800" dirty="0" err="1"/>
              <a:t>ob</a:t>
            </a:r>
            <a:r>
              <a:rPr lang="en-US" sz="1800" dirty="0"/>
              <a:t> D2 D1 D0 </a:t>
            </a:r>
            <a:r>
              <a:rPr lang="en-US" sz="1800" dirty="0" smtClean="0"/>
              <a:t>	# </a:t>
            </a:r>
            <a:r>
              <a:rPr lang="en-US" sz="1800" dirty="0"/>
              <a:t>This line specifies the names of the outputs in order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		</a:t>
            </a:r>
            <a:r>
              <a:rPr lang="en-US" sz="1800" dirty="0" smtClean="0"/>
              <a:t># </a:t>
            </a:r>
            <a:r>
              <a:rPr lang="en-US" sz="1800" dirty="0"/>
              <a:t>The first six digits (before the space) correspond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	# </a:t>
            </a:r>
            <a:r>
              <a:rPr lang="en-US" sz="1800" dirty="0"/>
              <a:t>to the inputs, the three after the space correspond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	# </a:t>
            </a:r>
            <a:r>
              <a:rPr lang="en-US" sz="1800" dirty="0"/>
              <a:t>to the outputs, both in order specified </a:t>
            </a:r>
            <a:r>
              <a:rPr lang="en-US" sz="1800" dirty="0" smtClean="0"/>
              <a:t>above.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000 </a:t>
            </a:r>
            <a:r>
              <a:rPr lang="en-US" sz="1800" dirty="0"/>
              <a:t>-0- 000 # </a:t>
            </a:r>
            <a:r>
              <a:rPr lang="en-US" sz="1800" dirty="0" err="1"/>
              <a:t>WaitEnter</a:t>
            </a:r>
            <a:r>
              <a:rPr lang="en-US" sz="1800" dirty="0"/>
              <a:t> + c' =&gt; </a:t>
            </a:r>
            <a:r>
              <a:rPr lang="en-US" sz="1800" dirty="0" err="1"/>
              <a:t>WaitEnter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000 </a:t>
            </a:r>
            <a:r>
              <a:rPr lang="en-US" sz="1800" dirty="0"/>
              <a:t>-1- 001 # </a:t>
            </a:r>
            <a:r>
              <a:rPr lang="en-US" sz="1800" dirty="0" err="1"/>
              <a:t>WaitEnter</a:t>
            </a:r>
            <a:r>
              <a:rPr lang="en-US" sz="1800" dirty="0"/>
              <a:t> + </a:t>
            </a:r>
            <a:r>
              <a:rPr lang="en-US" sz="1800" dirty="0" smtClean="0"/>
              <a:t>c </a:t>
            </a:r>
            <a:r>
              <a:rPr lang="en-US" sz="1800" dirty="0"/>
              <a:t>=&gt; </a:t>
            </a:r>
            <a:r>
              <a:rPr lang="en-US" sz="1800" dirty="0" err="1"/>
              <a:t>WaitRead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001 </a:t>
            </a:r>
            <a:r>
              <a:rPr lang="en-US" sz="1800" dirty="0"/>
              <a:t>0-- 001 # </a:t>
            </a:r>
            <a:r>
              <a:rPr lang="en-US" sz="1800" dirty="0" err="1"/>
              <a:t>WaitRead</a:t>
            </a:r>
            <a:r>
              <a:rPr lang="en-US" sz="1800" dirty="0"/>
              <a:t> + R' =&gt; </a:t>
            </a:r>
            <a:r>
              <a:rPr lang="en-US" sz="1800" dirty="0" err="1"/>
              <a:t>WaitRead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001 </a:t>
            </a:r>
            <a:r>
              <a:rPr lang="en-US" sz="1800" dirty="0"/>
              <a:t>1-- 010 # </a:t>
            </a:r>
            <a:r>
              <a:rPr lang="en-US" sz="1800" dirty="0" err="1"/>
              <a:t>WaitRead</a:t>
            </a:r>
            <a:r>
              <a:rPr lang="en-US" sz="1800" dirty="0"/>
              <a:t> + R =&gt; Set30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010 </a:t>
            </a:r>
            <a:r>
              <a:rPr lang="en-US" sz="1800" dirty="0"/>
              <a:t>--- 011 # Set30 =&gt; </a:t>
            </a:r>
            <a:r>
              <a:rPr lang="en-US" sz="1800" dirty="0" err="1"/>
              <a:t>WaitLeave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011 </a:t>
            </a:r>
            <a:r>
              <a:rPr lang="en-US" sz="1800" dirty="0"/>
              <a:t>-10 011 # </a:t>
            </a:r>
            <a:r>
              <a:rPr lang="en-US" sz="1800" dirty="0" err="1"/>
              <a:t>WaitLeave</a:t>
            </a:r>
            <a:r>
              <a:rPr lang="en-US" sz="1800" dirty="0"/>
              <a:t> + T'C =&gt; </a:t>
            </a:r>
            <a:r>
              <a:rPr lang="en-US" sz="1800" dirty="0" err="1"/>
              <a:t>WaitLeave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011 </a:t>
            </a:r>
            <a:r>
              <a:rPr lang="en-US" sz="1800" dirty="0"/>
              <a:t>-11 100 # </a:t>
            </a:r>
            <a:r>
              <a:rPr lang="en-US" sz="1800" dirty="0" err="1"/>
              <a:t>WaitLeave</a:t>
            </a:r>
            <a:r>
              <a:rPr lang="en-US" sz="1800" dirty="0"/>
              <a:t> + TC =&gt; Set3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011 </a:t>
            </a:r>
            <a:r>
              <a:rPr lang="en-US" sz="1800" dirty="0"/>
              <a:t>-0- 000 # </a:t>
            </a:r>
            <a:r>
              <a:rPr lang="en-US" sz="1800" dirty="0" err="1"/>
              <a:t>WaitLeave</a:t>
            </a:r>
            <a:r>
              <a:rPr lang="en-US" sz="1800" dirty="0"/>
              <a:t> + c' =&gt; </a:t>
            </a:r>
            <a:r>
              <a:rPr lang="en-US" sz="1800" dirty="0" err="1"/>
              <a:t>WaitEnter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100 </a:t>
            </a:r>
            <a:r>
              <a:rPr lang="en-US" sz="1800" dirty="0"/>
              <a:t>--- 101 # Set3 =&gt; Goose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101 </a:t>
            </a:r>
            <a:r>
              <a:rPr lang="en-US" sz="1800" dirty="0"/>
              <a:t>--0 101 # Goose + T' =&gt; Goose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101 </a:t>
            </a:r>
            <a:r>
              <a:rPr lang="en-US" sz="1800" dirty="0"/>
              <a:t>--1 010 # Goose + T =&gt; Set30 .e # Signifies the end of the file.</a:t>
            </a:r>
          </a:p>
        </p:txBody>
      </p:sp>
    </p:spTree>
    <p:extLst>
      <p:ext uri="{BB962C8B-B14F-4D97-AF65-F5344CB8AC3E}">
        <p14:creationId xmlns:p14="http://schemas.microsoft.com/office/powerpoint/2010/main" val="39306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Expresso 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http://ece.ninja/383/lecture/img/lecture09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4951"/>
            <a:ext cx="9141039" cy="427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6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One’s Hot Encoding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Using a One’s Hot Encoding MIEs: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D_WaitEnter</a:t>
            </a:r>
            <a:r>
              <a:rPr lang="en-US" dirty="0"/>
              <a:t> = </a:t>
            </a:r>
            <a:r>
              <a:rPr lang="en-US" dirty="0" err="1"/>
              <a:t>Q_WaitEnter</a:t>
            </a:r>
            <a:r>
              <a:rPr lang="en-US" dirty="0"/>
              <a:t> * c' + </a:t>
            </a:r>
            <a:r>
              <a:rPr lang="en-US" dirty="0" err="1"/>
              <a:t>Q_WaitLeave</a:t>
            </a:r>
            <a:r>
              <a:rPr lang="en-US" dirty="0"/>
              <a:t> * c </a:t>
            </a:r>
            <a:endParaRPr lang="en-US" dirty="0" smtClean="0"/>
          </a:p>
          <a:p>
            <a:r>
              <a:rPr lang="en-US" dirty="0" err="1" smtClean="0"/>
              <a:t>D_WaitRead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Q_WaitRead</a:t>
            </a:r>
            <a:r>
              <a:rPr lang="en-US" dirty="0"/>
              <a:t> * r' + </a:t>
            </a:r>
            <a:r>
              <a:rPr lang="en-US" dirty="0" err="1"/>
              <a:t>Q_WaitEnter</a:t>
            </a:r>
            <a:r>
              <a:rPr lang="en-US" dirty="0"/>
              <a:t> * c </a:t>
            </a:r>
            <a:endParaRPr lang="en-US" dirty="0" smtClean="0"/>
          </a:p>
          <a:p>
            <a:r>
              <a:rPr lang="en-US" dirty="0" smtClean="0"/>
              <a:t>D_Set30 </a:t>
            </a:r>
            <a:r>
              <a:rPr lang="en-US" dirty="0"/>
              <a:t>= </a:t>
            </a:r>
            <a:r>
              <a:rPr lang="en-US" dirty="0" err="1"/>
              <a:t>Q_WaitRead</a:t>
            </a:r>
            <a:r>
              <a:rPr lang="en-US" dirty="0"/>
              <a:t> * r </a:t>
            </a:r>
            <a:r>
              <a:rPr lang="en-US" dirty="0" err="1"/>
              <a:t>D_WaitLeave</a:t>
            </a:r>
            <a:r>
              <a:rPr lang="en-US" dirty="0"/>
              <a:t> = Q_Set30 + </a:t>
            </a:r>
            <a:endParaRPr lang="en-US" dirty="0" smtClean="0"/>
          </a:p>
          <a:p>
            <a:r>
              <a:rPr lang="en-US" dirty="0" err="1" smtClean="0"/>
              <a:t>Q_WaitLeave</a:t>
            </a:r>
            <a:r>
              <a:rPr lang="en-US" dirty="0" smtClean="0"/>
              <a:t> </a:t>
            </a:r>
            <a:r>
              <a:rPr lang="en-US" dirty="0"/>
              <a:t>* t' * c D_Set3 = </a:t>
            </a:r>
            <a:r>
              <a:rPr lang="en-US" dirty="0" err="1"/>
              <a:t>Q_WaitLeave</a:t>
            </a:r>
            <a:r>
              <a:rPr lang="en-US" dirty="0"/>
              <a:t> * t * c </a:t>
            </a:r>
            <a:endParaRPr lang="en-US" dirty="0" smtClean="0"/>
          </a:p>
          <a:p>
            <a:r>
              <a:rPr lang="en-US" dirty="0" err="1" smtClean="0"/>
              <a:t>D_Goose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Q_Goose</a:t>
            </a:r>
            <a:r>
              <a:rPr lang="en-US" dirty="0"/>
              <a:t> * t' + Q_Set3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89792"/>
              </p:ext>
            </p:extLst>
          </p:nvPr>
        </p:nvGraphicFramePr>
        <p:xfrm>
          <a:off x="506413" y="2134158"/>
          <a:ext cx="8131174" cy="1791951"/>
        </p:xfrm>
        <a:graphic>
          <a:graphicData uri="http://schemas.openxmlformats.org/drawingml/2006/table">
            <a:tbl>
              <a:tblPr/>
              <a:tblGrid>
                <a:gridCol w="4065587"/>
                <a:gridCol w="4065587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Code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WaitEnter</a:t>
                      </a:r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000001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000010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000100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001000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010000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100000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Output Equations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The first step in generating the output equations is to build a control word table - a table listing, for each state, its output.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6171"/>
              </p:ext>
            </p:extLst>
          </p:nvPr>
        </p:nvGraphicFramePr>
        <p:xfrm>
          <a:off x="499847" y="2789877"/>
          <a:ext cx="8131175" cy="3538230"/>
        </p:xfrm>
        <a:graphic>
          <a:graphicData uri="http://schemas.openxmlformats.org/drawingml/2006/table">
            <a:tbl>
              <a:tblPr/>
              <a:tblGrid>
                <a:gridCol w="1626235"/>
                <a:gridCol w="1626235"/>
                <a:gridCol w="1626235"/>
                <a:gridCol w="1626235"/>
                <a:gridCol w="1626235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Control Air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0 -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1 -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1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Output Equations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Z_Gate1 &lt;= </a:t>
            </a:r>
            <a:r>
              <a:rPr lang="en-US" dirty="0" err="1"/>
              <a:t>Q_WaitEnter</a:t>
            </a:r>
            <a:r>
              <a:rPr lang="en-US" dirty="0"/>
              <a:t>;</a:t>
            </a:r>
          </a:p>
          <a:p>
            <a:r>
              <a:rPr lang="en-US" dirty="0"/>
              <a:t>Z_Gate2 &lt;= Q_Set30 + </a:t>
            </a:r>
            <a:r>
              <a:rPr lang="en-US" dirty="0" err="1"/>
              <a:t>Q_WaitLeave</a:t>
            </a:r>
            <a:r>
              <a:rPr lang="en-US" dirty="0"/>
              <a:t> + Q_Set3 + </a:t>
            </a:r>
            <a:r>
              <a:rPr lang="en-US" dirty="0" err="1"/>
              <a:t>Q_Goose</a:t>
            </a:r>
            <a:endParaRPr lang="en-US" dirty="0"/>
          </a:p>
          <a:p>
            <a:r>
              <a:rPr lang="en-US" dirty="0"/>
              <a:t>Z_Timer_1 &lt;= Q_Set3 + </a:t>
            </a:r>
            <a:r>
              <a:rPr lang="en-US" dirty="0" err="1"/>
              <a:t>Q+Goose</a:t>
            </a:r>
            <a:endParaRPr lang="en-US" dirty="0"/>
          </a:p>
          <a:p>
            <a:r>
              <a:rPr lang="en-US" dirty="0"/>
              <a:t>Z_Timer_0 &lt;= Q_Set30 + </a:t>
            </a:r>
            <a:r>
              <a:rPr lang="en-US" dirty="0" err="1"/>
              <a:t>Q_Goose</a:t>
            </a:r>
            <a:endParaRPr lang="en-US" dirty="0"/>
          </a:p>
          <a:p>
            <a:r>
              <a:rPr lang="en-US" dirty="0" err="1"/>
              <a:t>Z_Air</a:t>
            </a:r>
            <a:r>
              <a:rPr lang="en-US" dirty="0"/>
              <a:t> = </a:t>
            </a:r>
            <a:r>
              <a:rPr lang="en-US" dirty="0" err="1"/>
              <a:t>Q_Goose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 Flip Flop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VHDL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http://ece.ninja/383/lecture/img/lecture09-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4329"/>
            <a:ext cx="9183305" cy="239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D Flip Flop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Finite State Machine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FSM Timing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The DAISY System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 Flop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What type of D Flip Flop is this?</a:t>
            </a:r>
          </a:p>
          <a:p>
            <a:r>
              <a:rPr lang="en-US" b="0" dirty="0" smtClean="0"/>
              <a:t>Fill in waveform!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err="1" smtClean="0"/>
              <a:t>T</a:t>
            </a:r>
            <a:r>
              <a:rPr lang="en-US" b="0" baseline="-25000" dirty="0" err="1" smtClean="0"/>
              <a:t>su</a:t>
            </a:r>
            <a:r>
              <a:rPr lang="en-US" b="0" dirty="0" smtClean="0"/>
              <a:t>, 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h</a:t>
            </a:r>
            <a:r>
              <a:rPr lang="en-US" b="0" dirty="0" smtClean="0"/>
              <a:t>, 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pd</a:t>
            </a:r>
            <a:endParaRPr lang="en-US" b="0" baseline="-25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09-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76" y="2474927"/>
            <a:ext cx="92487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Finite State Machine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Finite State Machine (FSM) – most general form of a sequential circuit, a circuit whose output is a function of input and an internal state</a:t>
            </a:r>
          </a:p>
          <a:p>
            <a:r>
              <a:rPr lang="en-US" b="0" dirty="0" smtClean="0"/>
              <a:t>Moore or Mealy?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1" y="3157461"/>
            <a:ext cx="5950478" cy="32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 -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Design of a FSM requires three questions answered: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</a:t>
            </a:r>
            <a:r>
              <a:rPr lang="en-US" b="0" dirty="0" smtClean="0"/>
              <a:t>Memory Input Equations (MIEs)?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</a:t>
            </a:r>
            <a:r>
              <a:rPr lang="en-US" b="0" dirty="0" smtClean="0"/>
              <a:t>Output Equations (OEs)?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How many D flip flops are </a:t>
            </a:r>
            <a:r>
              <a:rPr lang="en-US" b="0" dirty="0" smtClean="0"/>
              <a:t>required?</a:t>
            </a:r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http://ece.ninja/383/lecture/img/lecture09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1" y="3157461"/>
            <a:ext cx="5950478" cy="32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FSM Timing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1</a:t>
            </a:r>
            <a:r>
              <a:rPr lang="en-US" sz="2200" dirty="0" smtClean="0"/>
              <a:t>- Since flip flops sample their inputs on the positive edge of the clock, this point is the beginning of the timing analysis.</a:t>
            </a:r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7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8522</TotalTime>
  <Words>1096</Words>
  <Application>Microsoft Office PowerPoint</Application>
  <PresentationFormat>On-screen Show (4:3)</PresentationFormat>
  <Paragraphs>288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1_Blank Presentation</vt:lpstr>
      <vt:lpstr>ECE 383 – Embedded Computer Systems II Lecture 7 – Finite State Machines</vt:lpstr>
      <vt:lpstr>Lesson Outline</vt:lpstr>
      <vt:lpstr>D Flip Flop</vt:lpstr>
      <vt:lpstr>D Flip Flop</vt:lpstr>
      <vt:lpstr>Finite State Machine</vt:lpstr>
      <vt:lpstr>Finite State Machine</vt:lpstr>
      <vt:lpstr>Finite State Machine - Design</vt:lpstr>
      <vt:lpstr>FSM Timing</vt:lpstr>
      <vt:lpstr>FSM Timing</vt:lpstr>
      <vt:lpstr>FSM Timing</vt:lpstr>
      <vt:lpstr>FSM Timing</vt:lpstr>
      <vt:lpstr>FSM Timing</vt:lpstr>
      <vt:lpstr>FSM Timing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 – Expresso input file</vt:lpstr>
      <vt:lpstr>The DAISY System – Expresso Output</vt:lpstr>
      <vt:lpstr>The DAISY System –       One’s Hot Encoding</vt:lpstr>
      <vt:lpstr>The DAISY System –       Output Equations</vt:lpstr>
      <vt:lpstr>The DAISY System –       Output Equations</vt:lpstr>
      <vt:lpstr>The DAISY System –       VHDL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Falkinburg</cp:lastModifiedBy>
  <cp:revision>355</cp:revision>
  <cp:lastPrinted>2014-08-12T17:37:01Z</cp:lastPrinted>
  <dcterms:created xsi:type="dcterms:W3CDTF">2001-06-27T14:08:57Z</dcterms:created>
  <dcterms:modified xsi:type="dcterms:W3CDTF">2016-02-02T01:43:47Z</dcterms:modified>
</cp:coreProperties>
</file>